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18.xml" ContentType="application/vnd.openxmlformats-officedocument.presentationml.notesSlide+xml"/>
  <Override PartName="/ppt/tags/tag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046" r:id="rId5"/>
    <p:sldMasterId id="2147484101" r:id="rId6"/>
    <p:sldMasterId id="2147484113" r:id="rId7"/>
    <p:sldMasterId id="2147484125" r:id="rId8"/>
    <p:sldMasterId id="2147484137" r:id="rId9"/>
    <p:sldMasterId id="2147484149" r:id="rId10"/>
  </p:sldMasterIdLst>
  <p:notesMasterIdLst>
    <p:notesMasterId r:id="rId149"/>
  </p:notesMasterIdLst>
  <p:handoutMasterIdLst>
    <p:handoutMasterId r:id="rId150"/>
  </p:handoutMasterIdLst>
  <p:sldIdLst>
    <p:sldId id="683" r:id="rId11"/>
    <p:sldId id="719" r:id="rId12"/>
    <p:sldId id="760" r:id="rId13"/>
    <p:sldId id="761" r:id="rId14"/>
    <p:sldId id="691" r:id="rId15"/>
    <p:sldId id="705" r:id="rId16"/>
    <p:sldId id="712" r:id="rId17"/>
    <p:sldId id="747" r:id="rId18"/>
    <p:sldId id="724" r:id="rId19"/>
    <p:sldId id="763" r:id="rId20"/>
    <p:sldId id="764" r:id="rId21"/>
    <p:sldId id="767" r:id="rId22"/>
    <p:sldId id="765" r:id="rId23"/>
    <p:sldId id="707" r:id="rId24"/>
    <p:sldId id="766" r:id="rId25"/>
    <p:sldId id="741" r:id="rId26"/>
    <p:sldId id="762" r:id="rId27"/>
    <p:sldId id="756" r:id="rId28"/>
    <p:sldId id="768" r:id="rId29"/>
    <p:sldId id="769" r:id="rId30"/>
    <p:sldId id="770" r:id="rId31"/>
    <p:sldId id="771" r:id="rId32"/>
    <p:sldId id="772" r:id="rId33"/>
    <p:sldId id="773" r:id="rId34"/>
    <p:sldId id="774" r:id="rId35"/>
    <p:sldId id="775" r:id="rId36"/>
    <p:sldId id="776" r:id="rId37"/>
    <p:sldId id="777" r:id="rId38"/>
    <p:sldId id="778" r:id="rId39"/>
    <p:sldId id="779" r:id="rId40"/>
    <p:sldId id="780" r:id="rId41"/>
    <p:sldId id="781" r:id="rId42"/>
    <p:sldId id="782" r:id="rId43"/>
    <p:sldId id="783" r:id="rId44"/>
    <p:sldId id="784" r:id="rId45"/>
    <p:sldId id="785" r:id="rId46"/>
    <p:sldId id="789" r:id="rId47"/>
    <p:sldId id="790" r:id="rId48"/>
    <p:sldId id="791" r:id="rId49"/>
    <p:sldId id="792" r:id="rId50"/>
    <p:sldId id="793" r:id="rId51"/>
    <p:sldId id="794" r:id="rId52"/>
    <p:sldId id="795" r:id="rId53"/>
    <p:sldId id="796" r:id="rId54"/>
    <p:sldId id="797" r:id="rId55"/>
    <p:sldId id="798" r:id="rId56"/>
    <p:sldId id="799" r:id="rId57"/>
    <p:sldId id="800" r:id="rId58"/>
    <p:sldId id="801" r:id="rId59"/>
    <p:sldId id="802" r:id="rId60"/>
    <p:sldId id="803" r:id="rId61"/>
    <p:sldId id="804" r:id="rId62"/>
    <p:sldId id="805" r:id="rId63"/>
    <p:sldId id="806" r:id="rId64"/>
    <p:sldId id="807" r:id="rId65"/>
    <p:sldId id="808" r:id="rId66"/>
    <p:sldId id="809" r:id="rId67"/>
    <p:sldId id="810" r:id="rId68"/>
    <p:sldId id="811" r:id="rId69"/>
    <p:sldId id="812" r:id="rId70"/>
    <p:sldId id="813" r:id="rId71"/>
    <p:sldId id="814" r:id="rId72"/>
    <p:sldId id="815" r:id="rId73"/>
    <p:sldId id="816" r:id="rId74"/>
    <p:sldId id="817" r:id="rId75"/>
    <p:sldId id="818" r:id="rId76"/>
    <p:sldId id="819" r:id="rId77"/>
    <p:sldId id="820" r:id="rId78"/>
    <p:sldId id="821" r:id="rId79"/>
    <p:sldId id="822" r:id="rId80"/>
    <p:sldId id="823" r:id="rId81"/>
    <p:sldId id="824" r:id="rId82"/>
    <p:sldId id="825" r:id="rId83"/>
    <p:sldId id="826" r:id="rId84"/>
    <p:sldId id="827" r:id="rId85"/>
    <p:sldId id="828" r:id="rId86"/>
    <p:sldId id="829" r:id="rId87"/>
    <p:sldId id="830" r:id="rId88"/>
    <p:sldId id="831" r:id="rId89"/>
    <p:sldId id="832" r:id="rId90"/>
    <p:sldId id="833" r:id="rId91"/>
    <p:sldId id="834" r:id="rId92"/>
    <p:sldId id="836" r:id="rId93"/>
    <p:sldId id="837" r:id="rId94"/>
    <p:sldId id="838" r:id="rId95"/>
    <p:sldId id="839" r:id="rId96"/>
    <p:sldId id="840" r:id="rId97"/>
    <p:sldId id="841" r:id="rId98"/>
    <p:sldId id="842" r:id="rId99"/>
    <p:sldId id="786" r:id="rId100"/>
    <p:sldId id="843" r:id="rId101"/>
    <p:sldId id="844" r:id="rId102"/>
    <p:sldId id="845" r:id="rId103"/>
    <p:sldId id="846" r:id="rId104"/>
    <p:sldId id="847" r:id="rId105"/>
    <p:sldId id="848" r:id="rId106"/>
    <p:sldId id="849" r:id="rId107"/>
    <p:sldId id="850" r:id="rId108"/>
    <p:sldId id="851" r:id="rId109"/>
    <p:sldId id="852" r:id="rId110"/>
    <p:sldId id="853" r:id="rId111"/>
    <p:sldId id="854" r:id="rId112"/>
    <p:sldId id="855" r:id="rId113"/>
    <p:sldId id="856" r:id="rId114"/>
    <p:sldId id="857" r:id="rId115"/>
    <p:sldId id="858" r:id="rId116"/>
    <p:sldId id="787" r:id="rId117"/>
    <p:sldId id="859" r:id="rId118"/>
    <p:sldId id="860" r:id="rId119"/>
    <p:sldId id="861" r:id="rId120"/>
    <p:sldId id="862" r:id="rId121"/>
    <p:sldId id="863" r:id="rId122"/>
    <p:sldId id="864" r:id="rId123"/>
    <p:sldId id="865" r:id="rId124"/>
    <p:sldId id="866" r:id="rId125"/>
    <p:sldId id="867" r:id="rId126"/>
    <p:sldId id="868" r:id="rId127"/>
    <p:sldId id="869" r:id="rId128"/>
    <p:sldId id="870" r:id="rId129"/>
    <p:sldId id="871" r:id="rId130"/>
    <p:sldId id="872" r:id="rId131"/>
    <p:sldId id="873" r:id="rId132"/>
    <p:sldId id="874" r:id="rId133"/>
    <p:sldId id="875" r:id="rId134"/>
    <p:sldId id="876" r:id="rId135"/>
    <p:sldId id="877" r:id="rId136"/>
    <p:sldId id="878" r:id="rId137"/>
    <p:sldId id="879" r:id="rId138"/>
    <p:sldId id="880" r:id="rId139"/>
    <p:sldId id="881" r:id="rId140"/>
    <p:sldId id="737" r:id="rId141"/>
    <p:sldId id="755" r:id="rId142"/>
    <p:sldId id="728" r:id="rId143"/>
    <p:sldId id="743" r:id="rId144"/>
    <p:sldId id="744" r:id="rId145"/>
    <p:sldId id="745" r:id="rId146"/>
    <p:sldId id="739" r:id="rId147"/>
    <p:sldId id="759" r:id="rId14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D61DD4-2E9D-419A-8440-FD37221F642E}">
          <p14:sldIdLst>
            <p14:sldId id="683"/>
            <p14:sldId id="719"/>
            <p14:sldId id="760"/>
            <p14:sldId id="761"/>
            <p14:sldId id="691"/>
            <p14:sldId id="705"/>
            <p14:sldId id="712"/>
            <p14:sldId id="747"/>
            <p14:sldId id="724"/>
            <p14:sldId id="763"/>
            <p14:sldId id="764"/>
            <p14:sldId id="767"/>
            <p14:sldId id="765"/>
            <p14:sldId id="707"/>
            <p14:sldId id="766"/>
            <p14:sldId id="741"/>
            <p14:sldId id="762"/>
            <p14:sldId id="756"/>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11"/>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6"/>
            <p14:sldId id="837"/>
            <p14:sldId id="838"/>
            <p14:sldId id="839"/>
            <p14:sldId id="840"/>
            <p14:sldId id="841"/>
            <p14:sldId id="842"/>
            <p14:sldId id="786"/>
            <p14:sldId id="843"/>
            <p14:sldId id="844"/>
            <p14:sldId id="845"/>
            <p14:sldId id="846"/>
            <p14:sldId id="847"/>
            <p14:sldId id="848"/>
            <p14:sldId id="849"/>
            <p14:sldId id="850"/>
            <p14:sldId id="851"/>
            <p14:sldId id="852"/>
            <p14:sldId id="853"/>
            <p14:sldId id="854"/>
            <p14:sldId id="855"/>
            <p14:sldId id="856"/>
            <p14:sldId id="857"/>
            <p14:sldId id="858"/>
            <p14:sldId id="787"/>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737"/>
            <p14:sldId id="755"/>
            <p14:sldId id="728"/>
            <p14:sldId id="743"/>
            <p14:sldId id="744"/>
            <p14:sldId id="745"/>
            <p14:sldId id="739"/>
            <p14:sldId id="759"/>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CB12"/>
    <a:srgbClr val="000000"/>
    <a:srgbClr val="FFFFFF"/>
    <a:srgbClr val="505050"/>
    <a:srgbClr val="969696"/>
    <a:srgbClr val="D2D2D2"/>
    <a:srgbClr val="5F5F5F"/>
    <a:srgbClr val="4D4D4D"/>
    <a:srgbClr val="C0C0C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0" autoAdjust="0"/>
    <p:restoredTop sz="70470" autoAdjust="0"/>
  </p:normalViewPr>
  <p:slideViewPr>
    <p:cSldViewPr snapToGrid="0" snapToObjects="1">
      <p:cViewPr varScale="1">
        <p:scale>
          <a:sx n="74" d="100"/>
          <a:sy n="74" d="100"/>
        </p:scale>
        <p:origin x="174" y="54"/>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53" d="100"/>
          <a:sy n="53" d="100"/>
        </p:scale>
        <p:origin x="-28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117" Type="http://schemas.openxmlformats.org/officeDocument/2006/relationships/slide" Target="slides/slide107.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84" Type="http://schemas.openxmlformats.org/officeDocument/2006/relationships/slide" Target="slides/slide74.xml"/><Relationship Id="rId89" Type="http://schemas.openxmlformats.org/officeDocument/2006/relationships/slide" Target="slides/slide79.xml"/><Relationship Id="rId112" Type="http://schemas.openxmlformats.org/officeDocument/2006/relationships/slide" Target="slides/slide102.xml"/><Relationship Id="rId133" Type="http://schemas.openxmlformats.org/officeDocument/2006/relationships/slide" Target="slides/slide123.xml"/><Relationship Id="rId138" Type="http://schemas.openxmlformats.org/officeDocument/2006/relationships/slide" Target="slides/slide128.xml"/><Relationship Id="rId154" Type="http://schemas.openxmlformats.org/officeDocument/2006/relationships/tableStyles" Target="tableStyles.xml"/><Relationship Id="rId16" Type="http://schemas.openxmlformats.org/officeDocument/2006/relationships/slide" Target="slides/slide6.xml"/><Relationship Id="rId107" Type="http://schemas.openxmlformats.org/officeDocument/2006/relationships/slide" Target="slides/slide97.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slide" Target="slides/slide64.xml"/><Relationship Id="rId79" Type="http://schemas.openxmlformats.org/officeDocument/2006/relationships/slide" Target="slides/slide69.xml"/><Relationship Id="rId102" Type="http://schemas.openxmlformats.org/officeDocument/2006/relationships/slide" Target="slides/slide92.xml"/><Relationship Id="rId123" Type="http://schemas.openxmlformats.org/officeDocument/2006/relationships/slide" Target="slides/slide113.xml"/><Relationship Id="rId128" Type="http://schemas.openxmlformats.org/officeDocument/2006/relationships/slide" Target="slides/slide118.xml"/><Relationship Id="rId144" Type="http://schemas.openxmlformats.org/officeDocument/2006/relationships/slide" Target="slides/slide134.xml"/><Relationship Id="rId149"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80.xml"/><Relationship Id="rId95" Type="http://schemas.openxmlformats.org/officeDocument/2006/relationships/slide" Target="slides/slide85.xml"/><Relationship Id="rId22" Type="http://schemas.openxmlformats.org/officeDocument/2006/relationships/slide" Target="slides/slide12.xml"/><Relationship Id="rId27" Type="http://schemas.openxmlformats.org/officeDocument/2006/relationships/slide" Target="slides/slide17.xml"/><Relationship Id="rId43" Type="http://schemas.openxmlformats.org/officeDocument/2006/relationships/slide" Target="slides/slide33.xml"/><Relationship Id="rId48" Type="http://schemas.openxmlformats.org/officeDocument/2006/relationships/slide" Target="slides/slide38.xml"/><Relationship Id="rId64" Type="http://schemas.openxmlformats.org/officeDocument/2006/relationships/slide" Target="slides/slide54.xml"/><Relationship Id="rId69" Type="http://schemas.openxmlformats.org/officeDocument/2006/relationships/slide" Target="slides/slide59.xml"/><Relationship Id="rId113" Type="http://schemas.openxmlformats.org/officeDocument/2006/relationships/slide" Target="slides/slide103.xml"/><Relationship Id="rId118" Type="http://schemas.openxmlformats.org/officeDocument/2006/relationships/slide" Target="slides/slide108.xml"/><Relationship Id="rId134" Type="http://schemas.openxmlformats.org/officeDocument/2006/relationships/slide" Target="slides/slide124.xml"/><Relationship Id="rId139" Type="http://schemas.openxmlformats.org/officeDocument/2006/relationships/slide" Target="slides/slide129.xml"/><Relationship Id="rId80" Type="http://schemas.openxmlformats.org/officeDocument/2006/relationships/slide" Target="slides/slide70.xml"/><Relationship Id="rId85" Type="http://schemas.openxmlformats.org/officeDocument/2006/relationships/slide" Target="slides/slide75.xml"/><Relationship Id="rId150" Type="http://schemas.openxmlformats.org/officeDocument/2006/relationships/handoutMaster" Target="handoutMasters/handout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103" Type="http://schemas.openxmlformats.org/officeDocument/2006/relationships/slide" Target="slides/slide93.xml"/><Relationship Id="rId108" Type="http://schemas.openxmlformats.org/officeDocument/2006/relationships/slide" Target="slides/slide98.xml"/><Relationship Id="rId116" Type="http://schemas.openxmlformats.org/officeDocument/2006/relationships/slide" Target="slides/slide106.xml"/><Relationship Id="rId124" Type="http://schemas.openxmlformats.org/officeDocument/2006/relationships/slide" Target="slides/slide114.xml"/><Relationship Id="rId129" Type="http://schemas.openxmlformats.org/officeDocument/2006/relationships/slide" Target="slides/slide119.xml"/><Relationship Id="rId137" Type="http://schemas.openxmlformats.org/officeDocument/2006/relationships/slide" Target="slides/slide12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slide" Target="slides/slide65.xml"/><Relationship Id="rId83" Type="http://schemas.openxmlformats.org/officeDocument/2006/relationships/slide" Target="slides/slide73.xml"/><Relationship Id="rId88" Type="http://schemas.openxmlformats.org/officeDocument/2006/relationships/slide" Target="slides/slide78.xml"/><Relationship Id="rId91" Type="http://schemas.openxmlformats.org/officeDocument/2006/relationships/slide" Target="slides/slide81.xml"/><Relationship Id="rId96" Type="http://schemas.openxmlformats.org/officeDocument/2006/relationships/slide" Target="slides/slide86.xml"/><Relationship Id="rId111" Type="http://schemas.openxmlformats.org/officeDocument/2006/relationships/slide" Target="slides/slide101.xml"/><Relationship Id="rId132" Type="http://schemas.openxmlformats.org/officeDocument/2006/relationships/slide" Target="slides/slide122.xml"/><Relationship Id="rId140" Type="http://schemas.openxmlformats.org/officeDocument/2006/relationships/slide" Target="slides/slide130.xml"/><Relationship Id="rId145" Type="http://schemas.openxmlformats.org/officeDocument/2006/relationships/slide" Target="slides/slide135.xml"/><Relationship Id="rId15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6" Type="http://schemas.openxmlformats.org/officeDocument/2006/relationships/slide" Target="slides/slide96.xml"/><Relationship Id="rId114" Type="http://schemas.openxmlformats.org/officeDocument/2006/relationships/slide" Target="slides/slide104.xml"/><Relationship Id="rId119" Type="http://schemas.openxmlformats.org/officeDocument/2006/relationships/slide" Target="slides/slide109.xml"/><Relationship Id="rId127" Type="http://schemas.openxmlformats.org/officeDocument/2006/relationships/slide" Target="slides/slide117.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slide" Target="slides/slide68.xml"/><Relationship Id="rId81" Type="http://schemas.openxmlformats.org/officeDocument/2006/relationships/slide" Target="slides/slide71.xml"/><Relationship Id="rId86" Type="http://schemas.openxmlformats.org/officeDocument/2006/relationships/slide" Target="slides/slide76.xml"/><Relationship Id="rId94" Type="http://schemas.openxmlformats.org/officeDocument/2006/relationships/slide" Target="slides/slide84.xml"/><Relationship Id="rId99" Type="http://schemas.openxmlformats.org/officeDocument/2006/relationships/slide" Target="slides/slide89.xml"/><Relationship Id="rId101" Type="http://schemas.openxmlformats.org/officeDocument/2006/relationships/slide" Target="slides/slide91.xml"/><Relationship Id="rId122" Type="http://schemas.openxmlformats.org/officeDocument/2006/relationships/slide" Target="slides/slide112.xml"/><Relationship Id="rId130" Type="http://schemas.openxmlformats.org/officeDocument/2006/relationships/slide" Target="slides/slide120.xml"/><Relationship Id="rId135" Type="http://schemas.openxmlformats.org/officeDocument/2006/relationships/slide" Target="slides/slide125.xml"/><Relationship Id="rId143" Type="http://schemas.openxmlformats.org/officeDocument/2006/relationships/slide" Target="slides/slide133.xml"/><Relationship Id="rId148" Type="http://schemas.openxmlformats.org/officeDocument/2006/relationships/slide" Target="slides/slide138.xml"/><Relationship Id="rId15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109" Type="http://schemas.openxmlformats.org/officeDocument/2006/relationships/slide" Target="slides/slide9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slide" Target="slides/slide66.xml"/><Relationship Id="rId97" Type="http://schemas.openxmlformats.org/officeDocument/2006/relationships/slide" Target="slides/slide87.xml"/><Relationship Id="rId104" Type="http://schemas.openxmlformats.org/officeDocument/2006/relationships/slide" Target="slides/slide94.xml"/><Relationship Id="rId120" Type="http://schemas.openxmlformats.org/officeDocument/2006/relationships/slide" Target="slides/slide110.xml"/><Relationship Id="rId125" Type="http://schemas.openxmlformats.org/officeDocument/2006/relationships/slide" Target="slides/slide115.xml"/><Relationship Id="rId141" Type="http://schemas.openxmlformats.org/officeDocument/2006/relationships/slide" Target="slides/slide131.xml"/><Relationship Id="rId146" Type="http://schemas.openxmlformats.org/officeDocument/2006/relationships/slide" Target="slides/slide136.xml"/><Relationship Id="rId7" Type="http://schemas.openxmlformats.org/officeDocument/2006/relationships/slideMaster" Target="slideMasters/slideMaster4.xml"/><Relationship Id="rId71" Type="http://schemas.openxmlformats.org/officeDocument/2006/relationships/slide" Target="slides/slide61.xml"/><Relationship Id="rId92" Type="http://schemas.openxmlformats.org/officeDocument/2006/relationships/slide" Target="slides/slide82.xml"/><Relationship Id="rId2" Type="http://schemas.openxmlformats.org/officeDocument/2006/relationships/customXml" Target="../customXml/item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 Id="rId87" Type="http://schemas.openxmlformats.org/officeDocument/2006/relationships/slide" Target="slides/slide77.xml"/><Relationship Id="rId110" Type="http://schemas.openxmlformats.org/officeDocument/2006/relationships/slide" Target="slides/slide100.xml"/><Relationship Id="rId115" Type="http://schemas.openxmlformats.org/officeDocument/2006/relationships/slide" Target="slides/slide105.xml"/><Relationship Id="rId131" Type="http://schemas.openxmlformats.org/officeDocument/2006/relationships/slide" Target="slides/slide121.xml"/><Relationship Id="rId136" Type="http://schemas.openxmlformats.org/officeDocument/2006/relationships/slide" Target="slides/slide126.xml"/><Relationship Id="rId61" Type="http://schemas.openxmlformats.org/officeDocument/2006/relationships/slide" Target="slides/slide51.xml"/><Relationship Id="rId82" Type="http://schemas.openxmlformats.org/officeDocument/2006/relationships/slide" Target="slides/slide72.xml"/><Relationship Id="rId152"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30" Type="http://schemas.openxmlformats.org/officeDocument/2006/relationships/slide" Target="slides/slide20.xml"/><Relationship Id="rId35" Type="http://schemas.openxmlformats.org/officeDocument/2006/relationships/slide" Target="slides/slide25.xml"/><Relationship Id="rId56" Type="http://schemas.openxmlformats.org/officeDocument/2006/relationships/slide" Target="slides/slide46.xml"/><Relationship Id="rId77" Type="http://schemas.openxmlformats.org/officeDocument/2006/relationships/slide" Target="slides/slide67.xml"/><Relationship Id="rId100" Type="http://schemas.openxmlformats.org/officeDocument/2006/relationships/slide" Target="slides/slide90.xml"/><Relationship Id="rId105" Type="http://schemas.openxmlformats.org/officeDocument/2006/relationships/slide" Target="slides/slide95.xml"/><Relationship Id="rId126" Type="http://schemas.openxmlformats.org/officeDocument/2006/relationships/slide" Target="slides/slide116.xml"/><Relationship Id="rId147" Type="http://schemas.openxmlformats.org/officeDocument/2006/relationships/slide" Target="slides/slide137.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slide" Target="slides/slide62.xml"/><Relationship Id="rId93" Type="http://schemas.openxmlformats.org/officeDocument/2006/relationships/slide" Target="slides/slide83.xml"/><Relationship Id="rId98" Type="http://schemas.openxmlformats.org/officeDocument/2006/relationships/slide" Target="slides/slide88.xml"/><Relationship Id="rId121" Type="http://schemas.openxmlformats.org/officeDocument/2006/relationships/slide" Target="slides/slide111.xml"/><Relationship Id="rId142" Type="http://schemas.openxmlformats.org/officeDocument/2006/relationships/slide" Target="slides/slide132.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1" Type="http://schemas.openxmlformats.org/officeDocument/2006/relationships/image" Target="../media/image49.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2BD62F-2470-4520-A08E-FACACAB1FA61}"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US"/>
        </a:p>
      </dgm:t>
    </dgm:pt>
    <dgm:pt modelId="{AC30F53C-9CB7-4C9B-992B-F856C962A62F}">
      <dgm:prSet phldrT="[Text]" phldr="1"/>
      <dgm:spPr/>
      <dgm:t>
        <a:bodyPr/>
        <a:lstStyle/>
        <a:p>
          <a:endParaRPr lang="en-US" dirty="0"/>
        </a:p>
      </dgm:t>
    </dgm:pt>
    <dgm:pt modelId="{C7D269E3-FC34-453D-8847-A51411026777}" type="parTrans" cxnId="{59CDF6C1-B07B-44D1-8B49-E4ADB37A0301}">
      <dgm:prSet/>
      <dgm:spPr/>
      <dgm:t>
        <a:bodyPr/>
        <a:lstStyle/>
        <a:p>
          <a:endParaRPr lang="en-US"/>
        </a:p>
      </dgm:t>
    </dgm:pt>
    <dgm:pt modelId="{994BFC02-FDD4-4048-81D0-28634B4364B6}" type="sibTrans" cxnId="{59CDF6C1-B07B-44D1-8B49-E4ADB37A0301}">
      <dgm:prSet/>
      <dgm:spPr/>
      <dgm:t>
        <a:bodyPr/>
        <a:lstStyle/>
        <a:p>
          <a:endParaRPr lang="en-US"/>
        </a:p>
      </dgm:t>
    </dgm:pt>
    <dgm:pt modelId="{409FBB1C-F63F-436B-BD2E-EE8B5FC8BE0B}">
      <dgm:prSet phldrT="[Text]" phldr="1"/>
      <dgm:spPr/>
      <dgm:t>
        <a:bodyPr/>
        <a:lstStyle/>
        <a:p>
          <a:endParaRPr lang="en-US"/>
        </a:p>
      </dgm:t>
    </dgm:pt>
    <dgm:pt modelId="{151C965E-48CD-488C-A9AF-C7A872156843}" type="parTrans" cxnId="{27469A16-C716-4689-91D8-11C4E9DD6794}">
      <dgm:prSet/>
      <dgm:spPr/>
      <dgm:t>
        <a:bodyPr/>
        <a:lstStyle/>
        <a:p>
          <a:endParaRPr lang="en-US"/>
        </a:p>
      </dgm:t>
    </dgm:pt>
    <dgm:pt modelId="{0951E734-AE00-4501-866A-67E717E53CD6}" type="sibTrans" cxnId="{27469A16-C716-4689-91D8-11C4E9DD6794}">
      <dgm:prSet/>
      <dgm:spPr/>
      <dgm:t>
        <a:bodyPr/>
        <a:lstStyle/>
        <a:p>
          <a:endParaRPr lang="en-US"/>
        </a:p>
      </dgm:t>
    </dgm:pt>
    <dgm:pt modelId="{BF5285E5-AD56-41A3-9F8B-25B23DD5FA20}">
      <dgm:prSet phldrT="[Text]" phldr="1"/>
      <dgm:spPr/>
      <dgm:t>
        <a:bodyPr/>
        <a:lstStyle/>
        <a:p>
          <a:endParaRPr lang="en-US"/>
        </a:p>
      </dgm:t>
    </dgm:pt>
    <dgm:pt modelId="{AF12A7F9-B638-4D59-8098-4B47206CB850}" type="parTrans" cxnId="{FB059DF4-28A9-44A5-BE79-8757F076AECE}">
      <dgm:prSet/>
      <dgm:spPr/>
      <dgm:t>
        <a:bodyPr/>
        <a:lstStyle/>
        <a:p>
          <a:endParaRPr lang="en-US"/>
        </a:p>
      </dgm:t>
    </dgm:pt>
    <dgm:pt modelId="{FD9CFB03-1325-4450-A89E-33EC3FB81969}" type="sibTrans" cxnId="{FB059DF4-28A9-44A5-BE79-8757F076AECE}">
      <dgm:prSet/>
      <dgm:spPr/>
      <dgm:t>
        <a:bodyPr/>
        <a:lstStyle/>
        <a:p>
          <a:endParaRPr lang="en-US"/>
        </a:p>
      </dgm:t>
    </dgm:pt>
    <dgm:pt modelId="{403E3B48-5D85-45B5-AD7A-D9D5440138E8}">
      <dgm:prSet phldrT="[Text]" phldr="1"/>
      <dgm:spPr/>
      <dgm:t>
        <a:bodyPr/>
        <a:lstStyle/>
        <a:p>
          <a:endParaRPr lang="en-US" dirty="0"/>
        </a:p>
      </dgm:t>
    </dgm:pt>
    <dgm:pt modelId="{7C272CED-3B1A-4305-8F33-497288322176}" type="parTrans" cxnId="{419CB7E4-A139-431F-BBB2-64DDAE847106}">
      <dgm:prSet/>
      <dgm:spPr/>
      <dgm:t>
        <a:bodyPr/>
        <a:lstStyle/>
        <a:p>
          <a:endParaRPr lang="en-US"/>
        </a:p>
      </dgm:t>
    </dgm:pt>
    <dgm:pt modelId="{318DFE13-7E55-4600-8149-235B1FD30192}" type="sibTrans" cxnId="{419CB7E4-A139-431F-BBB2-64DDAE847106}">
      <dgm:prSet/>
      <dgm:spPr/>
      <dgm:t>
        <a:bodyPr/>
        <a:lstStyle/>
        <a:p>
          <a:endParaRPr lang="en-US"/>
        </a:p>
      </dgm:t>
    </dgm:pt>
    <dgm:pt modelId="{9D8F88CD-B5C8-435F-8174-2FB27ACCC0FD}">
      <dgm:prSet phldrT="[Text]" phldr="1"/>
      <dgm:spPr/>
      <dgm:t>
        <a:bodyPr/>
        <a:lstStyle/>
        <a:p>
          <a:endParaRPr lang="en-US" dirty="0"/>
        </a:p>
      </dgm:t>
    </dgm:pt>
    <dgm:pt modelId="{D3A41588-5033-4D1F-8D54-3CD7C942EB63}" type="parTrans" cxnId="{9C3BA71E-30C3-49DC-A59F-98FD91EA264B}">
      <dgm:prSet/>
      <dgm:spPr/>
      <dgm:t>
        <a:bodyPr/>
        <a:lstStyle/>
        <a:p>
          <a:endParaRPr lang="en-US"/>
        </a:p>
      </dgm:t>
    </dgm:pt>
    <dgm:pt modelId="{0ABA9A4D-8576-4DCE-8847-DB482EF42A74}" type="sibTrans" cxnId="{9C3BA71E-30C3-49DC-A59F-98FD91EA264B}">
      <dgm:prSet/>
      <dgm:spPr/>
      <dgm:t>
        <a:bodyPr/>
        <a:lstStyle/>
        <a:p>
          <a:endParaRPr lang="en-US"/>
        </a:p>
      </dgm:t>
    </dgm:pt>
    <dgm:pt modelId="{CCF69DDB-F9F5-4DB1-944D-5D0C5D6A035E}">
      <dgm:prSet phldrT="[Text]" phldr="1"/>
      <dgm:spPr/>
      <dgm:t>
        <a:bodyPr/>
        <a:lstStyle/>
        <a:p>
          <a:endParaRPr lang="en-US" dirty="0"/>
        </a:p>
      </dgm:t>
    </dgm:pt>
    <dgm:pt modelId="{9D97D4C3-1357-415B-A2C5-E17942E00D2C}" type="sibTrans" cxnId="{6BB99AD2-F6B8-4D08-B19F-6A85E3A1687D}">
      <dgm:prSet/>
      <dgm:spPr/>
      <dgm:t>
        <a:bodyPr/>
        <a:lstStyle/>
        <a:p>
          <a:endParaRPr lang="en-US"/>
        </a:p>
      </dgm:t>
    </dgm:pt>
    <dgm:pt modelId="{77E4500A-BE97-42C3-858E-26758C764083}" type="parTrans" cxnId="{6BB99AD2-F6B8-4D08-B19F-6A85E3A1687D}">
      <dgm:prSet/>
      <dgm:spPr/>
      <dgm:t>
        <a:bodyPr/>
        <a:lstStyle/>
        <a:p>
          <a:endParaRPr lang="en-US"/>
        </a:p>
      </dgm:t>
    </dgm:pt>
    <dgm:pt modelId="{1D99E660-BAD0-4009-870D-E09D17DBC6C1}" type="pres">
      <dgm:prSet presAssocID="{022BD62F-2470-4520-A08E-FACACAB1FA61}" presName="hierChild1" presStyleCnt="0">
        <dgm:presLayoutVars>
          <dgm:chPref val="1"/>
          <dgm:dir/>
          <dgm:animOne val="branch"/>
          <dgm:animLvl val="lvl"/>
          <dgm:resizeHandles/>
        </dgm:presLayoutVars>
      </dgm:prSet>
      <dgm:spPr/>
      <dgm:t>
        <a:bodyPr/>
        <a:lstStyle/>
        <a:p>
          <a:endParaRPr lang="en-US"/>
        </a:p>
      </dgm:t>
    </dgm:pt>
    <dgm:pt modelId="{D27C127F-A4B3-480F-8BDB-D2B7BDB1490B}" type="pres">
      <dgm:prSet presAssocID="{AC30F53C-9CB7-4C9B-992B-F856C962A62F}" presName="hierRoot1" presStyleCnt="0"/>
      <dgm:spPr/>
    </dgm:pt>
    <dgm:pt modelId="{D01E7BA4-F66B-4CB3-9129-AE98307B4039}" type="pres">
      <dgm:prSet presAssocID="{AC30F53C-9CB7-4C9B-992B-F856C962A62F}" presName="composite" presStyleCnt="0"/>
      <dgm:spPr/>
    </dgm:pt>
    <dgm:pt modelId="{78772A10-63F2-4A4D-A690-84A6241504DD}" type="pres">
      <dgm:prSet presAssocID="{AC30F53C-9CB7-4C9B-992B-F856C962A62F}" presName="image" presStyleLbl="node0" presStyleIdx="0" presStyleCnt="1" custLinFactNeighborY="-37980"/>
      <dgm:spPr>
        <a:blipFill rotWithShape="1">
          <a:blip xmlns:r="http://schemas.openxmlformats.org/officeDocument/2006/relationships" r:embed="rId1"/>
          <a:stretch>
            <a:fillRect/>
          </a:stretch>
        </a:blipFill>
      </dgm:spPr>
      <dgm:t>
        <a:bodyPr/>
        <a:lstStyle/>
        <a:p>
          <a:endParaRPr lang="en-US"/>
        </a:p>
      </dgm:t>
    </dgm:pt>
    <dgm:pt modelId="{64BB0150-E0B9-41FC-995C-989702F681A3}" type="pres">
      <dgm:prSet presAssocID="{AC30F53C-9CB7-4C9B-992B-F856C962A62F}" presName="text" presStyleLbl="revTx" presStyleIdx="0" presStyleCnt="6">
        <dgm:presLayoutVars>
          <dgm:chPref val="3"/>
        </dgm:presLayoutVars>
      </dgm:prSet>
      <dgm:spPr/>
      <dgm:t>
        <a:bodyPr/>
        <a:lstStyle/>
        <a:p>
          <a:endParaRPr lang="en-US"/>
        </a:p>
      </dgm:t>
    </dgm:pt>
    <dgm:pt modelId="{985AE71B-ADA0-4B7E-B5C2-21DC6E5227E6}" type="pres">
      <dgm:prSet presAssocID="{AC30F53C-9CB7-4C9B-992B-F856C962A62F}" presName="hierChild2" presStyleCnt="0"/>
      <dgm:spPr/>
    </dgm:pt>
    <dgm:pt modelId="{330D146F-3222-4AF8-8DBF-DEFBD050ED4F}" type="pres">
      <dgm:prSet presAssocID="{151C965E-48CD-488C-A9AF-C7A872156843}" presName="Name10" presStyleLbl="parChTrans1D2" presStyleIdx="0" presStyleCnt="2"/>
      <dgm:spPr/>
      <dgm:t>
        <a:bodyPr/>
        <a:lstStyle/>
        <a:p>
          <a:endParaRPr lang="en-US"/>
        </a:p>
      </dgm:t>
    </dgm:pt>
    <dgm:pt modelId="{EC47F4D0-CDA0-4623-8EA9-C8E3601A8359}" type="pres">
      <dgm:prSet presAssocID="{409FBB1C-F63F-436B-BD2E-EE8B5FC8BE0B}" presName="hierRoot2" presStyleCnt="0"/>
      <dgm:spPr/>
    </dgm:pt>
    <dgm:pt modelId="{10C472D8-A3CA-486A-9EED-81AFB3CAF377}" type="pres">
      <dgm:prSet presAssocID="{409FBB1C-F63F-436B-BD2E-EE8B5FC8BE0B}" presName="composite2" presStyleCnt="0"/>
      <dgm:spPr/>
    </dgm:pt>
    <dgm:pt modelId="{332FA35C-5110-49E8-964E-DC1650D69B9E}" type="pres">
      <dgm:prSet presAssocID="{409FBB1C-F63F-436B-BD2E-EE8B5FC8BE0B}" presName="image2" presStyleLbl="node2" presStyleIdx="0" presStyleCnt="2"/>
      <dgm:spPr/>
    </dgm:pt>
    <dgm:pt modelId="{2EE217D8-7CF4-400E-85C4-954BB4CED82D}" type="pres">
      <dgm:prSet presAssocID="{409FBB1C-F63F-436B-BD2E-EE8B5FC8BE0B}" presName="text2" presStyleLbl="revTx" presStyleIdx="1" presStyleCnt="6">
        <dgm:presLayoutVars>
          <dgm:chPref val="3"/>
        </dgm:presLayoutVars>
      </dgm:prSet>
      <dgm:spPr/>
      <dgm:t>
        <a:bodyPr/>
        <a:lstStyle/>
        <a:p>
          <a:endParaRPr lang="en-US"/>
        </a:p>
      </dgm:t>
    </dgm:pt>
    <dgm:pt modelId="{EFCF786F-47C4-4B96-B6D0-8A89D72B2703}" type="pres">
      <dgm:prSet presAssocID="{409FBB1C-F63F-436B-BD2E-EE8B5FC8BE0B}" presName="hierChild3" presStyleCnt="0"/>
      <dgm:spPr/>
    </dgm:pt>
    <dgm:pt modelId="{2FB8CCFE-F2B0-4DBC-9CB6-067D488F95FB}" type="pres">
      <dgm:prSet presAssocID="{AF12A7F9-B638-4D59-8098-4B47206CB850}" presName="Name17" presStyleLbl="parChTrans1D3" presStyleIdx="0" presStyleCnt="3"/>
      <dgm:spPr/>
      <dgm:t>
        <a:bodyPr/>
        <a:lstStyle/>
        <a:p>
          <a:endParaRPr lang="en-US"/>
        </a:p>
      </dgm:t>
    </dgm:pt>
    <dgm:pt modelId="{B8996F99-AF01-4E0A-947A-A93AEE110364}" type="pres">
      <dgm:prSet presAssocID="{BF5285E5-AD56-41A3-9F8B-25B23DD5FA20}" presName="hierRoot3" presStyleCnt="0"/>
      <dgm:spPr/>
    </dgm:pt>
    <dgm:pt modelId="{5C4EA046-8F70-4854-8903-B12CC3660F61}" type="pres">
      <dgm:prSet presAssocID="{BF5285E5-AD56-41A3-9F8B-25B23DD5FA20}" presName="composite3" presStyleCnt="0"/>
      <dgm:spPr/>
    </dgm:pt>
    <dgm:pt modelId="{57910AB0-1C5B-4E0F-B88A-0137E03747E1}" type="pres">
      <dgm:prSet presAssocID="{BF5285E5-AD56-41A3-9F8B-25B23DD5FA20}" presName="image3" presStyleLbl="node3" presStyleIdx="0" presStyleCnt="3"/>
      <dgm:spPr/>
    </dgm:pt>
    <dgm:pt modelId="{A569355A-97EA-4715-B7FA-F53E9A9D17F9}" type="pres">
      <dgm:prSet presAssocID="{BF5285E5-AD56-41A3-9F8B-25B23DD5FA20}" presName="text3" presStyleLbl="revTx" presStyleIdx="2" presStyleCnt="6">
        <dgm:presLayoutVars>
          <dgm:chPref val="3"/>
        </dgm:presLayoutVars>
      </dgm:prSet>
      <dgm:spPr/>
      <dgm:t>
        <a:bodyPr/>
        <a:lstStyle/>
        <a:p>
          <a:endParaRPr lang="en-US"/>
        </a:p>
      </dgm:t>
    </dgm:pt>
    <dgm:pt modelId="{081368DF-EC35-494B-BAED-B6877BE3505E}" type="pres">
      <dgm:prSet presAssocID="{BF5285E5-AD56-41A3-9F8B-25B23DD5FA20}" presName="hierChild4" presStyleCnt="0"/>
      <dgm:spPr/>
    </dgm:pt>
    <dgm:pt modelId="{9A421B21-6315-44D7-90E5-E00728B0D4DB}" type="pres">
      <dgm:prSet presAssocID="{7C272CED-3B1A-4305-8F33-497288322176}" presName="Name17" presStyleLbl="parChTrans1D3" presStyleIdx="1" presStyleCnt="3"/>
      <dgm:spPr/>
      <dgm:t>
        <a:bodyPr/>
        <a:lstStyle/>
        <a:p>
          <a:endParaRPr lang="en-US"/>
        </a:p>
      </dgm:t>
    </dgm:pt>
    <dgm:pt modelId="{B11F13F9-2A0D-41E3-8BE6-F42DD364D687}" type="pres">
      <dgm:prSet presAssocID="{403E3B48-5D85-45B5-AD7A-D9D5440138E8}" presName="hierRoot3" presStyleCnt="0"/>
      <dgm:spPr/>
    </dgm:pt>
    <dgm:pt modelId="{000D86BE-5953-40B8-A57B-8061AD1C0510}" type="pres">
      <dgm:prSet presAssocID="{403E3B48-5D85-45B5-AD7A-D9D5440138E8}" presName="composite3" presStyleCnt="0"/>
      <dgm:spPr/>
    </dgm:pt>
    <dgm:pt modelId="{C9E6C014-7CC8-4C54-9B85-E254044B2F78}" type="pres">
      <dgm:prSet presAssocID="{403E3B48-5D85-45B5-AD7A-D9D5440138E8}" presName="image3" presStyleLbl="node3" presStyleIdx="1" presStyleCnt="3"/>
      <dgm:spPr/>
    </dgm:pt>
    <dgm:pt modelId="{76BEEBEA-5F21-4241-967D-291064FB34A6}" type="pres">
      <dgm:prSet presAssocID="{403E3B48-5D85-45B5-AD7A-D9D5440138E8}" presName="text3" presStyleLbl="revTx" presStyleIdx="3" presStyleCnt="6">
        <dgm:presLayoutVars>
          <dgm:chPref val="3"/>
        </dgm:presLayoutVars>
      </dgm:prSet>
      <dgm:spPr/>
      <dgm:t>
        <a:bodyPr/>
        <a:lstStyle/>
        <a:p>
          <a:endParaRPr lang="en-US"/>
        </a:p>
      </dgm:t>
    </dgm:pt>
    <dgm:pt modelId="{ECED396C-5965-4830-8F35-26D0581FE626}" type="pres">
      <dgm:prSet presAssocID="{403E3B48-5D85-45B5-AD7A-D9D5440138E8}" presName="hierChild4" presStyleCnt="0"/>
      <dgm:spPr/>
    </dgm:pt>
    <dgm:pt modelId="{0D7EB383-74EB-4532-A52C-5C17CD718C47}" type="pres">
      <dgm:prSet presAssocID="{D3A41588-5033-4D1F-8D54-3CD7C942EB63}" presName="Name10" presStyleLbl="parChTrans1D2" presStyleIdx="1" presStyleCnt="2"/>
      <dgm:spPr/>
      <dgm:t>
        <a:bodyPr/>
        <a:lstStyle/>
        <a:p>
          <a:endParaRPr lang="en-US"/>
        </a:p>
      </dgm:t>
    </dgm:pt>
    <dgm:pt modelId="{8D9E50FC-B3FD-4144-9E3E-A8DFBDA0A994}" type="pres">
      <dgm:prSet presAssocID="{9D8F88CD-B5C8-435F-8174-2FB27ACCC0FD}" presName="hierRoot2" presStyleCnt="0"/>
      <dgm:spPr/>
    </dgm:pt>
    <dgm:pt modelId="{2BA49D7A-8051-480C-8FD5-F036DF47BE98}" type="pres">
      <dgm:prSet presAssocID="{9D8F88CD-B5C8-435F-8174-2FB27ACCC0FD}" presName="composite2" presStyleCnt="0"/>
      <dgm:spPr/>
    </dgm:pt>
    <dgm:pt modelId="{E1948783-E098-4C89-A88F-4CA13ABD2D00}" type="pres">
      <dgm:prSet presAssocID="{9D8F88CD-B5C8-435F-8174-2FB27ACCC0FD}" presName="image2" presStyleLbl="node2" presStyleIdx="1" presStyleCnt="2"/>
      <dgm:spPr/>
    </dgm:pt>
    <dgm:pt modelId="{EE5C2BAD-29FD-4EF7-B5ED-8159B18DDBEB}" type="pres">
      <dgm:prSet presAssocID="{9D8F88CD-B5C8-435F-8174-2FB27ACCC0FD}" presName="text2" presStyleLbl="revTx" presStyleIdx="4" presStyleCnt="6">
        <dgm:presLayoutVars>
          <dgm:chPref val="3"/>
        </dgm:presLayoutVars>
      </dgm:prSet>
      <dgm:spPr/>
      <dgm:t>
        <a:bodyPr/>
        <a:lstStyle/>
        <a:p>
          <a:endParaRPr lang="en-US"/>
        </a:p>
      </dgm:t>
    </dgm:pt>
    <dgm:pt modelId="{04EAC061-0A51-441B-869F-2175BE871352}" type="pres">
      <dgm:prSet presAssocID="{9D8F88CD-B5C8-435F-8174-2FB27ACCC0FD}" presName="hierChild3" presStyleCnt="0"/>
      <dgm:spPr/>
    </dgm:pt>
    <dgm:pt modelId="{F7416308-D8C3-483D-BC10-09F42554E18B}" type="pres">
      <dgm:prSet presAssocID="{77E4500A-BE97-42C3-858E-26758C764083}" presName="Name17" presStyleLbl="parChTrans1D3" presStyleIdx="2" presStyleCnt="3"/>
      <dgm:spPr/>
      <dgm:t>
        <a:bodyPr/>
        <a:lstStyle/>
        <a:p>
          <a:endParaRPr lang="en-US"/>
        </a:p>
      </dgm:t>
    </dgm:pt>
    <dgm:pt modelId="{FC4D1697-5B00-4909-A5B1-E8C5229F9ABC}" type="pres">
      <dgm:prSet presAssocID="{CCF69DDB-F9F5-4DB1-944D-5D0C5D6A035E}" presName="hierRoot3" presStyleCnt="0"/>
      <dgm:spPr/>
    </dgm:pt>
    <dgm:pt modelId="{ABCE08A4-8914-4636-BE8A-7E8DB54DC089}" type="pres">
      <dgm:prSet presAssocID="{CCF69DDB-F9F5-4DB1-944D-5D0C5D6A035E}" presName="composite3" presStyleCnt="0"/>
      <dgm:spPr/>
    </dgm:pt>
    <dgm:pt modelId="{2BD15FB4-E990-4C86-BFEB-BBE208ECC49B}" type="pres">
      <dgm:prSet presAssocID="{CCF69DDB-F9F5-4DB1-944D-5D0C5D6A035E}" presName="image3" presStyleLbl="node3" presStyleIdx="2" presStyleCnt="3"/>
      <dgm:spPr/>
    </dgm:pt>
    <dgm:pt modelId="{E735BB0E-A7DD-4289-B4C1-0D48B6543DA5}" type="pres">
      <dgm:prSet presAssocID="{CCF69DDB-F9F5-4DB1-944D-5D0C5D6A035E}" presName="text3" presStyleLbl="revTx" presStyleIdx="5" presStyleCnt="6">
        <dgm:presLayoutVars>
          <dgm:chPref val="3"/>
        </dgm:presLayoutVars>
      </dgm:prSet>
      <dgm:spPr/>
      <dgm:t>
        <a:bodyPr/>
        <a:lstStyle/>
        <a:p>
          <a:endParaRPr lang="en-US"/>
        </a:p>
      </dgm:t>
    </dgm:pt>
    <dgm:pt modelId="{FF73E121-0C35-4044-953C-DC845717FCD4}" type="pres">
      <dgm:prSet presAssocID="{CCF69DDB-F9F5-4DB1-944D-5D0C5D6A035E}" presName="hierChild4" presStyleCnt="0"/>
      <dgm:spPr/>
    </dgm:pt>
  </dgm:ptLst>
  <dgm:cxnLst>
    <dgm:cxn modelId="{59CDF6C1-B07B-44D1-8B49-E4ADB37A0301}" srcId="{022BD62F-2470-4520-A08E-FACACAB1FA61}" destId="{AC30F53C-9CB7-4C9B-992B-F856C962A62F}" srcOrd="0" destOrd="0" parTransId="{C7D269E3-FC34-453D-8847-A51411026777}" sibTransId="{994BFC02-FDD4-4048-81D0-28634B4364B6}"/>
    <dgm:cxn modelId="{8A90EB48-C75B-4FFC-9687-B6464DF50851}" type="presOf" srcId="{403E3B48-5D85-45B5-AD7A-D9D5440138E8}" destId="{76BEEBEA-5F21-4241-967D-291064FB34A6}" srcOrd="0" destOrd="0" presId="urn:microsoft.com/office/officeart/2009/layout/CirclePictureHierarchy"/>
    <dgm:cxn modelId="{E5E654B5-2B9D-4D44-99CA-2FC99F86F90C}" type="presOf" srcId="{409FBB1C-F63F-436B-BD2E-EE8B5FC8BE0B}" destId="{2EE217D8-7CF4-400E-85C4-954BB4CED82D}" srcOrd="0" destOrd="0" presId="urn:microsoft.com/office/officeart/2009/layout/CirclePictureHierarchy"/>
    <dgm:cxn modelId="{B5B0813F-C9C0-4E08-AD59-BF5A713BD2D3}" type="presOf" srcId="{151C965E-48CD-488C-A9AF-C7A872156843}" destId="{330D146F-3222-4AF8-8DBF-DEFBD050ED4F}" srcOrd="0" destOrd="0" presId="urn:microsoft.com/office/officeart/2009/layout/CirclePictureHierarchy"/>
    <dgm:cxn modelId="{A67AF439-3A14-4CAC-AD9D-8992F128F46B}" type="presOf" srcId="{022BD62F-2470-4520-A08E-FACACAB1FA61}" destId="{1D99E660-BAD0-4009-870D-E09D17DBC6C1}" srcOrd="0" destOrd="0" presId="urn:microsoft.com/office/officeart/2009/layout/CirclePictureHierarchy"/>
    <dgm:cxn modelId="{27469A16-C716-4689-91D8-11C4E9DD6794}" srcId="{AC30F53C-9CB7-4C9B-992B-F856C962A62F}" destId="{409FBB1C-F63F-436B-BD2E-EE8B5FC8BE0B}" srcOrd="0" destOrd="0" parTransId="{151C965E-48CD-488C-A9AF-C7A872156843}" sibTransId="{0951E734-AE00-4501-866A-67E717E53CD6}"/>
    <dgm:cxn modelId="{7D4E7A98-C0EB-4455-91B0-ACD9D449B11B}" type="presOf" srcId="{D3A41588-5033-4D1F-8D54-3CD7C942EB63}" destId="{0D7EB383-74EB-4532-A52C-5C17CD718C47}" srcOrd="0" destOrd="0" presId="urn:microsoft.com/office/officeart/2009/layout/CirclePictureHierarchy"/>
    <dgm:cxn modelId="{6BB99AD2-F6B8-4D08-B19F-6A85E3A1687D}" srcId="{9D8F88CD-B5C8-435F-8174-2FB27ACCC0FD}" destId="{CCF69DDB-F9F5-4DB1-944D-5D0C5D6A035E}" srcOrd="0" destOrd="0" parTransId="{77E4500A-BE97-42C3-858E-26758C764083}" sibTransId="{9D97D4C3-1357-415B-A2C5-E17942E00D2C}"/>
    <dgm:cxn modelId="{9C3BA71E-30C3-49DC-A59F-98FD91EA264B}" srcId="{AC30F53C-9CB7-4C9B-992B-F856C962A62F}" destId="{9D8F88CD-B5C8-435F-8174-2FB27ACCC0FD}" srcOrd="1" destOrd="0" parTransId="{D3A41588-5033-4D1F-8D54-3CD7C942EB63}" sibTransId="{0ABA9A4D-8576-4DCE-8847-DB482EF42A74}"/>
    <dgm:cxn modelId="{10C90BAA-1831-4F32-83B9-0F7576837C19}" type="presOf" srcId="{9D8F88CD-B5C8-435F-8174-2FB27ACCC0FD}" destId="{EE5C2BAD-29FD-4EF7-B5ED-8159B18DDBEB}" srcOrd="0" destOrd="0" presId="urn:microsoft.com/office/officeart/2009/layout/CirclePictureHierarchy"/>
    <dgm:cxn modelId="{216428E7-96E9-4392-BA30-FF5F5366E062}" type="presOf" srcId="{7C272CED-3B1A-4305-8F33-497288322176}" destId="{9A421B21-6315-44D7-90E5-E00728B0D4DB}" srcOrd="0" destOrd="0" presId="urn:microsoft.com/office/officeart/2009/layout/CirclePictureHierarchy"/>
    <dgm:cxn modelId="{419CB7E4-A139-431F-BBB2-64DDAE847106}" srcId="{409FBB1C-F63F-436B-BD2E-EE8B5FC8BE0B}" destId="{403E3B48-5D85-45B5-AD7A-D9D5440138E8}" srcOrd="1" destOrd="0" parTransId="{7C272CED-3B1A-4305-8F33-497288322176}" sibTransId="{318DFE13-7E55-4600-8149-235B1FD30192}"/>
    <dgm:cxn modelId="{FB059DF4-28A9-44A5-BE79-8757F076AECE}" srcId="{409FBB1C-F63F-436B-BD2E-EE8B5FC8BE0B}" destId="{BF5285E5-AD56-41A3-9F8B-25B23DD5FA20}" srcOrd="0" destOrd="0" parTransId="{AF12A7F9-B638-4D59-8098-4B47206CB850}" sibTransId="{FD9CFB03-1325-4450-A89E-33EC3FB81969}"/>
    <dgm:cxn modelId="{C5FEC390-5B92-458F-AD1D-CA2896DB16F1}" type="presOf" srcId="{AC30F53C-9CB7-4C9B-992B-F856C962A62F}" destId="{64BB0150-E0B9-41FC-995C-989702F681A3}" srcOrd="0" destOrd="0" presId="urn:microsoft.com/office/officeart/2009/layout/CirclePictureHierarchy"/>
    <dgm:cxn modelId="{24357E85-8477-4E6E-ADEC-BA8C0CE955DC}" type="presOf" srcId="{77E4500A-BE97-42C3-858E-26758C764083}" destId="{F7416308-D8C3-483D-BC10-09F42554E18B}" srcOrd="0" destOrd="0" presId="urn:microsoft.com/office/officeart/2009/layout/CirclePictureHierarchy"/>
    <dgm:cxn modelId="{613EEC4B-D603-49BF-B156-209027EB76E7}" type="presOf" srcId="{CCF69DDB-F9F5-4DB1-944D-5D0C5D6A035E}" destId="{E735BB0E-A7DD-4289-B4C1-0D48B6543DA5}" srcOrd="0" destOrd="0" presId="urn:microsoft.com/office/officeart/2009/layout/CirclePictureHierarchy"/>
    <dgm:cxn modelId="{5FBBD3BB-F857-4635-B2D7-B3F532B3B0F8}" type="presOf" srcId="{AF12A7F9-B638-4D59-8098-4B47206CB850}" destId="{2FB8CCFE-F2B0-4DBC-9CB6-067D488F95FB}" srcOrd="0" destOrd="0" presId="urn:microsoft.com/office/officeart/2009/layout/CirclePictureHierarchy"/>
    <dgm:cxn modelId="{F9A69326-3EA1-4520-A06F-B60F8CE9623F}" type="presOf" srcId="{BF5285E5-AD56-41A3-9F8B-25B23DD5FA20}" destId="{A569355A-97EA-4715-B7FA-F53E9A9D17F9}" srcOrd="0" destOrd="0" presId="urn:microsoft.com/office/officeart/2009/layout/CirclePictureHierarchy"/>
    <dgm:cxn modelId="{293EDD74-69C4-4115-8465-026C8C41065A}" type="presParOf" srcId="{1D99E660-BAD0-4009-870D-E09D17DBC6C1}" destId="{D27C127F-A4B3-480F-8BDB-D2B7BDB1490B}" srcOrd="0" destOrd="0" presId="urn:microsoft.com/office/officeart/2009/layout/CirclePictureHierarchy"/>
    <dgm:cxn modelId="{ECD318D3-2555-4470-A1B2-D371419DB4D9}" type="presParOf" srcId="{D27C127F-A4B3-480F-8BDB-D2B7BDB1490B}" destId="{D01E7BA4-F66B-4CB3-9129-AE98307B4039}" srcOrd="0" destOrd="0" presId="urn:microsoft.com/office/officeart/2009/layout/CirclePictureHierarchy"/>
    <dgm:cxn modelId="{2AFC0234-DA57-4856-81AE-0AC3D15D6AB2}" type="presParOf" srcId="{D01E7BA4-F66B-4CB3-9129-AE98307B4039}" destId="{78772A10-63F2-4A4D-A690-84A6241504DD}" srcOrd="0" destOrd="0" presId="urn:microsoft.com/office/officeart/2009/layout/CirclePictureHierarchy"/>
    <dgm:cxn modelId="{F2248856-08AC-47D3-8975-AA97885FC326}" type="presParOf" srcId="{D01E7BA4-F66B-4CB3-9129-AE98307B4039}" destId="{64BB0150-E0B9-41FC-995C-989702F681A3}" srcOrd="1" destOrd="0" presId="urn:microsoft.com/office/officeart/2009/layout/CirclePictureHierarchy"/>
    <dgm:cxn modelId="{E2F02B70-0CBB-4FF4-B54B-95E5880AC97F}" type="presParOf" srcId="{D27C127F-A4B3-480F-8BDB-D2B7BDB1490B}" destId="{985AE71B-ADA0-4B7E-B5C2-21DC6E5227E6}" srcOrd="1" destOrd="0" presId="urn:microsoft.com/office/officeart/2009/layout/CirclePictureHierarchy"/>
    <dgm:cxn modelId="{ECADD1B0-0D9E-4EDF-9CB3-674ADB1F601B}" type="presParOf" srcId="{985AE71B-ADA0-4B7E-B5C2-21DC6E5227E6}" destId="{330D146F-3222-4AF8-8DBF-DEFBD050ED4F}" srcOrd="0" destOrd="0" presId="urn:microsoft.com/office/officeart/2009/layout/CirclePictureHierarchy"/>
    <dgm:cxn modelId="{FA619887-EBAB-419B-BAFB-A2D2C39D83A7}" type="presParOf" srcId="{985AE71B-ADA0-4B7E-B5C2-21DC6E5227E6}" destId="{EC47F4D0-CDA0-4623-8EA9-C8E3601A8359}" srcOrd="1" destOrd="0" presId="urn:microsoft.com/office/officeart/2009/layout/CirclePictureHierarchy"/>
    <dgm:cxn modelId="{8B9EFB25-8A9C-46B4-A4FC-95BE21373EF2}" type="presParOf" srcId="{EC47F4D0-CDA0-4623-8EA9-C8E3601A8359}" destId="{10C472D8-A3CA-486A-9EED-81AFB3CAF377}" srcOrd="0" destOrd="0" presId="urn:microsoft.com/office/officeart/2009/layout/CirclePictureHierarchy"/>
    <dgm:cxn modelId="{9CE4EDC7-41E3-4CB8-A5F5-CA800E82B335}" type="presParOf" srcId="{10C472D8-A3CA-486A-9EED-81AFB3CAF377}" destId="{332FA35C-5110-49E8-964E-DC1650D69B9E}" srcOrd="0" destOrd="0" presId="urn:microsoft.com/office/officeart/2009/layout/CirclePictureHierarchy"/>
    <dgm:cxn modelId="{068BFAA2-9E11-4CA2-8C8F-D9929028BA09}" type="presParOf" srcId="{10C472D8-A3CA-486A-9EED-81AFB3CAF377}" destId="{2EE217D8-7CF4-400E-85C4-954BB4CED82D}" srcOrd="1" destOrd="0" presId="urn:microsoft.com/office/officeart/2009/layout/CirclePictureHierarchy"/>
    <dgm:cxn modelId="{70049727-E300-4BFD-AC6F-B6BE164CFE47}" type="presParOf" srcId="{EC47F4D0-CDA0-4623-8EA9-C8E3601A8359}" destId="{EFCF786F-47C4-4B96-B6D0-8A89D72B2703}" srcOrd="1" destOrd="0" presId="urn:microsoft.com/office/officeart/2009/layout/CirclePictureHierarchy"/>
    <dgm:cxn modelId="{89BF9F02-81C5-4DFE-93ED-7959B539D8DE}" type="presParOf" srcId="{EFCF786F-47C4-4B96-B6D0-8A89D72B2703}" destId="{2FB8CCFE-F2B0-4DBC-9CB6-067D488F95FB}" srcOrd="0" destOrd="0" presId="urn:microsoft.com/office/officeart/2009/layout/CirclePictureHierarchy"/>
    <dgm:cxn modelId="{D3CBB722-9849-4848-9350-1137AE5819AD}" type="presParOf" srcId="{EFCF786F-47C4-4B96-B6D0-8A89D72B2703}" destId="{B8996F99-AF01-4E0A-947A-A93AEE110364}" srcOrd="1" destOrd="0" presId="urn:microsoft.com/office/officeart/2009/layout/CirclePictureHierarchy"/>
    <dgm:cxn modelId="{EB3389CD-7232-4737-9A44-72EA2EAC57C5}" type="presParOf" srcId="{B8996F99-AF01-4E0A-947A-A93AEE110364}" destId="{5C4EA046-8F70-4854-8903-B12CC3660F61}" srcOrd="0" destOrd="0" presId="urn:microsoft.com/office/officeart/2009/layout/CirclePictureHierarchy"/>
    <dgm:cxn modelId="{CC8E7736-22F0-49C0-90CE-869A6DCCC978}" type="presParOf" srcId="{5C4EA046-8F70-4854-8903-B12CC3660F61}" destId="{57910AB0-1C5B-4E0F-B88A-0137E03747E1}" srcOrd="0" destOrd="0" presId="urn:microsoft.com/office/officeart/2009/layout/CirclePictureHierarchy"/>
    <dgm:cxn modelId="{5706DB6D-65E2-421B-A6DB-3B1E4E75A041}" type="presParOf" srcId="{5C4EA046-8F70-4854-8903-B12CC3660F61}" destId="{A569355A-97EA-4715-B7FA-F53E9A9D17F9}" srcOrd="1" destOrd="0" presId="urn:microsoft.com/office/officeart/2009/layout/CirclePictureHierarchy"/>
    <dgm:cxn modelId="{9E4626E0-8582-4F3C-9FB7-58428A5BFD07}" type="presParOf" srcId="{B8996F99-AF01-4E0A-947A-A93AEE110364}" destId="{081368DF-EC35-494B-BAED-B6877BE3505E}" srcOrd="1" destOrd="0" presId="urn:microsoft.com/office/officeart/2009/layout/CirclePictureHierarchy"/>
    <dgm:cxn modelId="{EFFA4500-CCB1-46E3-A844-D38922D30872}" type="presParOf" srcId="{EFCF786F-47C4-4B96-B6D0-8A89D72B2703}" destId="{9A421B21-6315-44D7-90E5-E00728B0D4DB}" srcOrd="2" destOrd="0" presId="urn:microsoft.com/office/officeart/2009/layout/CirclePictureHierarchy"/>
    <dgm:cxn modelId="{7D09AB03-443D-4A74-851A-E5C7E1765D5F}" type="presParOf" srcId="{EFCF786F-47C4-4B96-B6D0-8A89D72B2703}" destId="{B11F13F9-2A0D-41E3-8BE6-F42DD364D687}" srcOrd="3" destOrd="0" presId="urn:microsoft.com/office/officeart/2009/layout/CirclePictureHierarchy"/>
    <dgm:cxn modelId="{7803F29E-0185-4EDA-BAD1-6256CB45CDA3}" type="presParOf" srcId="{B11F13F9-2A0D-41E3-8BE6-F42DD364D687}" destId="{000D86BE-5953-40B8-A57B-8061AD1C0510}" srcOrd="0" destOrd="0" presId="urn:microsoft.com/office/officeart/2009/layout/CirclePictureHierarchy"/>
    <dgm:cxn modelId="{7B7D0984-8527-4E01-B51A-10B423DE764B}" type="presParOf" srcId="{000D86BE-5953-40B8-A57B-8061AD1C0510}" destId="{C9E6C014-7CC8-4C54-9B85-E254044B2F78}" srcOrd="0" destOrd="0" presId="urn:microsoft.com/office/officeart/2009/layout/CirclePictureHierarchy"/>
    <dgm:cxn modelId="{0C6AE2A1-D3CA-4804-A437-C33B4140F0F2}" type="presParOf" srcId="{000D86BE-5953-40B8-A57B-8061AD1C0510}" destId="{76BEEBEA-5F21-4241-967D-291064FB34A6}" srcOrd="1" destOrd="0" presId="urn:microsoft.com/office/officeart/2009/layout/CirclePictureHierarchy"/>
    <dgm:cxn modelId="{B2982D21-BEE1-4204-95EE-4CEEA2FDB75E}" type="presParOf" srcId="{B11F13F9-2A0D-41E3-8BE6-F42DD364D687}" destId="{ECED396C-5965-4830-8F35-26D0581FE626}" srcOrd="1" destOrd="0" presId="urn:microsoft.com/office/officeart/2009/layout/CirclePictureHierarchy"/>
    <dgm:cxn modelId="{2039A31F-B931-45C3-ABAF-94E5B5E0D6CA}" type="presParOf" srcId="{985AE71B-ADA0-4B7E-B5C2-21DC6E5227E6}" destId="{0D7EB383-74EB-4532-A52C-5C17CD718C47}" srcOrd="2" destOrd="0" presId="urn:microsoft.com/office/officeart/2009/layout/CirclePictureHierarchy"/>
    <dgm:cxn modelId="{2897E36D-1ED9-499D-B5B6-6465BD837830}" type="presParOf" srcId="{985AE71B-ADA0-4B7E-B5C2-21DC6E5227E6}" destId="{8D9E50FC-B3FD-4144-9E3E-A8DFBDA0A994}" srcOrd="3" destOrd="0" presId="urn:microsoft.com/office/officeart/2009/layout/CirclePictureHierarchy"/>
    <dgm:cxn modelId="{93C4249F-5C20-4B7C-AB47-B46971E835AE}" type="presParOf" srcId="{8D9E50FC-B3FD-4144-9E3E-A8DFBDA0A994}" destId="{2BA49D7A-8051-480C-8FD5-F036DF47BE98}" srcOrd="0" destOrd="0" presId="urn:microsoft.com/office/officeart/2009/layout/CirclePictureHierarchy"/>
    <dgm:cxn modelId="{0182590B-2F34-4919-A4BE-7DF334A60EB1}" type="presParOf" srcId="{2BA49D7A-8051-480C-8FD5-F036DF47BE98}" destId="{E1948783-E098-4C89-A88F-4CA13ABD2D00}" srcOrd="0" destOrd="0" presId="urn:microsoft.com/office/officeart/2009/layout/CirclePictureHierarchy"/>
    <dgm:cxn modelId="{F45788EF-19A4-41B3-B07E-544A14098EDA}" type="presParOf" srcId="{2BA49D7A-8051-480C-8FD5-F036DF47BE98}" destId="{EE5C2BAD-29FD-4EF7-B5ED-8159B18DDBEB}" srcOrd="1" destOrd="0" presId="urn:microsoft.com/office/officeart/2009/layout/CirclePictureHierarchy"/>
    <dgm:cxn modelId="{168BB5A5-EFD5-4A86-9E9A-DA6C1161A389}" type="presParOf" srcId="{8D9E50FC-B3FD-4144-9E3E-A8DFBDA0A994}" destId="{04EAC061-0A51-441B-869F-2175BE871352}" srcOrd="1" destOrd="0" presId="urn:microsoft.com/office/officeart/2009/layout/CirclePictureHierarchy"/>
    <dgm:cxn modelId="{726C9FF7-E209-4B63-8ADF-7EDC990704EF}" type="presParOf" srcId="{04EAC061-0A51-441B-869F-2175BE871352}" destId="{F7416308-D8C3-483D-BC10-09F42554E18B}" srcOrd="0" destOrd="0" presId="urn:microsoft.com/office/officeart/2009/layout/CirclePictureHierarchy"/>
    <dgm:cxn modelId="{AA0230E3-8FA4-493E-A657-E3AE1018BB64}" type="presParOf" srcId="{04EAC061-0A51-441B-869F-2175BE871352}" destId="{FC4D1697-5B00-4909-A5B1-E8C5229F9ABC}" srcOrd="1" destOrd="0" presId="urn:microsoft.com/office/officeart/2009/layout/CirclePictureHierarchy"/>
    <dgm:cxn modelId="{B6482D3B-1B60-47CA-A741-7D0E40830024}" type="presParOf" srcId="{FC4D1697-5B00-4909-A5B1-E8C5229F9ABC}" destId="{ABCE08A4-8914-4636-BE8A-7E8DB54DC089}" srcOrd="0" destOrd="0" presId="urn:microsoft.com/office/officeart/2009/layout/CirclePictureHierarchy"/>
    <dgm:cxn modelId="{27AC045B-F818-4EAC-BCB2-1B28280AA7B4}" type="presParOf" srcId="{ABCE08A4-8914-4636-BE8A-7E8DB54DC089}" destId="{2BD15FB4-E990-4C86-BFEB-BBE208ECC49B}" srcOrd="0" destOrd="0" presId="urn:microsoft.com/office/officeart/2009/layout/CirclePictureHierarchy"/>
    <dgm:cxn modelId="{51ABB41A-7F6C-4E67-8C66-18C12A6F55C9}" type="presParOf" srcId="{ABCE08A4-8914-4636-BE8A-7E8DB54DC089}" destId="{E735BB0E-A7DD-4289-B4C1-0D48B6543DA5}" srcOrd="1" destOrd="0" presId="urn:microsoft.com/office/officeart/2009/layout/CirclePictureHierarchy"/>
    <dgm:cxn modelId="{CAEAE547-7954-4941-BDF6-0143F24BF8DF}" type="presParOf" srcId="{FC4D1697-5B00-4909-A5B1-E8C5229F9ABC}" destId="{FF73E121-0C35-4044-953C-DC845717FCD4}"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16308-D8C3-483D-BC10-09F42554E18B}">
      <dsp:nvSpPr>
        <dsp:cNvPr id="0" name=""/>
        <dsp:cNvSpPr/>
      </dsp:nvSpPr>
      <dsp:spPr>
        <a:xfrm>
          <a:off x="3497580" y="2734413"/>
          <a:ext cx="91440" cy="186023"/>
        </a:xfrm>
        <a:custGeom>
          <a:avLst/>
          <a:gdLst/>
          <a:ahLst/>
          <a:cxnLst/>
          <a:rect l="0" t="0" r="0" b="0"/>
          <a:pathLst>
            <a:path>
              <a:moveTo>
                <a:pt x="45720" y="0"/>
              </a:moveTo>
              <a:lnTo>
                <a:pt x="45720" y="1860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7EB383-74EB-4532-A52C-5C17CD718C47}">
      <dsp:nvSpPr>
        <dsp:cNvPr id="0" name=""/>
        <dsp:cNvSpPr/>
      </dsp:nvSpPr>
      <dsp:spPr>
        <a:xfrm>
          <a:off x="2325290" y="1733549"/>
          <a:ext cx="1218009" cy="410314"/>
        </a:xfrm>
        <a:custGeom>
          <a:avLst/>
          <a:gdLst/>
          <a:ahLst/>
          <a:cxnLst/>
          <a:rect l="0" t="0" r="0" b="0"/>
          <a:pathLst>
            <a:path>
              <a:moveTo>
                <a:pt x="0" y="0"/>
              </a:moveTo>
              <a:lnTo>
                <a:pt x="0" y="318040"/>
              </a:lnTo>
              <a:lnTo>
                <a:pt x="1218009" y="318040"/>
              </a:lnTo>
              <a:lnTo>
                <a:pt x="1218009" y="4103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A421B21-6315-44D7-90E5-E00728B0D4DB}">
      <dsp:nvSpPr>
        <dsp:cNvPr id="0" name=""/>
        <dsp:cNvSpPr/>
      </dsp:nvSpPr>
      <dsp:spPr>
        <a:xfrm>
          <a:off x="1107281" y="2734413"/>
          <a:ext cx="812006" cy="186023"/>
        </a:xfrm>
        <a:custGeom>
          <a:avLst/>
          <a:gdLst/>
          <a:ahLst/>
          <a:cxnLst/>
          <a:rect l="0" t="0" r="0" b="0"/>
          <a:pathLst>
            <a:path>
              <a:moveTo>
                <a:pt x="0" y="0"/>
              </a:moveTo>
              <a:lnTo>
                <a:pt x="0" y="93749"/>
              </a:lnTo>
              <a:lnTo>
                <a:pt x="812006" y="93749"/>
              </a:lnTo>
              <a:lnTo>
                <a:pt x="812006" y="1860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FB8CCFE-F2B0-4DBC-9CB6-067D488F95FB}">
      <dsp:nvSpPr>
        <dsp:cNvPr id="0" name=""/>
        <dsp:cNvSpPr/>
      </dsp:nvSpPr>
      <dsp:spPr>
        <a:xfrm>
          <a:off x="295275" y="2734413"/>
          <a:ext cx="812006" cy="186023"/>
        </a:xfrm>
        <a:custGeom>
          <a:avLst/>
          <a:gdLst/>
          <a:ahLst/>
          <a:cxnLst/>
          <a:rect l="0" t="0" r="0" b="0"/>
          <a:pathLst>
            <a:path>
              <a:moveTo>
                <a:pt x="812006" y="0"/>
              </a:moveTo>
              <a:lnTo>
                <a:pt x="812006" y="93749"/>
              </a:lnTo>
              <a:lnTo>
                <a:pt x="0" y="93749"/>
              </a:lnTo>
              <a:lnTo>
                <a:pt x="0" y="186023"/>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0D146F-3222-4AF8-8DBF-DEFBD050ED4F}">
      <dsp:nvSpPr>
        <dsp:cNvPr id="0" name=""/>
        <dsp:cNvSpPr/>
      </dsp:nvSpPr>
      <dsp:spPr>
        <a:xfrm>
          <a:off x="1107281" y="1733549"/>
          <a:ext cx="1218009" cy="410314"/>
        </a:xfrm>
        <a:custGeom>
          <a:avLst/>
          <a:gdLst/>
          <a:ahLst/>
          <a:cxnLst/>
          <a:rect l="0" t="0" r="0" b="0"/>
          <a:pathLst>
            <a:path>
              <a:moveTo>
                <a:pt x="1218009" y="0"/>
              </a:moveTo>
              <a:lnTo>
                <a:pt x="1218009" y="318040"/>
              </a:lnTo>
              <a:lnTo>
                <a:pt x="0" y="318040"/>
              </a:lnTo>
              <a:lnTo>
                <a:pt x="0" y="4103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72A10-63F2-4A4D-A690-84A6241504DD}">
      <dsp:nvSpPr>
        <dsp:cNvPr id="0" name=""/>
        <dsp:cNvSpPr/>
      </dsp:nvSpPr>
      <dsp:spPr>
        <a:xfrm>
          <a:off x="2030015" y="1142999"/>
          <a:ext cx="590549" cy="590549"/>
        </a:xfrm>
        <a:prstGeom prst="ellipse">
          <a:avLst/>
        </a:prstGeom>
        <a:blipFill rotWithShape="1">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BB0150-E0B9-41FC-995C-989702F681A3}">
      <dsp:nvSpPr>
        <dsp:cNvPr id="0" name=""/>
        <dsp:cNvSpPr/>
      </dsp:nvSpPr>
      <dsp:spPr>
        <a:xfrm>
          <a:off x="2620565" y="1365813"/>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dirty="0"/>
        </a:p>
      </dsp:txBody>
      <dsp:txXfrm>
        <a:off x="2620565" y="1365813"/>
        <a:ext cx="885825" cy="590549"/>
      </dsp:txXfrm>
    </dsp:sp>
    <dsp:sp modelId="{332FA35C-5110-49E8-964E-DC1650D69B9E}">
      <dsp:nvSpPr>
        <dsp:cNvPr id="0" name=""/>
        <dsp:cNvSpPr/>
      </dsp:nvSpPr>
      <dsp:spPr>
        <a:xfrm>
          <a:off x="812006" y="2143863"/>
          <a:ext cx="590549" cy="5905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E217D8-7CF4-400E-85C4-954BB4CED82D}">
      <dsp:nvSpPr>
        <dsp:cNvPr id="0" name=""/>
        <dsp:cNvSpPr/>
      </dsp:nvSpPr>
      <dsp:spPr>
        <a:xfrm>
          <a:off x="1402556" y="2142386"/>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a:p>
      </dsp:txBody>
      <dsp:txXfrm>
        <a:off x="1402556" y="2142386"/>
        <a:ext cx="885825" cy="590549"/>
      </dsp:txXfrm>
    </dsp:sp>
    <dsp:sp modelId="{57910AB0-1C5B-4E0F-B88A-0137E03747E1}">
      <dsp:nvSpPr>
        <dsp:cNvPr id="0" name=""/>
        <dsp:cNvSpPr/>
      </dsp:nvSpPr>
      <dsp:spPr>
        <a:xfrm>
          <a:off x="0" y="2920436"/>
          <a:ext cx="590549" cy="5905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69355A-97EA-4715-B7FA-F53E9A9D17F9}">
      <dsp:nvSpPr>
        <dsp:cNvPr id="0" name=""/>
        <dsp:cNvSpPr/>
      </dsp:nvSpPr>
      <dsp:spPr>
        <a:xfrm>
          <a:off x="590550" y="2918960"/>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a:p>
      </dsp:txBody>
      <dsp:txXfrm>
        <a:off x="590550" y="2918960"/>
        <a:ext cx="885825" cy="590549"/>
      </dsp:txXfrm>
    </dsp:sp>
    <dsp:sp modelId="{C9E6C014-7CC8-4C54-9B85-E254044B2F78}">
      <dsp:nvSpPr>
        <dsp:cNvPr id="0" name=""/>
        <dsp:cNvSpPr/>
      </dsp:nvSpPr>
      <dsp:spPr>
        <a:xfrm>
          <a:off x="1624012" y="2920436"/>
          <a:ext cx="590549" cy="5905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BEEBEA-5F21-4241-967D-291064FB34A6}">
      <dsp:nvSpPr>
        <dsp:cNvPr id="0" name=""/>
        <dsp:cNvSpPr/>
      </dsp:nvSpPr>
      <dsp:spPr>
        <a:xfrm>
          <a:off x="2214562" y="2918960"/>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dirty="0"/>
        </a:p>
      </dsp:txBody>
      <dsp:txXfrm>
        <a:off x="2214562" y="2918960"/>
        <a:ext cx="885825" cy="590549"/>
      </dsp:txXfrm>
    </dsp:sp>
    <dsp:sp modelId="{E1948783-E098-4C89-A88F-4CA13ABD2D00}">
      <dsp:nvSpPr>
        <dsp:cNvPr id="0" name=""/>
        <dsp:cNvSpPr/>
      </dsp:nvSpPr>
      <dsp:spPr>
        <a:xfrm>
          <a:off x="3248025" y="2143863"/>
          <a:ext cx="590549" cy="5905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5C2BAD-29FD-4EF7-B5ED-8159B18DDBEB}">
      <dsp:nvSpPr>
        <dsp:cNvPr id="0" name=""/>
        <dsp:cNvSpPr/>
      </dsp:nvSpPr>
      <dsp:spPr>
        <a:xfrm>
          <a:off x="3838574" y="2142386"/>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dirty="0"/>
        </a:p>
      </dsp:txBody>
      <dsp:txXfrm>
        <a:off x="3838574" y="2142386"/>
        <a:ext cx="885825" cy="590549"/>
      </dsp:txXfrm>
    </dsp:sp>
    <dsp:sp modelId="{2BD15FB4-E990-4C86-BFEB-BBE208ECC49B}">
      <dsp:nvSpPr>
        <dsp:cNvPr id="0" name=""/>
        <dsp:cNvSpPr/>
      </dsp:nvSpPr>
      <dsp:spPr>
        <a:xfrm>
          <a:off x="3248025" y="2920436"/>
          <a:ext cx="590549" cy="59054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35BB0E-A7DD-4289-B4C1-0D48B6543DA5}">
      <dsp:nvSpPr>
        <dsp:cNvPr id="0" name=""/>
        <dsp:cNvSpPr/>
      </dsp:nvSpPr>
      <dsp:spPr>
        <a:xfrm>
          <a:off x="3838574" y="2918960"/>
          <a:ext cx="885825" cy="5905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endParaRPr lang="en-US" sz="2200" kern="1200" dirty="0"/>
        </a:p>
      </dsp:txBody>
      <dsp:txXfrm>
        <a:off x="3838574" y="2918960"/>
        <a:ext cx="885825" cy="590549"/>
      </dsp:txXfrm>
    </dsp:sp>
  </dsp:spTree>
</dsp:drawing>
</file>

<file path=ppt/diagrams/layout1.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7/18/2013</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29.907"/>
    </inkml:context>
    <inkml:brush xml:id="br0">
      <inkml:brushProperty name="width" value="0.1" units="cm"/>
      <inkml:brushProperty name="height" value="0.1" units="cm"/>
      <inkml:brushProperty name="color" value="#ED1C24"/>
      <inkml:brushProperty name="fitToCurve" value="1"/>
    </inkml:brush>
  </inkml:definitions>
  <inkml:trace contextRef="#ctx0" brushRef="#br0">933 0 71,'0'0'107,"-25"10"2,1 19-3,-15 15-73,7 37-3,-12 19-7,5 37-3,-10 31-3,5 38-5,-10 36-2,5 27-7,-4 12 2,5 9-1,-1-2-4,0-17-2,5-19-5,-3-32 4,8-34-11,-5-39 1,15-28-26,-13-43-40,11-34-40,1-30-3,1-46 1</inkml:trace>
</inkml:ink>
</file>

<file path=ppt/ink/ink2.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0.454"/>
    </inkml:context>
    <inkml:brush xml:id="br0">
      <inkml:brushProperty name="width" value="0.1" units="cm"/>
      <inkml:brushProperty name="height" value="0.1" units="cm"/>
      <inkml:brushProperty name="color" value="#ED1C24"/>
      <inkml:brushProperty name="fitToCurve" value="1"/>
    </inkml:brush>
  </inkml:definitions>
  <inkml:trace contextRef="#ctx0" brushRef="#br0">116 1513 44,'-30'-52'108,"6"6"2,-3-10 2,0-10-75,17 12 2,5-14-4,22 2-7,8-22-1,26 4-3,10-16-9,30 5-2,14-13-5,29 6-1,15-8-4,20 9 2,9 6-5,16 12-1,6 17 4,15 17-2,-1 27 0,1 20-2,-2 26 0,-10 23 0,-15 21-2,-17 18 2,-24 16 3,-30 13-2,-29 17 2,-29 12 0,-40 10 0,-26 13 0,-34 9-1,-25 0 0,-25 4-1,-26-4 0,-27-7 0,-18-15-1,-14-17 2,-10-15-1,-4-22 2,-6-12-1,-4-17-2,0-17-1,10-15-1,9-12-2,19-15-3,16-9-9,33-6-15,13-21-34,49 2-50,26-10-9,35-12-2,27-12 3</inkml:trace>
</inkml:ink>
</file>

<file path=ppt/ink/ink3.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0.951"/>
    </inkml:context>
    <inkml:brush xml:id="br0">
      <inkml:brushProperty name="width" value="0.1" units="cm"/>
      <inkml:brushProperty name="height" value="0.1" units="cm"/>
      <inkml:brushProperty name="color" value="#ED1C24"/>
      <inkml:brushProperty name="fitToCurve" value="1"/>
    </inkml:brush>
  </inkml:definitions>
  <inkml:trace contextRef="#ctx0" brushRef="#br0">990 41 1,'7'-24'89,"-2"2"13,-5 22-8,0 0-40,0 0-4,22 49-8,-32 14-7,3 40-5,-17 22-5,-6 41-3,-16 31-6,-6 42-3,-9 21 2,-5 16-5,-7 11 1,0 4-2,-7-7-3,4-14 3,3-23-1,2-25-1,8-31-5,4-22 1,10-26-6,5-19-2,12-18-7,8-26-8,19-11-16,2-35-28,28-7-51,4-27-19,15-32-1,8-22 7</inkml:trace>
</inkml:ink>
</file>

<file path=ppt/ink/ink4.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1.714"/>
    </inkml:context>
    <inkml:brush xml:id="br0">
      <inkml:brushProperty name="width" value="0.1" units="cm"/>
      <inkml:brushProperty name="height" value="0.1" units="cm"/>
      <inkml:brushProperty name="color" value="#ED1C24"/>
      <inkml:brushProperty name="fitToCurve" value="1"/>
    </inkml:brush>
  </inkml:definitions>
  <inkml:trace contextRef="#ctx0" brushRef="#br0">1163 714 1,'27'-44'98,"7"7"5,-14-16 6,-13-9-67,10 11-1,-17-15-4,7 3-7,-19-11-2,2 16-7,-16-8-2,-4 12-11,-16 7 2,-3 18-3,-20 12-4,-6 24-1,-8 18-1,-8 24 3,-7 26-2,-2 23 3,-5 27 0,0 21 0,10 16 1,9 9 0,13 2 0,14-5-2,20-7-1,19-14-2,25-27 0,29-20 1,20-32 0,24-24 0,15-24 2,20-25 2,11-29-1,21-17 1,4-20-1,2-20-1,6-14 0,-1-15-2,-2-12 0,-5-2 0,-4-9-3,-9-4-1,-18 0 1,-11 13-1,-19 7 2,-12 17-1,-20 17-1,-12 17-3,-19 27 6,-13 20-2,-12 29 1,0 0-1,-20 49-1,-4 5 2,-5 24 3,-10 22-2,-3 22 1,-4 18 1,-3 14 1,2 12 1,3 6 3,8 9-8,4-12 1,20-13 3,9-16-1,18-21 1,21-23-2,16-20 0,11-28-3,11-23 5,9-13-10,5-24-6,12-5-15,-14-37-33,16 0-64,-11-17-16,-1-12 4,-7-19-3</inkml:trace>
</inkml:ink>
</file>

<file path=ppt/ink/ink5.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2.515"/>
    </inkml:context>
    <inkml:brush xml:id="br0">
      <inkml:brushProperty name="width" value="0.1" units="cm"/>
      <inkml:brushProperty name="height" value="0.1" units="cm"/>
      <inkml:brushProperty name="color" value="#ED1C24"/>
      <inkml:brushProperty name="fitToCurve" value="1"/>
    </inkml:brush>
  </inkml:definitions>
  <inkml:trace contextRef="#ctx0" brushRef="#br0">7694-5624 121,'-9'-39'124,"9"-10"1,19 0-1,15-17-86,35 20-3,11-20-2,35 10-6,12-10-4,27 12-5,10-2-5,22 9-4,5 8-5,6 2-5,5 11-7,-11 1-9,5 18-36,-33-5-56,1 16-25,-29-6 1,-16 7-4</inkml:trace>
</inkml:ink>
</file>

<file path=ppt/ink/ink6.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2.223"/>
    </inkml:context>
    <inkml:brush xml:id="br0">
      <inkml:brushProperty name="width" value="0.1" units="cm"/>
      <inkml:brushProperty name="height" value="0.1" units="cm"/>
      <inkml:brushProperty name="color" value="#ED1C24"/>
      <inkml:brushProperty name="fitToCurve" value="1"/>
    </inkml:brush>
  </inkml:definitions>
  <inkml:trace contextRef="#ctx0" brushRef="#br0">9491-7398 50,'5'-25'108,"-3"3"-1,-2 22 2,0 0-61,0 0-6,-22 17-9,0 17-7,3 30-3,-16 14-5,1 32 1,-12 27 0,2 32-5,-10 34-1,-2 36-3,-3 28-2,0 16 0,3 11-1,5 8-3,4-2-4,3-14 2,8-24-4,6-32-1,8-35-3,3-29-6,7-19-11,-8-49-17,18-18-46,-15-36-49,17-44-2,-32-4 4</inkml:trace>
</inkml:ink>
</file>

<file path=ppt/ink/ink7.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3.454"/>
    </inkml:context>
    <inkml:brush xml:id="br0">
      <inkml:brushProperty name="width" value="0.1" units="cm"/>
      <inkml:brushProperty name="height" value="0.1" units="cm"/>
      <inkml:brushProperty name="color" value="#ED1C24"/>
      <inkml:brushProperty name="fitToCurve" value="1"/>
    </inkml:brush>
  </inkml:definitions>
  <inkml:trace contextRef="#ctx0" brushRef="#br0">10735-5326 65,'66'-22'114,"-10"-4"7,15-11-17,15 15-49,-6-7-1,23 14-9,-5-5-8,19 15-6,-2-4-10,17 11-6,-2-2-4,3 5-3,1-5-4,1 0-4,-1-2-6,-11-8-11,-4 10-17,-26-17-25,7 19-37,-21-9-32,-6 4-1,-14-2-1</inkml:trace>
</inkml:ink>
</file>

<file path=ppt/ink/ink8.xml><?xml version="1.0" encoding="utf-8"?>
<inkml:ink xmlns:inkml="http://www.w3.org/2003/InkML">
  <inkml:definitions>
    <inkml:context xml:id="ctx0">
      <inkml:inkSource xml:id="inkSrc0">
        <inkml:traceFormat>
          <inkml:channel name="X" type="integer" max="23472" units="cm"/>
          <inkml:channel name="Y" type="integer" max="13203" units="cm"/>
          <inkml:channel name="F" type="integer" max="1023" units="dev"/>
        </inkml:traceFormat>
        <inkml:channelProperties>
          <inkml:channelProperty channel="X" name="resolution" value="1000.08521" units="1/cm"/>
          <inkml:channelProperty channel="Y" name="resolution" value="1000.22729" units="1/cm"/>
          <inkml:channelProperty channel="F" name="resolution" value="0" units="1/dev"/>
        </inkml:channelProperties>
      </inkml:inkSource>
      <inkml:timestamp xml:id="ts0" timeString="2013-06-14T18:26:33.962"/>
    </inkml:context>
    <inkml:brush xml:id="br0">
      <inkml:brushProperty name="width" value="0.1" units="cm"/>
      <inkml:brushProperty name="height" value="0.1" units="cm"/>
      <inkml:brushProperty name="color" value="#ED1C24"/>
      <inkml:brushProperty name="fitToCurve" value="1"/>
    </inkml:brush>
  </inkml:definitions>
  <inkml:trace contextRef="#ctx0" brushRef="#br0">13733-5375 5,'58'7'85,"-16"-22"5,4 1-23,-4-6-20,-13-9 0,3-1-5,-22-14-4,5 3-4,-23-8-5,1 5-5,-25 0-6,-5 12-6,-21 10-5,-11 20-1,-19 14-2,-9 25 2,-12 16-2,-4 26 3,-4 21 0,4 29 0,3 18-1,20 24 1,14 15-3,22 5 1,25-3-3,31-10 4,28-19-2,28-29 5,28-40-1,24-34 2,12-44-1,15-31-1,2-37 1,2-30-3,-9-31 2,-2-15-7,-15-20 1,-18-11 2,-11-11-4,-15-7-1,-17 8 0,-13 6-1,-11 13-1,-13 22-1,-5 22 1,-10 20-11,-2 29-1,-7 19-13,7 42-17,0 0-32,0 0-47,-12 25-1,17-3 0,7 0 4</inkml:trace>
  <inkml:trace contextRef="#ctx0" brushRef="#br0" timeOffset="429.0076">15102-5097 105,'-10'103'106,"5"9"-3,-10 1 4,-7-1-80,15 18 0,-5-15-5,9 0-3,-2-13-5,8-7 0,-1-21-4,8-18 0,2-27-2,-12-29-3,37-7 0,-13-37 0,1-29 3,4-20-3,-2-29 3,5-15 2,4-22-1,13-7 2,3-10 2,16 5 0,10-3 2,20 15 0,12 8-1,22 16-5,5 15 4,17 21-4,2 11-1,6 17-4,-6 17-3,-7 13-5,-9 19-8,-25 2-16,-10 33-30,-42-11-53,-9 25-23,-30-5 2,-9 7-2</inkml:trace>
  <inkml:trace contextRef="#ctx0" brushRef="#br0" timeOffset="1201.7817">17280-5630 94,'-5'76'104,"-8"7"6,-4 20 2,3 22-64,-21 11-4,11 26-6,-8-8-9,13 10-1,-6-18-7,13-2-2,2-34-8,10-17 0,3-34-4,9-27-1,-12-32-1,37-30-3,-11-28 0,4-25-3,2-25 1,2-24-1,7-29-4,11-18 0,10-11 3,14-3-1,12 9 3,17 11 1,12 19 3,15 29-3,3 36 8,7 35-2,-3 37 0,0 39 0,-7 36-3,-12 24-1,-10 24-1,-12 8 2,-18 14 0,-11 4 1,-25-5-2,-20-12 1,-19-18-1,-12-14 1,-13-14-1,-4-13 1,-3-24-5,-2-17 2,29-15 0,-32-25-1,32-16-4,12-23 3,17-24-6,13-17 0,24-17 2,15-10-2,19-3 3,20 3 0,14 3 7,13 19-4,12 18 8,4 18-1,-1 21 0,-1 21-1,-9 12 1,-3 23-1,-15 11 0,-9 21 0,-15 16-2,-15 22 1,-21 19-1,-24 18 2,-26 27-2,-21 12 1,-25 15-1,-20 10 1,-11 14-2,-8-2 3,0-6-3,10-6 2,19-18-4,20-11-1,24-26-3,25-23-7,29-28-11,14-41-31,39-15-82,3-29-6,18-27-1,-6-32-2</inkml:trace>
  <inkml:trace contextRef="#ctx0" brushRef="#br0" timeOffset="-847.6525">10053-4031 1,'-5'90'41,"24"-2"57,8-17 4,12-12-53,25 2 4,-1-22-2,23 0-3,-8-31-4,17-1-10,-7-27-2,8-7-3,-11-21-8,3-11-4,-12-22-3,-5-12-4,-7-22 0,-8-19-4,-15-15 1,-4-15-1,-10-17-4,-5-12-1,-8-15 1,1-7-1,-5-7 1,7 2 2,10 1-7,10 11-1,14 5 4,17 8 1,18 21 0,14 15 1,13 15-2,11 19-2,3 18 7,13 14-2,-1 17 3,5 22-3,0 13 1,6 19-1,1 17 0,3 12 0,-5 13-1,-7 14-1,-12 10-4,-17 5-1,-12 17-9,-35 0-12,-17 27-30,-47-15-43,-14 20-32,-35-10-3,-19 5 3</inkml:trace>
  <inkml:trace contextRef="#ctx0" brushRef="#br0" timeOffset="2408.9467">1072 1655 131,'-29'49'101,"7"-12"2,-7 9-24,0 22-40,-11 11-4,9 26-7,-18 12 0,10 27-5,-15 8-4,5 19 2,-5 7-7,5 20-3,-2-2-2,9 2-2,6-17-2,11-10-1,11-24 0,14-23-1,9-32 0,21-26 2,11-32-2,20-26-1,15-25 1,20-20-2,16-17 2,15-13-3,17-12 1,10-6-2,10-8 2,5-2-3,4-3 2,-5-5-3,-2 3 5,-9 0 0,-13-3 0,-12-7 0,-12-5-1,-23-5 0,-18-9 1,-23-10 0,-20-8-4,-23-14-2,-23-15 2,-24-10 1,-27-12-1,-23-7 1,-21 4-1,-19-2-4,-8 10 2,-8 13 2,-1 16-3,-4 23 2,7 23-1,4 21 1,-3 16-1,-3 27 7,-6 15-2,-1 17-1,-5 15 1,1 14-1,-3 15 1,5 12 1,10 8-1,16-1-4,21 11-4,14-6-19,34 18-30,15-15-47,41-3-19,25-9-1,39-6-4</inkml:trace>
  <inkml:trace contextRef="#ctx0" brushRef="#br0" timeOffset="3060.5794">3171 2137 99,'8'22'113,"-8"-22"3,46 31 0,-12-31-75,27 15-8,10-5-5,22 7-6,10-2-4,12 4-7,9-4-4,1-3-4,7-7-3,-5-5 0,-7-15 0,-8-14-1,-9-13 2,-13-11-3,-14-9 2,-12-11-1,-25-5-1,-25-5 1,-16 0-3,-27 0 3,-28 7-4,-21 5 4,-22 20-2,-22 16 0,-17 26 2,-11 21 3,-8 29 0,-1 30 1,10 22 4,9 34 0,13 22 2,24 25 1,25 12-2,29 9 1,25-7 0,29 1 1,22-21 0,34-21-2,22-32 0,27-30-2,19-28 3,18-26-5,10-18-1,9-21-4,0-11-7,-5-16-10,5 6-20,-24-22-46,5 7-49,-18-12 1,-4-3 0,-20-14-1</inkml:trace>
  <inkml:trace contextRef="#ctx0" brushRef="#br0" timeOffset="3832.2504">5743 2591 160,'41'-127'122,"0"7"-1,0 8-2,-6 2-84,16 19-5,3 3-7,17 13-1,9 11-9,18 15 0,10 13-6,11 16 3,6 22-7,9 20-4,6 15 3,-1 19-4,-9 13 4,-8 11-3,-17 8 2,-17 18-4,-22 4 3,-32 7 2,-29 0-3,-27 3 1,-32-3-3,-24-2 1,-27-5-1,-17-15 0,-22-14 2,-10-12-1,-10-13 1,0-15-2,5-11 4,12-16-2,15-14 1,20-7 1,29-8-2,27-12-1,26-4 2,28-6 3,24 0-3,19 3 3,18 2-2,12 8 1,5 7-8,0 5-3,14 21-35,-17-6-78,10 14-6,-12-10-4,-5-4-5</inkml:trace>
  <inkml:trace contextRef="#ctx0" brushRef="#br0" timeOffset="3352.8372">6145 2295 108,'-37'91'114,"-9"24"0,-5 22 1,-13 17-86,13 39-2,-6 19-4,13 28-4,-3 12-3,10 12-7,-2 6-2,7 4-3,0-18-1,8-18 0,-3-31-2,2-31-2,6-29-9,-6-44-16,16-30-33,-13-56-44,22-17-10,-22-78-3,14-22 0</inkml:trace>
  <inkml:trace contextRef="#ctx0" brushRef="#br0" timeOffset="4472.0503">8020 2630 92,'-5'27'112,"5"-27"5,0 0 0,37 22-62,-13-29-14,27 4-3,6-19-8,23-5-5,6-17-6,19-9-6,7-16-3,6-9-4,1-12-2,4-6-1,-8-11-4,-5-1 1,-10-2-4,-20-2-3,-16 7-3,-25 0 1,-29 14-4,-35 6 0,-26 28 2,-34 18-1,-21 32 6,-18 26 5,-18 33 3,-5 31 4,-4 24 3,11 40 1,4 22 2,23 34 3,18 7-3,29 12 0,24-9-1,35-10-3,29-25-2,29-26 0,30-47-4,19-42-7,17-41-8,6-46-16,16-20-16,-19-44-27,22-10-35,-20-31-22,-5-13 0,-17-19 3</inkml:trace>
  <inkml:trace contextRef="#ctx0" brushRef="#br0" timeOffset="4944.4029">9793 1565 114,'37'-32'120,"-8"20"2,-2 21 4,-17 18-56,15 37-23,-21 16-11,14 35-10,-18 12-7,2 18-7,-4-4-4,-1 4-3,-4-18-2,2-15 2,-5-26-3,5-28 1,3-31 0,2-27-1,0-27-1,7-24-1,5-27 0,3-20-3,9-22 2,3-21-3,10-16 1,9-9 0,16-8 2,8-2 0,18 8 2,15 9 1,12 17 1,10 27 1,7 27 3,5 29-2,-5 33 2,-3 35-2,-12 38-1,-7 29 1,-17 26-1,-17 20 0,-20 25-3,-19 12 1,-22 7-2,-15 3 2,-15-10-1,-12-8 0,-5-11-3,-2-21-5,7-16-7,3-32-15,21-5-36,-7-37-68,10-29-1,30-22-4,2-22 1</inkml:trace>
  <inkml:trace contextRef="#ctx0" brushRef="#br0" timeOffset="5924.2036">13162 1653 94,'78'-35'103,"-5"4"-1,-19-13 4,-12-10-51,-15 0-35,-18-7 4,1-3 1,-20-9 0,1 7-5,-23 2-5,-5 13-2,-22 12-2,-7 22-4,-17 22-2,-5 27-1,-12 21 0,-7 23 2,-3 19 0,0 33 3,7 13 0,15 28 2,7 7-1,23 15 4,11-6-4,32-1-1,15-23-2,32-19 0,22-42 4,27-32 0,21-50-3,25-43-3,25-46 2,14-39-2,15-29 0,10-32-7,-6-20-4,-7-31-7,-4-15-1,-20-15-6,-15 3-3,-24-3 2,-13 5-1,-23 8 4,-9 17 3,-18 24 5,-11 34 5,-11 27 5,-18 35 4,-15 28 1,-19 35 3,-12 37 0,-24 31 0,-11 32 1,-16 27-2,-13 29 3,-10 28 3,3 31-3,0 27 0,5 26 1,5 20-2,9 10-2,13 7 0,21-2 0,16-12-4,21-17 4,17-32-4,28-28 2,19-35-1,26-28-3,18-31 3,22-25 0,17-31-2,20-28 1,14-29-1,10-34-2,12-29 0,0-25 3,-2-24-4,-7-20-3,-11-19 1,-19-17-4,-22-8 1,-24 0-3,-25 12 3,-24 13-2,-25 19 2,-21 23-2,-23 32 2,-22 30 1,-19 40 2,-22 34 1,-17 30 1,-13 29 1,-9 30 2,-10 33 4,0 33 0,4 28 2,6 25-2,22 17 4,19 2-1,29 1 3,23-18-5,31-24 2,30-32-3,24-32 1,22-41-3,20-34-5,9-30-9,3-37-14,15-6-30,-23-35-70,16-15-15,-16-29-2,1-15-1</inkml:trace>
  <inkml:trace contextRef="#ctx0" brushRef="#br0" timeOffset="12543.8065">16937 642 69,'0'0'96,"-24"-3"2,24 3 1,-27 32-47,7-3-15,11 26-2,-8 16-10,-1 30-1,-8 16-6,-6 22 2,-10 10-4,3 13 0,-7-3-3,2 2-1,-3-22-1,6-7-1,-1-22-2,10-7-3,1-25-1,4-17 0,2-17-2,6-19 0,19-25-2,-32-5 0,22-29 0,8-23-1,4-18 0,8-23 1,9-17-1,11-12 1,11-13 0,20-11 1,10-6 1,15 3 2,12 3 2,14 12-1,3 11 1,7 26-1,-7 19 2,-7 32-3,-13 27 1,-13 34-3,-13 25-1,-23 34 1,-14 26-2,-20 22 3,-14 20-2,-18 10 1,-7 9-3,-7 8 3,-5 2-2,2-12 1,3-9-1,12-13 1,10-17-1,17-18 3,12-21 0,19-22 0,18-27 0,15-22 0,14-25 0,14-14-1,4-18 0,4-6-1,-3-8-2,-6-3-4,-8 13-7,-22-2-17,2 23-41,-36-6-57,0 11-4,-18-9 0,-1 3-5</inkml:trace>
  <inkml:trace contextRef="#ctx0" brushRef="#br0" timeOffset="13092.1683">20038 424 127,'0'0'101,"-22"-37"3,22 37 5,-44-24-66,3 14-4,4 20-4,-19 7-7,0 20-4,-25 4 0,0 18-5,-19 7-3,-3 22 2,-16 9-2,-1 20 3,-5 3-4,8 17 3,2 2-5,15 15 1,14 2-4,20 3-1,20-10-3,29-7 1,21-17-2,31-15 0,28-27 0,30-22-1,22-29 1,17-20-2,10-17 0,2-9-3,3-13-4,-8-10-6,-9 5-13,-25-17-29,2 22-86,-38-12-2,-6 0-3,-21-17 0</inkml:trace>
  <inkml:trace contextRef="#ctx0" brushRef="#br0" timeOffset="13683.5596">20598 1450 275,'0'0'131,"0"0"-2,0 0 0,0 0-99,56-5-8,-4-10 2,23 8-9,16-15-2,16-3-2,13-11-1,15-6-2,3-12-1,1-4-2,-4-11-1,1-2-3,-11-2 2,-8-3-3,-19 0 1,-17 2-1,-18-7-5,-16-2 1,-20 0-1,-25 0 0,-16 2-1,-26 5 2,-13 8-2,-18 12 1,-15 24 5,-16 17 0,-16 25 0,-11 19 2,-11 27 5,-1 25-1,-9 19 1,2 25 1,7 22 1,9 23 1,17 13 1,24 13-2,23 2-5,31-3 3,35-9-2,43-20 2,38-26-2,48-28-1,46-34 0,40-31 0,35-35 0,23-19-2,13-20-2,-8-17-5,-12-5-8,-41-12-16,-33 17-41,-70-13-73,-32 18-6,-54-19-5,-41 4 3</inkml:trace>
</inkml:ink>
</file>

<file path=ppt/ink/ink9.xml><?xml version="1.0" encoding="utf-8"?>
<inkml:ink xmlns:inkml="http://www.w3.org/2003/InkML">
  <inkml:definitions>
    <inkml:context xml:id="ctx0">
      <inkml:inkSource xml:id="inkSrc0">
        <inkml:traceFormat>
          <inkml:channel name="X" type="integer" max="4095" units="cm"/>
          <inkml:channel name="Y" type="integer" max="4095" units="cm"/>
        </inkml:traceFormat>
        <inkml:channelProperties>
          <inkml:channelProperty channel="X" name="resolution" value="175" units="1/cm"/>
          <inkml:channelProperty channel="Y" name="resolution" value="310.22726" units="1/cm"/>
        </inkml:channelProperties>
      </inkml:inkSource>
      <inkml:timestamp xml:id="ts0" timeString="2013-06-14T18:26:45.519"/>
    </inkml:context>
    <inkml:brush xml:id="br0">
      <inkml:brushProperty name="width" value="0.1" units="cm"/>
      <inkml:brushProperty name="height" value="0.1" units="cm"/>
      <inkml:brushProperty name="color" value="#ED1C24"/>
      <inkml:brushProperty name="fitToCurve" value="1"/>
    </inkml:brush>
  </inkml:definitions>
  <inkml:trace contextRef="#ctx0" brushRef="#br0">0 0,'0'0,"0"0,0 0,0 0,0 0,0 0,0 0,0 0,0 0,0 0,0 0,0 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7/18/2013</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lnSpc>
                <a:spcPct val="150000"/>
              </a:lnSpc>
            </a:pPr>
            <a:r>
              <a:rPr lang="en-US" dirty="0" err="1" smtClean="0"/>
              <a:t>touchdevelop</a:t>
            </a:r>
            <a:r>
              <a:rPr lang="en-US" dirty="0" smtClean="0"/>
              <a:t>:</a:t>
            </a:r>
          </a:p>
          <a:p>
            <a:pPr algn="ctr"/>
            <a:r>
              <a:rPr lang="en-US" dirty="0" smtClean="0"/>
              <a:t>bringing the joy </a:t>
            </a:r>
            <a:br>
              <a:rPr lang="en-US" dirty="0" smtClean="0"/>
            </a:br>
            <a:r>
              <a:rPr lang="en-US" dirty="0" smtClean="0"/>
              <a:t>of programming</a:t>
            </a:r>
            <a:br>
              <a:rPr lang="en-US" dirty="0" smtClean="0"/>
            </a:br>
            <a:r>
              <a:rPr lang="en-US" dirty="0" smtClean="0"/>
              <a:t>from early computers</a:t>
            </a:r>
            <a:br>
              <a:rPr lang="en-US" dirty="0" smtClean="0"/>
            </a:br>
            <a:r>
              <a:rPr lang="en-US" dirty="0" smtClean="0"/>
              <a:t>to modern touch devices</a:t>
            </a:r>
          </a:p>
          <a:p>
            <a:endParaRPr lang="en-US" dirty="0"/>
          </a:p>
        </p:txBody>
      </p:sp>
      <p:sp>
        <p:nvSpPr>
          <p:cNvPr id="4" name="Slide Number Placeholder 3"/>
          <p:cNvSpPr>
            <a:spLocks noGrp="1"/>
          </p:cNvSpPr>
          <p:nvPr>
            <p:ph type="sldNum" sz="quarter" idx="10"/>
          </p:nvPr>
        </p:nvSpPr>
        <p:spPr/>
        <p:txBody>
          <a:bodyPr/>
          <a:lstStyle/>
          <a:p>
            <a:fld id="{0FC4EE1A-36C4-4431-9982-75A82FE228AA}" type="slidenum">
              <a:rPr lang="en-US" smtClean="0"/>
              <a:t>2</a:t>
            </a:fld>
            <a:endParaRPr lang="en-US"/>
          </a:p>
        </p:txBody>
      </p:sp>
    </p:spTree>
    <p:extLst>
      <p:ext uri="{BB962C8B-B14F-4D97-AF65-F5344CB8AC3E}">
        <p14:creationId xmlns:p14="http://schemas.microsoft.com/office/powerpoint/2010/main" val="29307453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A18C403-C82E-46E0-8325-5E43BB739020}"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01728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Mutating API do not return values</a:t>
            </a:r>
          </a:p>
          <a:p>
            <a:pPr lvl="0"/>
            <a:r>
              <a:rPr lang="en-US" sz="1200" kern="1200" dirty="0" err="1" smtClean="0">
                <a:solidFill>
                  <a:schemeClr val="tx1"/>
                </a:solidFill>
                <a:effectLst/>
                <a:latin typeface="+mn-lt"/>
                <a:ea typeface="+mn-ea"/>
                <a:cs typeface="+mn-cs"/>
              </a:rPr>
              <a:t>Api</a:t>
            </a:r>
            <a:r>
              <a:rPr lang="en-US" sz="1200" kern="1200" dirty="0" smtClean="0">
                <a:solidFill>
                  <a:schemeClr val="tx1"/>
                </a:solidFill>
                <a:effectLst/>
                <a:latin typeface="+mn-lt"/>
                <a:ea typeface="+mn-ea"/>
                <a:cs typeface="+mn-cs"/>
              </a:rPr>
              <a:t> names were picked to be user friendly</a:t>
            </a:r>
          </a:p>
          <a:p>
            <a:pPr lvl="0"/>
            <a:r>
              <a:rPr lang="en-US" sz="1200" kern="1200" dirty="0" smtClean="0">
                <a:solidFill>
                  <a:schemeClr val="tx1"/>
                </a:solidFill>
                <a:effectLst/>
                <a:latin typeface="+mn-lt"/>
                <a:ea typeface="+mn-ea"/>
                <a:cs typeface="+mn-cs"/>
              </a:rPr>
              <a:t>Common singleton names (data, code, libs) shortened to Unicode symbols to save space</a:t>
            </a:r>
          </a:p>
          <a:p>
            <a:pPr lvl="1"/>
            <a:r>
              <a:rPr lang="en-US" sz="1200" kern="1200" dirty="0" smtClean="0">
                <a:solidFill>
                  <a:schemeClr val="tx1"/>
                </a:solidFill>
                <a:effectLst/>
                <a:latin typeface="+mn-lt"/>
                <a:ea typeface="+mn-ea"/>
                <a:cs typeface="+mn-cs"/>
              </a:rPr>
              <a:t>Pro: makes the code more readable</a:t>
            </a:r>
          </a:p>
          <a:p>
            <a:pPr lvl="1"/>
            <a:r>
              <a:rPr lang="en-US" sz="1200" kern="1200" dirty="0" smtClean="0">
                <a:solidFill>
                  <a:schemeClr val="tx1"/>
                </a:solidFill>
                <a:effectLst/>
                <a:latin typeface="+mn-lt"/>
                <a:ea typeface="+mn-ea"/>
                <a:cs typeface="+mn-cs"/>
              </a:rPr>
              <a:t>Cons: confusing for the beginner</a:t>
            </a:r>
          </a:p>
          <a:p>
            <a:pPr lvl="0"/>
            <a:r>
              <a:rPr lang="en-US" sz="1200" kern="1200" dirty="0" smtClean="0">
                <a:solidFill>
                  <a:schemeClr val="tx1"/>
                </a:solidFill>
                <a:effectLst/>
                <a:latin typeface="+mn-lt"/>
                <a:ea typeface="+mn-ea"/>
                <a:cs typeface="+mn-cs"/>
              </a:rPr>
              <a:t>All APIs are synchronous although the underlying implementation might be </a:t>
            </a:r>
            <a:r>
              <a:rPr lang="en-US" sz="1200" kern="1200" dirty="0" err="1" smtClean="0">
                <a:solidFill>
                  <a:schemeClr val="tx1"/>
                </a:solidFill>
                <a:effectLst/>
                <a:latin typeface="+mn-lt"/>
                <a:ea typeface="+mn-ea"/>
                <a:cs typeface="+mn-cs"/>
              </a:rPr>
              <a:t>async</a:t>
            </a:r>
            <a:r>
              <a:rPr lang="en-US" sz="1200" kern="1200" dirty="0" smtClean="0">
                <a:solidFill>
                  <a:schemeClr val="tx1"/>
                </a:solidFill>
                <a:effectLst/>
                <a:latin typeface="+mn-lt"/>
                <a:ea typeface="+mn-ea"/>
                <a:cs typeface="+mn-cs"/>
              </a:rPr>
              <a:t> or even require the app to shut down and restart. (senses-&gt;current location, senses-&gt;take camera picture)</a:t>
            </a:r>
          </a:p>
          <a:p>
            <a:pPr lvl="0"/>
            <a:r>
              <a:rPr lang="en-US" sz="1200" kern="1200" dirty="0" smtClean="0">
                <a:solidFill>
                  <a:schemeClr val="tx1"/>
                </a:solidFill>
                <a:effectLst/>
                <a:latin typeface="+mn-lt"/>
                <a:ea typeface="+mn-ea"/>
                <a:cs typeface="+mn-cs"/>
              </a:rPr>
              <a:t>API fallback: when a sensor or a functionality is not available emulate or eventually ask the user to do the action:</a:t>
            </a:r>
          </a:p>
          <a:p>
            <a:pPr lvl="1"/>
            <a:r>
              <a:rPr lang="en-US" sz="1200" kern="1200" dirty="0" smtClean="0">
                <a:solidFill>
                  <a:schemeClr val="tx1"/>
                </a:solidFill>
                <a:effectLst/>
                <a:latin typeface="+mn-lt"/>
                <a:ea typeface="+mn-ea"/>
                <a:cs typeface="+mn-cs"/>
              </a:rPr>
              <a:t>Copy to the clipboard supported in IE</a:t>
            </a:r>
          </a:p>
          <a:p>
            <a:pPr lvl="1"/>
            <a:r>
              <a:rPr lang="en-US" sz="1200" kern="1200" dirty="0" smtClean="0">
                <a:solidFill>
                  <a:schemeClr val="tx1"/>
                </a:solidFill>
                <a:effectLst/>
                <a:latin typeface="+mn-lt"/>
                <a:ea typeface="+mn-ea"/>
                <a:cs typeface="+mn-cs"/>
              </a:rPr>
              <a:t>Other browser: show textbox and ask user to copy himself</a:t>
            </a:r>
          </a:p>
          <a:p>
            <a:pPr lvl="1"/>
            <a:r>
              <a:rPr lang="en-US" sz="1200" kern="1200" dirty="0" smtClean="0">
                <a:solidFill>
                  <a:schemeClr val="tx1"/>
                </a:solidFill>
                <a:effectLst/>
                <a:latin typeface="+mn-lt"/>
                <a:ea typeface="+mn-ea"/>
                <a:cs typeface="+mn-cs"/>
              </a:rPr>
              <a:t>Accelerometer values inferred from inclinometer on Android or mouse position on laptops</a:t>
            </a:r>
          </a:p>
          <a:p>
            <a:pPr lvl="0"/>
            <a:r>
              <a:rPr lang="en-US" sz="1200" kern="1200" dirty="0" smtClean="0">
                <a:solidFill>
                  <a:schemeClr val="tx1"/>
                </a:solidFill>
                <a:effectLst/>
                <a:latin typeface="+mn-lt"/>
                <a:ea typeface="+mn-ea"/>
                <a:cs typeface="+mn-cs"/>
              </a:rPr>
              <a:t>API are annotated with platform requirements (accelerometer) and data flow (source, sink) to allow filtering based on script target platform.</a:t>
            </a:r>
          </a:p>
          <a:p>
            <a:pPr lvl="0"/>
            <a:r>
              <a:rPr lang="en-US" sz="1200" kern="1200" dirty="0" smtClean="0">
                <a:solidFill>
                  <a:schemeClr val="tx1"/>
                </a:solidFill>
                <a:effectLst/>
                <a:latin typeface="+mn-lt"/>
                <a:ea typeface="+mn-ea"/>
                <a:cs typeface="+mn-cs"/>
              </a:rPr>
              <a:t>many API arguments have a meaningful default argument (not just 0 or null)</a:t>
            </a:r>
          </a:p>
          <a:p>
            <a:pPr lvl="1"/>
            <a:r>
              <a:rPr lang="en-US" sz="1200" kern="1200" dirty="0" smtClean="0">
                <a:solidFill>
                  <a:schemeClr val="tx1"/>
                </a:solidFill>
                <a:effectLst/>
                <a:latin typeface="+mn-lt"/>
                <a:ea typeface="+mn-ea"/>
                <a:cs typeface="+mn-cs"/>
              </a:rPr>
              <a:t>senses-&gt;text to speech(senses-&gt;record microphone)</a:t>
            </a:r>
          </a:p>
          <a:p>
            <a:pPr lvl="0"/>
            <a:r>
              <a:rPr lang="en-US" sz="1200" kern="1200" dirty="0" smtClean="0">
                <a:solidFill>
                  <a:schemeClr val="tx1"/>
                </a:solidFill>
                <a:effectLst/>
                <a:latin typeface="+mn-lt"/>
                <a:ea typeface="+mn-ea"/>
                <a:cs typeface="+mn-cs"/>
              </a:rPr>
              <a:t>no </a:t>
            </a:r>
            <a:r>
              <a:rPr lang="en-US" sz="1200" kern="1200" dirty="0" err="1" smtClean="0">
                <a:solidFill>
                  <a:schemeClr val="tx1"/>
                </a:solidFill>
                <a:effectLst/>
                <a:latin typeface="+mn-lt"/>
                <a:ea typeface="+mn-ea"/>
                <a:cs typeface="+mn-cs"/>
              </a:rPr>
              <a:t>enums</a:t>
            </a:r>
            <a:r>
              <a:rPr lang="en-US" sz="1200" kern="1200" dirty="0" smtClean="0">
                <a:solidFill>
                  <a:schemeClr val="tx1"/>
                </a:solidFill>
                <a:effectLst/>
                <a:latin typeface="+mn-lt"/>
                <a:ea typeface="+mn-ea"/>
                <a:cs typeface="+mn-cs"/>
              </a:rPr>
              <a:t> but instead acceptable values can be encoded for parameters</a:t>
            </a:r>
          </a:p>
          <a:p>
            <a:endParaRPr lang="en-US" dirty="0"/>
          </a:p>
        </p:txBody>
      </p:sp>
      <p:sp>
        <p:nvSpPr>
          <p:cNvPr id="4" name="Slide Number Placeholder 3"/>
          <p:cNvSpPr>
            <a:spLocks noGrp="1"/>
          </p:cNvSpPr>
          <p:nvPr>
            <p:ph type="sldNum" sz="quarter" idx="10"/>
          </p:nvPr>
        </p:nvSpPr>
        <p:spPr/>
        <p:txBody>
          <a:bodyPr/>
          <a:lstStyle/>
          <a:p>
            <a:fld id="{FA18C403-C82E-46E0-8325-5E43BB739020}"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4093177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7EB5FD8-0C1F-4DC1-8C53-3BEF66CA64A5}"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385984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accent6"/>
                </a:solidFill>
              </a:rPr>
              <a:t>Consistency is ad-hoc and error prone</a:t>
            </a:r>
          </a:p>
          <a:p>
            <a:pPr lvl="1"/>
            <a:r>
              <a:rPr lang="en-US" dirty="0" smtClean="0"/>
              <a:t>Must keep record of changes</a:t>
            </a:r>
          </a:p>
          <a:p>
            <a:pPr lvl="1"/>
            <a:r>
              <a:rPr lang="en-US" dirty="0" smtClean="0"/>
              <a:t>Must track enough information to resolve conflicts</a:t>
            </a:r>
          </a:p>
          <a:p>
            <a:r>
              <a:rPr lang="en-US" dirty="0" smtClean="0">
                <a:solidFill>
                  <a:schemeClr val="accent6"/>
                </a:solidFill>
              </a:rPr>
              <a:t>Queries are not precise</a:t>
            </a:r>
          </a:p>
          <a:p>
            <a:pPr lvl="1"/>
            <a:r>
              <a:rPr lang="en-US" dirty="0" smtClean="0"/>
              <a:t>Multiple queries use different server state</a:t>
            </a:r>
          </a:p>
          <a:p>
            <a:pPr lvl="1"/>
            <a:r>
              <a:rPr lang="en-US" dirty="0" smtClean="0"/>
              <a:t>Result of queries may not reflect local changes</a:t>
            </a:r>
            <a:endParaRPr lang="en-US" dirty="0"/>
          </a:p>
        </p:txBody>
      </p:sp>
      <p:sp>
        <p:nvSpPr>
          <p:cNvPr id="4" name="Slide Number Placeholder 3"/>
          <p:cNvSpPr>
            <a:spLocks noGrp="1"/>
          </p:cNvSpPr>
          <p:nvPr>
            <p:ph type="sldNum" sz="quarter" idx="10"/>
          </p:nvPr>
        </p:nvSpPr>
        <p:spPr/>
        <p:txBody>
          <a:bodyPr/>
          <a:lstStyle/>
          <a:p>
            <a:fld id="{40DC2D0B-6241-41B7-9A6D-F0C845F10436}"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2908183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617DE-66D9-4550-B33A-9D4664230FFA}" type="slidenum">
              <a:rPr lang="en-US" smtClean="0">
                <a:solidFill>
                  <a:prstClr val="black"/>
                </a:solidFill>
              </a:rPr>
              <a:pPr/>
              <a:t>97</a:t>
            </a:fld>
            <a:endParaRPr lang="en-US">
              <a:solidFill>
                <a:prstClr val="black"/>
              </a:solidFill>
            </a:endParaRPr>
          </a:p>
        </p:txBody>
      </p:sp>
    </p:spTree>
    <p:extLst>
      <p:ext uri="{BB962C8B-B14F-4D97-AF65-F5344CB8AC3E}">
        <p14:creationId xmlns:p14="http://schemas.microsoft.com/office/powerpoint/2010/main" val="755249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617DE-66D9-4550-B33A-9D4664230FFA}" type="slidenum">
              <a:rPr lang="en-US" smtClean="0">
                <a:solidFill>
                  <a:prstClr val="black"/>
                </a:solidFill>
              </a:rPr>
              <a:pPr/>
              <a:t>100</a:t>
            </a:fld>
            <a:endParaRPr lang="en-US">
              <a:solidFill>
                <a:prstClr val="black"/>
              </a:solidFill>
            </a:endParaRPr>
          </a:p>
        </p:txBody>
      </p:sp>
    </p:spTree>
    <p:extLst>
      <p:ext uri="{BB962C8B-B14F-4D97-AF65-F5344CB8AC3E}">
        <p14:creationId xmlns:p14="http://schemas.microsoft.com/office/powerpoint/2010/main" val="3670938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F3E6D-A769-421A-9547-C6F9C5B66E2E}"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2522040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FF3E6D-A769-421A-9547-C6F9C5B66E2E}" type="slidenum">
              <a:rPr lang="en-US" smtClean="0">
                <a:solidFill>
                  <a:prstClr val="black"/>
                </a:solidFill>
              </a:rPr>
              <a:pPr/>
              <a:t>114</a:t>
            </a:fld>
            <a:endParaRPr lang="en-US" dirty="0">
              <a:solidFill>
                <a:prstClr val="black"/>
              </a:solidFill>
            </a:endParaRPr>
          </a:p>
        </p:txBody>
      </p:sp>
    </p:spTree>
    <p:extLst>
      <p:ext uri="{BB962C8B-B14F-4D97-AF65-F5344CB8AC3E}">
        <p14:creationId xmlns:p14="http://schemas.microsoft.com/office/powerpoint/2010/main" val="821876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4083" fontAlgn="base">
              <a:spcBef>
                <a:spcPct val="30000"/>
              </a:spcBef>
              <a:spcAft>
                <a:spcPct val="0"/>
              </a:spcAft>
              <a:defRPr/>
            </a:pPr>
            <a:r>
              <a:rPr lang="en-US" dirty="0" smtClean="0"/>
              <a:t>Figures from April 26,</a:t>
            </a:r>
            <a:r>
              <a:rPr lang="en-US" baseline="0" dirty="0" smtClean="0"/>
              <a:t> 2013</a:t>
            </a:r>
            <a:endParaRPr lang="en-US" dirty="0" smtClean="0"/>
          </a:p>
          <a:p>
            <a:endParaRPr lang="en-US" dirty="0"/>
          </a:p>
        </p:txBody>
      </p:sp>
      <p:sp>
        <p:nvSpPr>
          <p:cNvPr id="4" name="Slide Number Placeholder 3"/>
          <p:cNvSpPr>
            <a:spLocks noGrp="1"/>
          </p:cNvSpPr>
          <p:nvPr>
            <p:ph type="sldNum" sz="quarter" idx="10"/>
          </p:nvPr>
        </p:nvSpPr>
        <p:spPr/>
        <p:txBody>
          <a:bodyPr/>
          <a:lstStyle/>
          <a:p>
            <a:fld id="{0E7E2729-2688-4354-9F01-3CC215CE1A08}"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3309766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844083" fontAlgn="base">
              <a:spcBef>
                <a:spcPct val="30000"/>
              </a:spcBef>
              <a:spcAft>
                <a:spcPct val="0"/>
              </a:spcAft>
              <a:defRPr/>
            </a:pPr>
            <a:r>
              <a:rPr lang="en-US" dirty="0" smtClean="0"/>
              <a:t>Figures from April 20,</a:t>
            </a:r>
            <a:r>
              <a:rPr lang="en-US" baseline="0" dirty="0" smtClean="0"/>
              <a:t> 2013:</a:t>
            </a:r>
            <a:endParaRPr lang="en-US" dirty="0" smtClean="0"/>
          </a:p>
          <a:p>
            <a:pPr defTabSz="844083" fontAlgn="base">
              <a:spcBef>
                <a:spcPct val="30000"/>
              </a:spcBef>
              <a:spcAft>
                <a:spcPct val="0"/>
              </a:spcAft>
              <a:defRPr/>
            </a:pPr>
            <a:r>
              <a:rPr lang="en-US" dirty="0" smtClean="0"/>
              <a:t>Total scripts: </a:t>
            </a:r>
            <a:r>
              <a:rPr lang="en-US" sz="1100" dirty="0">
                <a:latin typeface="Times New Roman" pitchFamily="18" charset="0"/>
              </a:rPr>
              <a:t>10k, for around 2k the compiler fails, so we have results for about 8k</a:t>
            </a:r>
          </a:p>
          <a:p>
            <a:endParaRPr lang="en-US" dirty="0"/>
          </a:p>
        </p:txBody>
      </p:sp>
      <p:sp>
        <p:nvSpPr>
          <p:cNvPr id="4" name="Slide Number Placeholder 3"/>
          <p:cNvSpPr>
            <a:spLocks noGrp="1"/>
          </p:cNvSpPr>
          <p:nvPr>
            <p:ph type="sldNum" sz="quarter" idx="10"/>
          </p:nvPr>
        </p:nvSpPr>
        <p:spPr/>
        <p:txBody>
          <a:bodyPr/>
          <a:lstStyle/>
          <a:p>
            <a:fld id="{0E7E2729-2688-4354-9F01-3CC215CE1A08}" type="slidenum">
              <a:rPr lang="en-US" smtClean="0">
                <a:solidFill>
                  <a:prstClr val="black"/>
                </a:solidFill>
              </a:rPr>
              <a:pPr/>
              <a:t>128</a:t>
            </a:fld>
            <a:endParaRPr lang="en-US">
              <a:solidFill>
                <a:prstClr val="black"/>
              </a:solidFill>
            </a:endParaRPr>
          </a:p>
        </p:txBody>
      </p:sp>
    </p:spTree>
    <p:extLst>
      <p:ext uri="{BB962C8B-B14F-4D97-AF65-F5344CB8AC3E}">
        <p14:creationId xmlns:p14="http://schemas.microsoft.com/office/powerpoint/2010/main" val="1882386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7/18/2013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8016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132</a:t>
            </a:fld>
            <a:endParaRPr lang="en-US" dirty="0"/>
          </a:p>
        </p:txBody>
      </p:sp>
    </p:spTree>
    <p:extLst>
      <p:ext uri="{BB962C8B-B14F-4D97-AF65-F5344CB8AC3E}">
        <p14:creationId xmlns:p14="http://schemas.microsoft.com/office/powerpoint/2010/main" val="646511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dirty="0" smtClean="0"/>
              <a:t>[dev hat]</a:t>
            </a:r>
          </a:p>
          <a:p>
            <a:endParaRPr lang="pl-PL" dirty="0" smtClean="0"/>
          </a:p>
          <a:p>
            <a:r>
              <a:rPr lang="pl-PL" dirty="0" smtClean="0"/>
              <a:t>Cloud stuff we can reuse, just</a:t>
            </a:r>
            <a:r>
              <a:rPr lang="pl-PL" baseline="0" dirty="0" smtClean="0"/>
              <a:t> need to change the protocol a bit.</a:t>
            </a:r>
            <a:endParaRPr lang="pl-PL" dirty="0" smtClean="0"/>
          </a:p>
          <a:p>
            <a:endParaRPr lang="pl-PL" dirty="0" smtClean="0"/>
          </a:p>
          <a:p>
            <a:r>
              <a:rPr lang="pl-PL" dirty="0" smtClean="0"/>
              <a:t>The </a:t>
            </a:r>
            <a:r>
              <a:rPr lang="pl-PL" b="1" dirty="0" smtClean="0"/>
              <a:t>core experience of TD is editing code</a:t>
            </a:r>
            <a:r>
              <a:rPr lang="pl-PL" dirty="0" smtClean="0"/>
              <a:t>, there’s more though. </a:t>
            </a:r>
            <a:r>
              <a:rPr lang="pl-PL" b="0" dirty="0" smtClean="0"/>
              <a:t>This is why</a:t>
            </a:r>
            <a:r>
              <a:rPr lang="pl-PL" b="0" baseline="0" dirty="0" smtClean="0"/>
              <a:t> I was the one starting JS rewrite </a:t>
            </a:r>
            <a:r>
              <a:rPr lang="pl-PL" baseline="0" dirty="0" smtClean="0"/>
              <a:t>– I was responsible lang/editor on the phone since the beginning. Others did libraries, intelli sense, social etc.</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7/18/2013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315450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b="1" dirty="0" smtClean="0"/>
              <a:t>[dev hat]</a:t>
            </a:r>
          </a:p>
          <a:p>
            <a:endParaRPr lang="pl-PL" dirty="0" smtClean="0"/>
          </a:p>
          <a:p>
            <a:r>
              <a:rPr lang="pl-PL" dirty="0" smtClean="0"/>
              <a:t>Cloud stuff we can reuse, just</a:t>
            </a:r>
            <a:r>
              <a:rPr lang="pl-PL" baseline="0" dirty="0" smtClean="0"/>
              <a:t> need to change the protocol a bit.</a:t>
            </a:r>
            <a:endParaRPr lang="pl-PL" dirty="0" smtClean="0"/>
          </a:p>
          <a:p>
            <a:endParaRPr lang="pl-PL" dirty="0" smtClean="0"/>
          </a:p>
          <a:p>
            <a:r>
              <a:rPr lang="pl-PL" dirty="0" smtClean="0"/>
              <a:t>The </a:t>
            </a:r>
            <a:r>
              <a:rPr lang="pl-PL" b="1" dirty="0" smtClean="0"/>
              <a:t>core experience of TD is editing code</a:t>
            </a:r>
            <a:r>
              <a:rPr lang="pl-PL" dirty="0" smtClean="0"/>
              <a:t>, there’s more though. </a:t>
            </a:r>
            <a:r>
              <a:rPr lang="pl-PL" b="0" dirty="0" smtClean="0"/>
              <a:t>This is why</a:t>
            </a:r>
            <a:r>
              <a:rPr lang="pl-PL" b="0" baseline="0" dirty="0" smtClean="0"/>
              <a:t> I was the one starting JS rewrite </a:t>
            </a:r>
            <a:r>
              <a:rPr lang="pl-PL" baseline="0" dirty="0" smtClean="0"/>
              <a:t>– I was responsible lang/editor on the phone since the beginning. Others did libraries, intelli sense, social etc.</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577F74-FDA1-477B-91AB-B12818AE29D7}" type="datetime1">
              <a:rPr lang="en-US" smtClean="0"/>
              <a:t>7/18/2013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410929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279B3C-80EE-4B9B-845E-3A876AAC442F}" type="datetime1">
              <a:rPr lang="en-US" smtClean="0"/>
              <a:t>7/18/2013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75041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a:t>
            </a:r>
          </a:p>
          <a:p>
            <a:pPr marL="171450" indent="-171450">
              <a:buFontTx/>
              <a:buChar char="-"/>
            </a:pPr>
            <a:r>
              <a:rPr lang="en-US" dirty="0" err="1" smtClean="0"/>
              <a:t>refactorings</a:t>
            </a:r>
            <a:r>
              <a:rPr lang="en-US" dirty="0" smtClean="0"/>
              <a:t> in code editor</a:t>
            </a:r>
          </a:p>
          <a:p>
            <a:pPr marL="171450" indent="-171450">
              <a:buFontTx/>
              <a:buChar char="-"/>
            </a:pPr>
            <a:r>
              <a:rPr lang="en-US" baseline="0" dirty="0" smtClean="0"/>
              <a:t>references to songs, images from the web</a:t>
            </a:r>
          </a:p>
          <a:p>
            <a:pPr marL="171450" indent="-171450">
              <a:buFontTx/>
              <a:buChar char="-"/>
            </a:pPr>
            <a:r>
              <a:rPr lang="en-US" baseline="0" dirty="0" smtClean="0"/>
              <a:t>physics engine for games</a:t>
            </a:r>
          </a:p>
          <a:p>
            <a:pPr marL="171450" indent="-171450">
              <a:buFontTx/>
              <a:buChar char="-"/>
            </a:pPr>
            <a:r>
              <a:rPr lang="en-US" dirty="0" smtClean="0"/>
              <a:t>libraries</a:t>
            </a:r>
          </a:p>
          <a:p>
            <a:pPr marL="171450" indent="-171450">
              <a:buFontTx/>
              <a:buChar char="-"/>
            </a:pPr>
            <a:r>
              <a:rPr lang="en-US" dirty="0" smtClean="0"/>
              <a:t>…</a:t>
            </a:r>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Tree>
    <p:extLst>
      <p:ext uri="{BB962C8B-B14F-4D97-AF65-F5344CB8AC3E}">
        <p14:creationId xmlns:p14="http://schemas.microsoft.com/office/powerpoint/2010/main" val="1106131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try to</a:t>
            </a:r>
            <a:r>
              <a:rPr lang="en-US" baseline="0" dirty="0" smtClean="0"/>
              <a:t> put yourself in the shoes of someone who doesn’t have a PhD and is not a professional developer ;)</a:t>
            </a:r>
          </a:p>
          <a:p>
            <a:r>
              <a:rPr lang="en-US" baseline="0" dirty="0" smtClean="0"/>
              <a:t>After the demo I’ll get to the doing the research part.</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002996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err="1" smtClean="0">
                <a:solidFill>
                  <a:schemeClr val="tx1"/>
                </a:solidFill>
                <a:effectLst/>
                <a:latin typeface="Segoe UI Light" pitchFamily="34" charset="0"/>
                <a:ea typeface="+mn-ea"/>
                <a:cs typeface="+mn-cs"/>
              </a:rPr>
              <a:t>WinPhone</a:t>
            </a:r>
            <a:endParaRPr lang="en-US" sz="900" kern="1200" dirty="0" smtClean="0">
              <a:solidFill>
                <a:schemeClr val="tx1"/>
              </a:solidFill>
              <a:effectLst/>
              <a:latin typeface="Segoe UI Light" pitchFamily="34" charset="0"/>
              <a:ea typeface="+mn-ea"/>
              <a:cs typeface="+mn-cs"/>
            </a:endParaRPr>
          </a:p>
          <a:p>
            <a:pPr lvl="1" rtl="0" fontAlgn="ctr"/>
            <a:r>
              <a:rPr lang="en-US" sz="900" kern="1200" dirty="0" smtClean="0">
                <a:solidFill>
                  <a:schemeClr val="tx1"/>
                </a:solidFill>
                <a:effectLst/>
                <a:latin typeface="Segoe UI Light" pitchFamily="34" charset="0"/>
                <a:ea typeface="+mn-ea"/>
                <a:cs typeface="+mn-cs"/>
              </a:rPr>
              <a:t>Hello world;</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10 times; Get current location, draw map</a:t>
            </a:r>
          </a:p>
          <a:p>
            <a:pPr marL="0" marR="0" lvl="0" indent="0" algn="l" defTabSz="914363" rtl="0" eaLnBrk="1" fontAlgn="ctr"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iPad</a:t>
            </a:r>
          </a:p>
          <a:p>
            <a:pPr lvl="0" rtl="0" fontAlgn="ctr"/>
            <a:r>
              <a:rPr lang="en-US" sz="900" kern="1200" dirty="0" smtClean="0">
                <a:solidFill>
                  <a:schemeClr val="tx1"/>
                </a:solidFill>
                <a:effectLst/>
                <a:latin typeface="Segoe UI Light" pitchFamily="34" charset="0"/>
                <a:ea typeface="+mn-ea"/>
                <a:cs typeface="+mn-cs"/>
              </a:rPr>
              <a:t>* Game – throwing monster + Publish + web app</a:t>
            </a:r>
          </a:p>
          <a:p>
            <a:pPr marL="0" marR="0" lvl="0" indent="0" algn="l" defTabSz="914363" rtl="0" eaLnBrk="1" fontAlgn="ctr"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 Hub; </a:t>
            </a:r>
            <a:r>
              <a:rPr lang="en-US" sz="900" kern="1200" dirty="0" err="1" smtClean="0">
                <a:solidFill>
                  <a:schemeClr val="tx1"/>
                </a:solidFill>
                <a:effectLst/>
                <a:latin typeface="Segoe UI Light" pitchFamily="34" charset="0"/>
                <a:ea typeface="+mn-ea"/>
                <a:cs typeface="+mn-cs"/>
              </a:rPr>
              <a:t>TouchInvaders</a:t>
            </a:r>
            <a:endParaRPr lang="en-US" sz="900" kern="1200" dirty="0" smtClean="0">
              <a:solidFill>
                <a:schemeClr val="tx1"/>
              </a:solidFill>
              <a:effectLst/>
              <a:latin typeface="Segoe UI Light" pitchFamily="34" charset="0"/>
              <a:ea typeface="+mn-ea"/>
              <a:cs typeface="+mn-cs"/>
            </a:endParaRPr>
          </a:p>
          <a:p>
            <a:pPr marL="0" marR="0" lvl="0" indent="0" algn="l" defTabSz="914363" rtl="0" eaLnBrk="1" fontAlgn="ctr" latinLnBrk="0" hangingPunct="1">
              <a:lnSpc>
                <a:spcPct val="90000"/>
              </a:lnSpc>
              <a:spcBef>
                <a:spcPts val="0"/>
              </a:spcBef>
              <a:spcAft>
                <a:spcPts val="333"/>
              </a:spcAft>
              <a:buClrTx/>
              <a:buSzTx/>
              <a:buFontTx/>
              <a:buNone/>
              <a:tabLst/>
              <a:defRPr/>
            </a:pPr>
            <a:r>
              <a:rPr lang="en-US" sz="900" kern="1200" dirty="0" smtClean="0">
                <a:solidFill>
                  <a:schemeClr val="tx1"/>
                </a:solidFill>
                <a:effectLst/>
                <a:latin typeface="Segoe UI Light" pitchFamily="34" charset="0"/>
                <a:ea typeface="+mn-ea"/>
                <a:cs typeface="+mn-cs"/>
              </a:rPr>
              <a:t>Computer</a:t>
            </a:r>
          </a:p>
          <a:p>
            <a:pPr marL="171450" lvl="0" indent="-171450" rtl="0" fontAlgn="ctr">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Rex synthesizer - 44 lines, live edit,  library +5 lines; show lambda expressions; say about </a:t>
            </a:r>
            <a:r>
              <a:rPr lang="en-US" sz="900" kern="1200" dirty="0" err="1" smtClean="0">
                <a:solidFill>
                  <a:schemeClr val="tx1"/>
                </a:solidFill>
                <a:effectLst/>
                <a:latin typeface="Segoe UI Light" pitchFamily="34" charset="0"/>
                <a:ea typeface="+mn-ea"/>
                <a:cs typeface="+mn-cs"/>
              </a:rPr>
              <a:t>async</a:t>
            </a:r>
            <a:endParaRPr lang="en-US" sz="900" kern="1200" dirty="0" smtClean="0">
              <a:solidFill>
                <a:schemeClr val="tx1"/>
              </a:solidFill>
              <a:effectLst/>
              <a:latin typeface="Segoe UI Light" pitchFamily="34" charset="0"/>
              <a:ea typeface="+mn-ea"/>
              <a:cs typeface="+mn-cs"/>
            </a:endParaRPr>
          </a:p>
          <a:p>
            <a:pPr marL="171450" lvl="0" indent="-171450" rtl="0" fontAlgn="ctr">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Show set/ordered</a:t>
            </a:r>
            <a:r>
              <a:rPr lang="en-US" sz="900" kern="1200" baseline="0" dirty="0" smtClean="0">
                <a:solidFill>
                  <a:schemeClr val="tx1"/>
                </a:solidFill>
                <a:effectLst/>
                <a:latin typeface="Segoe UI Light" pitchFamily="34" charset="0"/>
                <a:ea typeface="+mn-ea"/>
                <a:cs typeface="+mn-cs"/>
              </a:rPr>
              <a:t> type</a:t>
            </a: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a:t>
            </a:fld>
            <a:endParaRPr lang="en-US" dirty="0"/>
          </a:p>
        </p:txBody>
      </p:sp>
    </p:spTree>
    <p:extLst>
      <p:ext uri="{BB962C8B-B14F-4D97-AF65-F5344CB8AC3E}">
        <p14:creationId xmlns:p14="http://schemas.microsoft.com/office/powerpoint/2010/main" val="1169480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8520863-5331-447E-AA21-D3C73F4DEBF5}"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39812007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A547592-F3B5-4C3C-A770-3D6AA87198CD}"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3702500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327602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370971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34A4F94-DAB2-42E7-A25A-C06804AD4A0F}" type="datetime1">
              <a:rPr lang="en-US" smtClean="0"/>
              <a:t>7/18/2013</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17</a:t>
            </a:fld>
            <a:endParaRPr lang="en-US" dirty="0"/>
          </a:p>
        </p:txBody>
      </p:sp>
    </p:spTree>
    <p:extLst>
      <p:ext uri="{BB962C8B-B14F-4D97-AF65-F5344CB8AC3E}">
        <p14:creationId xmlns:p14="http://schemas.microsoft.com/office/powerpoint/2010/main" val="35356176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3314" y="1935370"/>
            <a:ext cx="6833167" cy="997196"/>
          </a:xfrm>
        </p:spPr>
        <p:txBody>
          <a:bodyPr anchor="b" anchorCtr="0">
            <a:noAutofit/>
          </a:bodyPr>
          <a:lstStyle>
            <a:lvl1pPr>
              <a:defRPr sz="60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4383314" y="3176526"/>
            <a:ext cx="6833167" cy="498598"/>
          </a:xfrm>
        </p:spPr>
        <p:txBody>
          <a:bodyPr>
            <a:noAutofit/>
          </a:bodyPr>
          <a:lstStyle>
            <a:lvl1pPr marL="0" indent="0">
              <a:spcBef>
                <a:spcPts val="0"/>
              </a:spcBef>
              <a:buNone/>
              <a:defRPr sz="3200" spc="-70" baseline="0">
                <a:solidFill>
                  <a:schemeClr val="accent2">
                    <a:alpha val="99000"/>
                  </a:schemeClr>
                </a:solidFill>
                <a:latin typeface="+mj-lt"/>
              </a:defRPr>
            </a:lvl1pPr>
          </a:lstStyle>
          <a:p>
            <a:pPr lvl="0"/>
            <a:r>
              <a:rPr lang="en-US" dirty="0" smtClean="0"/>
              <a:t>Speaker Name</a:t>
            </a:r>
            <a:br>
              <a:rPr lang="en-US" dirty="0" smtClean="0"/>
            </a:br>
            <a:r>
              <a:rPr lang="en-US" dirty="0" smtClean="0"/>
              <a:t>Speaker Title</a:t>
            </a:r>
            <a:endParaRPr lang="en-US" dirty="0"/>
          </a:p>
        </p:txBody>
      </p:sp>
      <p:sp>
        <p:nvSpPr>
          <p:cNvPr id="3" name="Rectangle 2"/>
          <p:cNvSpPr/>
          <p:nvPr userDrawn="1"/>
        </p:nvSpPr>
        <p:spPr bwMode="auto">
          <a:xfrm>
            <a:off x="327546" y="1187355"/>
            <a:ext cx="3507475" cy="38896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 y="6632813"/>
            <a:ext cx="12188825" cy="225188"/>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71594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1155940"/>
            <a:ext cx="12188825" cy="57020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318" y="1447800"/>
            <a:ext cx="11152188" cy="1988237"/>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3"/>
          <p:cNvSpPr/>
          <p:nvPr userDrawn="1"/>
        </p:nvSpPr>
        <p:spPr bwMode="auto">
          <a:xfrm>
            <a:off x="0" y="6153375"/>
            <a:ext cx="12188825" cy="70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507868" y="1411555"/>
            <a:ext cx="11173090" cy="1988237"/>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666395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288935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53935" y="2084172"/>
            <a:ext cx="8065723" cy="4482760"/>
          </a:xfrm>
        </p:spPr>
        <p:txBody>
          <a:bodyPr lIns="182880" tIns="146304" rIns="182880" bIns="146304">
            <a:noAutofit/>
          </a:bodyPr>
          <a:lstStyle>
            <a:lvl1pPr>
              <a:defRPr sz="3528"/>
            </a:lvl1pPr>
            <a:lvl2pPr>
              <a:defRPr sz="2744"/>
            </a:lvl2pPr>
            <a:lvl3pPr>
              <a:defRPr sz="2352"/>
            </a:lvl3pPr>
            <a:lvl4pPr>
              <a:defRPr sz="1960"/>
            </a:lvl4pPr>
            <a:lvl5pPr>
              <a:defRPr sz="1764"/>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69169" y="2084172"/>
            <a:ext cx="2688574" cy="4482760"/>
          </a:xfrm>
        </p:spPr>
        <p:txBody>
          <a:bodyPr lIns="182880" tIns="146304" rIns="182880" bIns="146304">
            <a:noAutofit/>
          </a:bodyPr>
          <a:lstStyle>
            <a:lvl1pPr algn="l" defTabSz="895974" rtl="0" eaLnBrk="1" latinLnBrk="0" hangingPunct="1">
              <a:spcBef>
                <a:spcPct val="0"/>
              </a:spcBef>
              <a:buNone/>
              <a:defRPr lang="en-US" sz="2352" kern="1200" dirty="0" smtClean="0">
                <a:gradFill>
                  <a:gsLst>
                    <a:gs pos="0">
                      <a:schemeClr val="tx1"/>
                    </a:gs>
                    <a:gs pos="100000">
                      <a:schemeClr val="tx1"/>
                    </a:gs>
                  </a:gsLst>
                  <a:lin ang="5400000" scaled="0"/>
                </a:gradFill>
                <a:latin typeface="+mn-lt"/>
                <a:ea typeface="+mj-ea"/>
                <a:cs typeface="+mj-cs"/>
              </a:defRPr>
            </a:lvl1pPr>
            <a:lvl2pPr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2pPr>
            <a:lvl3pPr marL="223993" indent="0"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3pPr>
            <a:lvl4pPr marL="447986" indent="0" algn="l" defTabSz="895974" rtl="0" eaLnBrk="1" latinLnBrk="0" hangingPunct="1">
              <a:spcBef>
                <a:spcPct val="0"/>
              </a:spcBef>
              <a:buNone/>
              <a:defRPr lang="en-US" sz="1568" kern="1200" dirty="0" smtClean="0">
                <a:gradFill>
                  <a:gsLst>
                    <a:gs pos="0">
                      <a:schemeClr val="tx1"/>
                    </a:gs>
                    <a:gs pos="100000">
                      <a:schemeClr val="tx1"/>
                    </a:gs>
                  </a:gsLst>
                  <a:lin ang="5400000" scaled="0"/>
                </a:gradFill>
                <a:latin typeface="+mn-lt"/>
                <a:ea typeface="+mj-ea"/>
                <a:cs typeface="+mj-cs"/>
              </a:defRPr>
            </a:lvl4pPr>
            <a:lvl5pPr marL="724868" indent="0" algn="l" defTabSz="895974" rtl="0" eaLnBrk="1" latinLnBrk="0" hangingPunct="1">
              <a:spcBef>
                <a:spcPct val="0"/>
              </a:spcBef>
              <a:buNone/>
              <a:defRPr lang="en-US" sz="1568"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94606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3274273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1350121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_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09542"/>
            <a:ext cx="10237787"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250537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739678"/>
            <a:ext cx="1024572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2"/>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3138" y="1447800"/>
            <a:ext cx="10237787" cy="914096"/>
          </a:xfrm>
        </p:spPr>
        <p:txBody>
          <a:bodyPr wrap="square" anchor="b">
            <a:noAutofit/>
          </a:bodyPr>
          <a:lstStyle>
            <a:lvl1pPr marL="0" indent="0">
              <a:buNone/>
              <a:defRPr sz="6600" spc="-150"/>
            </a:lvl1pPr>
          </a:lstStyle>
          <a:p>
            <a:pPr lvl="0"/>
            <a:r>
              <a:rPr lang="en-US" smtClean="0"/>
              <a:t>Click to edit Master text styles</a:t>
            </a:r>
          </a:p>
        </p:txBody>
      </p:sp>
    </p:spTree>
    <p:extLst>
      <p:ext uri="{BB962C8B-B14F-4D97-AF65-F5344CB8AC3E}">
        <p14:creationId xmlns:p14="http://schemas.microsoft.com/office/powerpoint/2010/main" val="2601557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99823012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37487479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819603"/>
            <a:ext cx="11149013" cy="1218795"/>
          </a:xfrm>
        </p:spPr>
        <p:txBody>
          <a:bodyPr anchor="b" anchorCtr="0"/>
          <a:lstStyle>
            <a:lvl1pPr>
              <a:defRPr sz="8800" spc="-300" baseline="0">
                <a:gradFill>
                  <a:gsLst>
                    <a:gs pos="100000">
                      <a:schemeClr val="tx1"/>
                    </a:gs>
                    <a:gs pos="0">
                      <a:schemeClr val="tx1"/>
                    </a:gs>
                  </a:gsLst>
                  <a:lin ang="5400000" scaled="0"/>
                </a:gradFill>
              </a:defRPr>
            </a:lvl1pPr>
          </a:lstStyle>
          <a:p>
            <a:r>
              <a:rPr lang="en-US" dirty="0" smtClean="0"/>
              <a:t>Click to edit title style</a:t>
            </a:r>
            <a:endParaRPr lang="en-US" dirty="0"/>
          </a:p>
        </p:txBody>
      </p:sp>
    </p:spTree>
    <p:extLst>
      <p:ext uri="{BB962C8B-B14F-4D97-AF65-F5344CB8AC3E}">
        <p14:creationId xmlns:p14="http://schemas.microsoft.com/office/powerpoint/2010/main" val="107112473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Video - Accent 1">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8828347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Video - Accent 2">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3190"/>
            <a:ext cx="10237787"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30454292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Video - Accent 3">
    <p:bg>
      <p:bgPr>
        <a:solidFill>
          <a:schemeClr val="accent3"/>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gradFill>
                  <a:gsLst>
                    <a:gs pos="100000">
                      <a:schemeClr val="tx1"/>
                    </a:gs>
                    <a:gs pos="0">
                      <a:schemeClr val="tx1"/>
                    </a:gs>
                  </a:gsLst>
                  <a:lin ang="5400000" scaled="0"/>
                </a:gra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66039" y="1443190"/>
            <a:ext cx="10244885" cy="914096"/>
          </a:xfrm>
        </p:spPr>
        <p:txBody>
          <a:bodyPr wrap="square" anchor="ctr">
            <a:noAutofit/>
          </a:bodyPr>
          <a:lstStyle>
            <a:lvl1pPr marL="0" indent="0">
              <a:buNone/>
              <a:defRPr sz="6600" spc="-150"/>
            </a:lvl1pPr>
          </a:lstStyle>
          <a:p>
            <a:pPr lvl="0"/>
            <a:r>
              <a:rPr lang="en-US" dirty="0" smtClean="0"/>
              <a:t>Click to edit Master text styles</a:t>
            </a:r>
          </a:p>
        </p:txBody>
      </p:sp>
    </p:spTree>
    <p:extLst>
      <p:ext uri="{BB962C8B-B14F-4D97-AF65-F5344CB8AC3E}">
        <p14:creationId xmlns:p14="http://schemas.microsoft.com/office/powerpoint/2010/main" val="7477348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688035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2985372"/>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67518"/>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smtClean="0"/>
              <a:t>Click to edit Master title style</a:t>
            </a:r>
            <a:endParaRPr lang="en-US"/>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540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dirty="0"/>
            </a:lvl1pPr>
          </a:lstStyle>
          <a:p>
            <a:pPr lvl="0"/>
            <a:r>
              <a:rPr lang="en-US" dirty="0" smtClean="0"/>
              <a:t>Click to edit Master title style</a:t>
            </a:r>
            <a:endParaRPr lang="en-US" dirty="0"/>
          </a:p>
        </p:txBody>
      </p:sp>
      <p:sp>
        <p:nvSpPr>
          <p:cNvPr id="5" name="Text Placeholder 4"/>
          <p:cNvSpPr>
            <a:spLocks noGrp="1"/>
          </p:cNvSpPr>
          <p:nvPr>
            <p:ph type="body" sz="quarter" idx="10"/>
          </p:nvPr>
        </p:nvSpPr>
        <p:spPr>
          <a:xfrm>
            <a:off x="519112" y="1447799"/>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05141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smtClean="0"/>
              <a:t>Click to edit Master title style</a:t>
            </a:r>
            <a:endParaRPr lang="en-US"/>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40232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798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0592" y="1825625"/>
            <a:ext cx="5180251"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48344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5084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7088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628557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81571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smtClean="0"/>
              <a:t>Click to edit Master title style</a:t>
            </a:r>
            <a:endParaRPr lang="en-US"/>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15820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4208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1456EA-3901-47F6-B16C-1478552066BF}" type="datetimeFigureOut">
              <a:rPr lang="en-US" smtClean="0">
                <a:solidFill>
                  <a:prstClr val="black">
                    <a:tint val="75000"/>
                  </a:prstClr>
                </a:solidFill>
              </a:rPr>
              <a:pPr/>
              <a:t>7/18/2013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B38C5B1-E72B-4D94-8158-E12C7275D839}"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1239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41929" y="161926"/>
            <a:ext cx="10126196" cy="747896"/>
          </a:xfrm>
        </p:spPr>
        <p:txBody>
          <a:bodyPr vert="horz" wrap="square" lIns="0" tIns="0" rIns="0" bIns="0" rtlCol="0" anchor="ctr" anchorCtr="0">
            <a:normAutofit/>
          </a:bodyPr>
          <a:lstStyle>
            <a:lvl1pPr>
              <a:defRPr lang="en-US" baseline="0" dirty="0"/>
            </a:lvl1pPr>
          </a:lstStyle>
          <a:p>
            <a:pPr lvl="0"/>
            <a:r>
              <a:rPr lang="en-US" smtClean="0"/>
              <a:t>Click to edit Master title style</a:t>
            </a:r>
            <a:endParaRPr lang="en-US" dirty="0"/>
          </a:p>
        </p:txBody>
      </p:sp>
      <p:sp>
        <p:nvSpPr>
          <p:cNvPr id="5" name="Text Placeholder 4"/>
          <p:cNvSpPr>
            <a:spLocks noGrp="1"/>
          </p:cNvSpPr>
          <p:nvPr>
            <p:ph type="body" sz="quarter" idx="10"/>
          </p:nvPr>
        </p:nvSpPr>
        <p:spPr>
          <a:xfrm>
            <a:off x="519112" y="1830988"/>
            <a:ext cx="11149013" cy="2043636"/>
          </a:xfrm>
          <a:prstGeom prst="rect">
            <a:avLst/>
          </a:prstGeom>
        </p:spPr>
        <p:txBody>
          <a:bodyPr/>
          <a:lstStyle>
            <a:lvl1pPr marL="284163" indent="-284163">
              <a:buFont typeface="Wingdings" pitchFamily="2" charset="2"/>
              <a:buChar char=""/>
              <a:defRPr sz="4000"/>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7"/>
          <p:cNvSpPr>
            <a:spLocks noGrp="1"/>
          </p:cNvSpPr>
          <p:nvPr>
            <p:ph type="body" sz="quarter" idx="11"/>
          </p:nvPr>
        </p:nvSpPr>
        <p:spPr>
          <a:xfrm>
            <a:off x="1541929" y="1201961"/>
            <a:ext cx="10126196" cy="387798"/>
          </a:xfrm>
        </p:spPr>
        <p:txBody>
          <a:bodyPr/>
          <a:lstStyle>
            <a:lvl1pPr marL="0" indent="0">
              <a:buNone/>
              <a:defRPr sz="2800" baseline="0"/>
            </a:lvl1pPr>
          </a:lstStyle>
          <a:p>
            <a:pPr lvl="0"/>
            <a:r>
              <a:rPr lang="en-US" smtClean="0"/>
              <a:t>Click to edit Master text styles</a:t>
            </a:r>
          </a:p>
        </p:txBody>
      </p:sp>
    </p:spTree>
    <p:extLst>
      <p:ext uri="{BB962C8B-B14F-4D97-AF65-F5344CB8AC3E}">
        <p14:creationId xmlns:p14="http://schemas.microsoft.com/office/powerpoint/2010/main" val="3852368131"/>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868" y="2130427"/>
            <a:ext cx="10360501" cy="1470025"/>
          </a:xfrm>
        </p:spPr>
        <p:txBody>
          <a:bodyPr/>
          <a:lstStyle>
            <a:lvl1pPr>
              <a:defRPr/>
            </a:lvl1pPr>
          </a:lstStyle>
          <a:p>
            <a:r>
              <a:rPr lang="en-US" dirty="0" smtClean="0"/>
              <a:t>click to edit</a:t>
            </a:r>
            <a:endParaRPr lang="en-US" dirty="0"/>
          </a:p>
        </p:txBody>
      </p:sp>
      <p:sp>
        <p:nvSpPr>
          <p:cNvPr id="3" name="Subtitle 2"/>
          <p:cNvSpPr>
            <a:spLocks noGrp="1"/>
          </p:cNvSpPr>
          <p:nvPr>
            <p:ph type="subTitle" idx="1" hasCustomPrompt="1"/>
          </p:nvPr>
        </p:nvSpPr>
        <p:spPr>
          <a:xfrm>
            <a:off x="507867" y="3733800"/>
            <a:ext cx="8532178" cy="1752600"/>
          </a:xfrm>
        </p:spPr>
        <p:txBody>
          <a:bodyPr/>
          <a:lstStyle>
            <a:lvl1pPr marL="0" indent="0" algn="l">
              <a:buNone/>
              <a:defRPr>
                <a:solidFill>
                  <a:schemeClr val="tx1">
                    <a:tint val="75000"/>
                  </a:schemeClr>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dirty="0" smtClean="0"/>
              <a:t>click to edit</a:t>
            </a:r>
            <a:endParaRPr lang="en-US" dirty="0"/>
          </a:p>
        </p:txBody>
      </p:sp>
    </p:spTree>
    <p:extLst>
      <p:ext uri="{BB962C8B-B14F-4D97-AF65-F5344CB8AC3E}">
        <p14:creationId xmlns:p14="http://schemas.microsoft.com/office/powerpoint/2010/main" val="7870244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26" name="Picture 2" descr="C:\Users\micmo\Desktop\touch studio logo 2 bg.png"/>
          <p:cNvPicPr>
            <a:picLocks noChangeAspect="1" noChangeArrowheads="1"/>
          </p:cNvPicPr>
          <p:nvPr userDrawn="1"/>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8336" b="14363"/>
          <a:stretch/>
        </p:blipFill>
        <p:spPr bwMode="auto">
          <a:xfrm>
            <a:off x="5789692" y="2362200"/>
            <a:ext cx="6399133" cy="4495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609441" y="-122238"/>
            <a:ext cx="10969943" cy="1417638"/>
          </a:xfrm>
        </p:spPr>
        <p:txBody>
          <a:bodyPr/>
          <a:lstStyle>
            <a:lvl1pPr algn="l">
              <a:defRPr sz="9597">
                <a:solidFill>
                  <a:srgbClr val="92D050"/>
                </a:solidFill>
              </a:defRPr>
            </a:lvl1pPr>
          </a:lstStyle>
          <a:p>
            <a:r>
              <a:rPr lang="en-US" dirty="0" smtClean="0"/>
              <a:t>click to edit</a:t>
            </a:r>
            <a:endParaRPr lang="en-US" dirty="0"/>
          </a:p>
        </p:txBody>
      </p:sp>
      <p:sp>
        <p:nvSpPr>
          <p:cNvPr id="3" name="Content Placeholder 2"/>
          <p:cNvSpPr>
            <a:spLocks noGrp="1"/>
          </p:cNvSpPr>
          <p:nvPr>
            <p:ph idx="1" hasCustomPrompt="1"/>
          </p:nvPr>
        </p:nvSpPr>
        <p:spPr>
          <a:xfrm>
            <a:off x="609441" y="1524002"/>
            <a:ext cx="10969943" cy="4602163"/>
          </a:xfrm>
        </p:spPr>
        <p:txBody>
          <a:bodyPr/>
          <a:lstStyle>
            <a:lvl1pPr>
              <a:lnSpc>
                <a:spcPct val="120000"/>
              </a:lnSpc>
              <a:buClr>
                <a:srgbClr val="92D050"/>
              </a:buClr>
              <a:defRPr/>
            </a:lvl1pPr>
            <a:lvl2pPr marL="742727" indent="-285664">
              <a:lnSpc>
                <a:spcPct val="120000"/>
              </a:lnSpc>
              <a:buClr>
                <a:srgbClr val="92D050"/>
              </a:buClr>
              <a:buSzPct val="70000"/>
              <a:buFont typeface="Arial" pitchFamily="34" charset="0"/>
              <a:buChar char="•"/>
              <a:defRPr/>
            </a:lvl2pPr>
            <a:lvl3pPr>
              <a:lnSpc>
                <a:spcPct val="120000"/>
              </a:lnSpc>
              <a:buClr>
                <a:srgbClr val="92D050"/>
              </a:buClr>
              <a:defRPr/>
            </a:lvl3pPr>
            <a:lvl4pPr>
              <a:lnSpc>
                <a:spcPct val="120000"/>
              </a:lnSpc>
              <a:buClr>
                <a:srgbClr val="92D050"/>
              </a:buClr>
              <a:defRPr/>
            </a:lvl4pPr>
            <a:lvl5pPr>
              <a:lnSpc>
                <a:spcPct val="12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67487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2"/>
            <a:ext cx="10360501" cy="1362075"/>
          </a:xfrm>
        </p:spPr>
        <p:txBody>
          <a:bodyPr anchor="t"/>
          <a:lstStyle>
            <a:lvl1pPr algn="l">
              <a:defRPr sz="3999" b="1" cap="all">
                <a:solidFill>
                  <a:srgbClr val="92D050"/>
                </a:solidFill>
              </a:defRPr>
            </a:lvl1pPr>
          </a:lstStyle>
          <a:p>
            <a:r>
              <a:rPr lang="en-US" dirty="0" smtClean="0"/>
              <a:t>Click to edit Master title style</a:t>
            </a:r>
            <a:endParaRPr lang="en-US" dirty="0"/>
          </a:p>
        </p:txBody>
      </p:sp>
      <p:sp>
        <p:nvSpPr>
          <p:cNvPr id="3" name="Text Placeholder 2"/>
          <p:cNvSpPr>
            <a:spLocks noGrp="1"/>
          </p:cNvSpPr>
          <p:nvPr>
            <p:ph type="body" idx="1" hasCustomPrompt="1"/>
          </p:nvPr>
        </p:nvSpPr>
        <p:spPr>
          <a:xfrm>
            <a:off x="962833" y="2906713"/>
            <a:ext cx="10360501" cy="1500187"/>
          </a:xfrm>
        </p:spPr>
        <p:txBody>
          <a:bodyPr anchor="b"/>
          <a:lstStyle>
            <a:lvl1pPr marL="0" indent="0">
              <a:buNone/>
              <a:defRPr sz="1999">
                <a:solidFill>
                  <a:schemeClr val="tx1">
                    <a:tint val="75000"/>
                  </a:schemeClr>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4707385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9597">
                <a:solidFill>
                  <a:srgbClr val="92D050"/>
                </a:solidFill>
              </a:defRPr>
            </a:lvl1pPr>
          </a:lstStyle>
          <a:p>
            <a:r>
              <a:rPr lang="en-US" dirty="0" smtClean="0"/>
              <a:t>click to edit</a:t>
            </a:r>
            <a:endParaRPr lang="en-US" dirty="0"/>
          </a:p>
        </p:txBody>
      </p:sp>
      <p:sp>
        <p:nvSpPr>
          <p:cNvPr id="3" name="Content Placeholder 2"/>
          <p:cNvSpPr>
            <a:spLocks noGrp="1"/>
          </p:cNvSpPr>
          <p:nvPr>
            <p:ph sz="half" idx="1" hasCustomPrompt="1"/>
          </p:nvPr>
        </p:nvSpPr>
        <p:spPr>
          <a:xfrm>
            <a:off x="609441" y="1600202"/>
            <a:ext cx="5383398" cy="452596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195986" y="1600202"/>
            <a:ext cx="5383398" cy="452596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29782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a:defRPr sz="9597">
                <a:solidFill>
                  <a:srgbClr val="92D050"/>
                </a:solidFill>
              </a:defRPr>
            </a:lvl1pPr>
          </a:lstStyle>
          <a:p>
            <a:r>
              <a:rPr lang="en-US" dirty="0" smtClean="0"/>
              <a:t>click to edit</a:t>
            </a:r>
            <a:endParaRPr lang="en-US" dirty="0"/>
          </a:p>
        </p:txBody>
      </p:sp>
      <p:sp>
        <p:nvSpPr>
          <p:cNvPr id="3" name="Text Placeholder 2"/>
          <p:cNvSpPr>
            <a:spLocks noGrp="1"/>
          </p:cNvSpPr>
          <p:nvPr>
            <p:ph type="body" idx="1"/>
          </p:nvPr>
        </p:nvSpPr>
        <p:spPr>
          <a:xfrm>
            <a:off x="609442" y="1535113"/>
            <a:ext cx="5385514" cy="639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191755" y="1535113"/>
            <a:ext cx="5387630" cy="63976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191755" y="2174875"/>
            <a:ext cx="5387630" cy="3951288"/>
          </a:xfrm>
        </p:spPr>
        <p:txBody>
          <a:bodyPr/>
          <a:lstStyle>
            <a:lvl1pPr>
              <a:defRPr sz="2399"/>
            </a:lvl1pPr>
            <a:lvl2pPr>
              <a:defRPr sz="1999"/>
            </a:lvl2pPr>
            <a:lvl3pPr>
              <a:defRPr sz="1799"/>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695971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a:t>
            </a:r>
            <a:endParaRPr lang="en-US" dirty="0"/>
          </a:p>
        </p:txBody>
      </p:sp>
    </p:spTree>
    <p:extLst>
      <p:ext uri="{BB962C8B-B14F-4D97-AF65-F5344CB8AC3E}">
        <p14:creationId xmlns:p14="http://schemas.microsoft.com/office/powerpoint/2010/main" val="11321738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3051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442" y="273050"/>
            <a:ext cx="4010039" cy="1162050"/>
          </a:xfrm>
        </p:spPr>
        <p:txBody>
          <a:bodyPr anchor="b"/>
          <a:lstStyle>
            <a:lvl1pPr algn="l">
              <a:defRPr sz="1999" b="1"/>
            </a:lvl1pPr>
          </a:lstStyle>
          <a:p>
            <a:r>
              <a:rPr lang="en-US" dirty="0" smtClean="0"/>
              <a:t>click to edit Master title style</a:t>
            </a:r>
            <a:endParaRPr lang="en-US" dirty="0"/>
          </a:p>
        </p:txBody>
      </p:sp>
      <p:sp>
        <p:nvSpPr>
          <p:cNvPr id="3" name="Content Placeholder 2"/>
          <p:cNvSpPr>
            <a:spLocks noGrp="1"/>
          </p:cNvSpPr>
          <p:nvPr>
            <p:ph idx="1"/>
          </p:nvPr>
        </p:nvSpPr>
        <p:spPr>
          <a:xfrm>
            <a:off x="4765492" y="273052"/>
            <a:ext cx="6813892" cy="5853113"/>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2"/>
            <a:ext cx="4010039" cy="4691063"/>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Tree>
    <p:extLst>
      <p:ext uri="{BB962C8B-B14F-4D97-AF65-F5344CB8AC3E}">
        <p14:creationId xmlns:p14="http://schemas.microsoft.com/office/powerpoint/2010/main" val="8084722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1999"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2389095" y="612775"/>
            <a:ext cx="7313295" cy="4114800"/>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smtClean="0"/>
              <a:t>Click to edit Master text styles</a:t>
            </a:r>
          </a:p>
        </p:txBody>
      </p:sp>
    </p:spTree>
    <p:extLst>
      <p:ext uri="{BB962C8B-B14F-4D97-AF65-F5344CB8AC3E}">
        <p14:creationId xmlns:p14="http://schemas.microsoft.com/office/powerpoint/2010/main" val="38886296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7592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2000">
                <a:gradFill>
                  <a:gsLst>
                    <a:gs pos="100000">
                      <a:schemeClr val="tx1"/>
                    </a:gs>
                    <a:gs pos="6000">
                      <a:schemeClr val="tx1"/>
                    </a:gs>
                  </a:gsLst>
                  <a:lin ang="5400000" scaled="0"/>
                </a:gradFill>
              </a:defRPr>
            </a:lvl3pPr>
            <a:lvl4pPr marL="457200" indent="0">
              <a:buNone/>
              <a:defRPr sz="2000">
                <a:gradFill>
                  <a:gsLst>
                    <a:gs pos="100000">
                      <a:schemeClr val="tx1"/>
                    </a:gs>
                    <a:gs pos="6000">
                      <a:schemeClr val="tx1"/>
                    </a:gs>
                  </a:gsLst>
                  <a:lin ang="5400000" scaled="0"/>
                </a:gradFill>
              </a:defRPr>
            </a:lvl4pPr>
            <a:lvl5pPr marL="693738" indent="0">
              <a:buNone/>
              <a:defRPr sz="20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40"/>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40"/>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12531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grpSp>
        <p:nvGrpSpPr>
          <p:cNvPr id="13" name="Group 12"/>
          <p:cNvGrpSpPr/>
          <p:nvPr userDrawn="1"/>
        </p:nvGrpSpPr>
        <p:grpSpPr>
          <a:xfrm>
            <a:off x="-1320456" y="-4419600"/>
            <a:ext cx="4773956" cy="12649200"/>
            <a:chOff x="-990600" y="-4419600"/>
            <a:chExt cx="3581400" cy="12649200"/>
          </a:xfrm>
        </p:grpSpPr>
        <p:sp>
          <p:nvSpPr>
            <p:cNvPr id="9" name="Arc 8"/>
            <p:cNvSpPr/>
            <p:nvPr userDrawn="1"/>
          </p:nvSpPr>
          <p:spPr>
            <a:xfrm flipH="1">
              <a:off x="-228600" y="-4419600"/>
              <a:ext cx="2819400" cy="11963400"/>
            </a:xfrm>
            <a:prstGeom prst="arc">
              <a:avLst>
                <a:gd name="adj1" fmla="val 17766526"/>
                <a:gd name="adj2" fmla="val 5533989"/>
              </a:avLst>
            </a:prstGeom>
            <a:ln w="1016000">
              <a:solidFill>
                <a:srgbClr val="B42828"/>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prstClr val="black"/>
                </a:solidFill>
              </a:endParaRPr>
            </a:p>
          </p:txBody>
        </p:sp>
        <p:sp>
          <p:nvSpPr>
            <p:cNvPr id="10" name="Rectangle 9"/>
            <p:cNvSpPr/>
            <p:nvPr userDrawn="1"/>
          </p:nvSpPr>
          <p:spPr>
            <a:xfrm>
              <a:off x="-990600" y="0"/>
              <a:ext cx="990600" cy="7162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sp>
          <p:nvSpPr>
            <p:cNvPr id="11" name="Rectangle 10"/>
            <p:cNvSpPr/>
            <p:nvPr userDrawn="1"/>
          </p:nvSpPr>
          <p:spPr>
            <a:xfrm>
              <a:off x="-990600" y="6858000"/>
              <a:ext cx="26670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sp>
          <p:nvSpPr>
            <p:cNvPr id="12" name="Rectangle 11"/>
            <p:cNvSpPr/>
            <p:nvPr userDrawn="1"/>
          </p:nvSpPr>
          <p:spPr>
            <a:xfrm>
              <a:off x="-990600" y="-1371600"/>
              <a:ext cx="2667000"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grpSp>
    </p:spTree>
    <p:extLst>
      <p:ext uri="{BB962C8B-B14F-4D97-AF65-F5344CB8AC3E}">
        <p14:creationId xmlns:p14="http://schemas.microsoft.com/office/powerpoint/2010/main" val="4226844021"/>
      </p:ext>
    </p:extLst>
  </p:cSld>
  <p:clrMapOvr>
    <a:masterClrMapping/>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588" y="-152400"/>
            <a:ext cx="10969943"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914162" y="838200"/>
            <a:ext cx="10969943" cy="5334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196934259"/>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6528955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6" name="Footer Placeholder 5"/>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7" name="Slide Number Placeholder 6"/>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2472628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8" name="Footer Placeholder 7"/>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9" name="Slide Number Placeholder 8"/>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23132262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4" name="Footer Placeholder 3"/>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5" name="Slide Number Placeholder 4"/>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29653359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3" name="Footer Placeholder 2"/>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4" name="Slide Number Placeholder 3"/>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16311996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6" name="Footer Placeholder 5"/>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7" name="Slide Number Placeholder 6"/>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794286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6" name="Footer Placeholder 5"/>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7" name="Slide Number Placeholder 6"/>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99011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9"/>
            <a:ext cx="11149013" cy="1975926"/>
          </a:xfrm>
          <a:prstGeom prst="rect">
            <a:avLst/>
          </a:prstGeom>
        </p:spPr>
        <p:txBody>
          <a:bodyPr/>
          <a:lstStyle>
            <a:lvl1pPr marL="0" indent="0">
              <a:spcBef>
                <a:spcPts val="2400"/>
              </a:spcBef>
              <a:buNone/>
              <a:defRPr sz="4000">
                <a:gradFill>
                  <a:gsLst>
                    <a:gs pos="100000">
                      <a:schemeClr val="tx1"/>
                    </a:gs>
                    <a:gs pos="0">
                      <a:schemeClr val="tx1"/>
                    </a:gs>
                  </a:gsLst>
                  <a:lin ang="5400000" scaled="0"/>
                </a:gradFill>
                <a:latin typeface="+mj-lt"/>
              </a:defRPr>
            </a:lvl1pPr>
            <a:lvl2pPr marL="0" indent="0">
              <a:buNone/>
              <a:defRPr sz="2000">
                <a:gradFill>
                  <a:gsLst>
                    <a:gs pos="100000">
                      <a:schemeClr val="tx1"/>
                    </a:gs>
                    <a:gs pos="0">
                      <a:schemeClr val="tx1"/>
                    </a:gs>
                  </a:gsLst>
                  <a:lin ang="5400000" scaled="0"/>
                </a:gradFill>
              </a:defRPr>
            </a:lvl2pPr>
            <a:lvl3pPr marL="231775" indent="0">
              <a:buNone/>
              <a:defRPr sz="2000">
                <a:gradFill>
                  <a:gsLst>
                    <a:gs pos="100000">
                      <a:schemeClr val="tx1"/>
                    </a:gs>
                    <a:gs pos="0">
                      <a:schemeClr val="tx1"/>
                    </a:gs>
                  </a:gsLst>
                  <a:lin ang="5400000" scaled="0"/>
                </a:gradFill>
              </a:defRPr>
            </a:lvl3pPr>
            <a:lvl4pPr marL="457200" indent="0">
              <a:buNone/>
              <a:defRPr sz="2000">
                <a:gradFill>
                  <a:gsLst>
                    <a:gs pos="100000">
                      <a:schemeClr val="tx1"/>
                    </a:gs>
                    <a:gs pos="0">
                      <a:schemeClr val="tx1"/>
                    </a:gs>
                  </a:gsLst>
                  <a:lin ang="5400000" scaled="0"/>
                </a:gradFill>
              </a:defRPr>
            </a:lvl4pPr>
            <a:lvl5pPr marL="693738" indent="0">
              <a:buNone/>
              <a:defRPr sz="20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109796675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a:lstStyle/>
          <a:p>
            <a:pPr defTabSz="914400"/>
            <a:fld id="{A4623796-5787-45F2-A6BE-FCEBFF728C59}" type="datetimeFigureOut">
              <a:rPr lang="en-US" smtClean="0">
                <a:solidFill>
                  <a:prstClr val="black"/>
                </a:solidFill>
              </a:rPr>
              <a:pPr defTabSz="914400"/>
              <a:t>7/18/2013</a:t>
            </a:fld>
            <a:endParaRPr lang="en-US">
              <a:solidFill>
                <a:prstClr val="black"/>
              </a:solidFill>
            </a:endParaRPr>
          </a:p>
        </p:txBody>
      </p:sp>
      <p:sp>
        <p:nvSpPr>
          <p:cNvPr id="5" name="Footer Placeholder 4"/>
          <p:cNvSpPr>
            <a:spLocks noGrp="1"/>
          </p:cNvSpPr>
          <p:nvPr>
            <p:ph type="ftr" sz="quarter" idx="11"/>
          </p:nvPr>
        </p:nvSpPr>
        <p:spPr>
          <a:xfrm>
            <a:off x="4164515" y="6356351"/>
            <a:ext cx="3859795" cy="365125"/>
          </a:xfrm>
          <a:prstGeom prst="rect">
            <a:avLst/>
          </a:prstGeom>
        </p:spPr>
        <p:txBody>
          <a:bodyPr/>
          <a:lstStyle/>
          <a:p>
            <a:pPr defTabSz="914400"/>
            <a:endParaRPr lang="en-US">
              <a:solidFill>
                <a:prstClr val="black"/>
              </a:solidFill>
            </a:endParaRPr>
          </a:p>
        </p:txBody>
      </p:sp>
      <p:sp>
        <p:nvSpPr>
          <p:cNvPr id="6" name="Slide Number Placeholder 5"/>
          <p:cNvSpPr>
            <a:spLocks noGrp="1"/>
          </p:cNvSpPr>
          <p:nvPr>
            <p:ph type="sldNum" sz="quarter" idx="12"/>
          </p:nvPr>
        </p:nvSpPr>
        <p:spPr>
          <a:xfrm>
            <a:off x="8735325" y="6356351"/>
            <a:ext cx="2844059" cy="365125"/>
          </a:xfrm>
          <a:prstGeom prst="rect">
            <a:avLst/>
          </a:prstGeom>
        </p:spPr>
        <p:txBody>
          <a:bodyPr/>
          <a:lstStyle/>
          <a:p>
            <a:pPr defTabSz="914400"/>
            <a:fld id="{463F874A-7793-43BB-BB51-9AEC81ACB691}" type="slidenum">
              <a:rPr lang="en-US" smtClean="0">
                <a:solidFill>
                  <a:prstClr val="black"/>
                </a:solidFill>
              </a:rPr>
              <a:pPr defTabSz="914400"/>
              <a:t>‹#›</a:t>
            </a:fld>
            <a:endParaRPr lang="en-US">
              <a:solidFill>
                <a:prstClr val="black"/>
              </a:solidFill>
            </a:endParaRPr>
          </a:p>
        </p:txBody>
      </p:sp>
    </p:spTree>
    <p:extLst>
      <p:ext uri="{BB962C8B-B14F-4D97-AF65-F5344CB8AC3E}">
        <p14:creationId xmlns:p14="http://schemas.microsoft.com/office/powerpoint/2010/main" val="382862450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711015" y="1371600"/>
            <a:ext cx="1046613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711015" y="3228536"/>
            <a:ext cx="10470201"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2A99C131-B35D-4C29-92AC-F7644D9BC325}" type="datetime1">
              <a:rPr lang="en-US" smtClean="0">
                <a:solidFill>
                  <a:srgbClr val="DBF5F9">
                    <a:shade val="90000"/>
                  </a:srgbClr>
                </a:solidFill>
              </a:rPr>
              <a:pPr/>
              <a:t>7/18/2013</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7015C0ED-47E4-47C7-85FD-7D6D04668B49}"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3070796205"/>
      </p:ext>
    </p:extLst>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C197B53-3816-41FA-8178-4BFCD67F3C76}" type="datetime1">
              <a:rPr lang="en-US" smtClean="0">
                <a:solidFill>
                  <a:srgbClr val="04617B">
                    <a:shade val="90000"/>
                  </a:srgbClr>
                </a:solidFill>
              </a:rPr>
              <a:pPr/>
              <a:t>7/18/2013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6697343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06952" y="1316736"/>
            <a:ext cx="10360501"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06952" y="2704664"/>
            <a:ext cx="10360501"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95E00E6F-E14C-49D0-95A2-94CF7AAA1C71}" type="datetime1">
              <a:rPr lang="en-US" smtClean="0">
                <a:solidFill>
                  <a:srgbClr val="DBF5F9">
                    <a:shade val="90000"/>
                  </a:srgbClr>
                </a:solidFill>
              </a:rPr>
              <a:pPr/>
              <a:t>7/18/2013</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7015C0ED-47E4-47C7-85FD-7D6D04668B49}"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63238863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0969943"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441" y="1920085"/>
            <a:ext cx="5383398"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6195986" y="1920085"/>
            <a:ext cx="5383398"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E7BEC87-057E-4553-9855-5C7D0A79E822}" type="datetime1">
              <a:rPr lang="en-US" smtClean="0">
                <a:solidFill>
                  <a:srgbClr val="04617B">
                    <a:shade val="90000"/>
                  </a:srgbClr>
                </a:solidFill>
              </a:rPr>
              <a:pPr/>
              <a:t>7/18/2013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10336807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0969943"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441" y="1855248"/>
            <a:ext cx="5385514"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1754" y="1859758"/>
            <a:ext cx="5387630"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441" y="2514600"/>
            <a:ext cx="5385514"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1754" y="2514600"/>
            <a:ext cx="5387630"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9109A30E-4E4A-44D3-885D-1C174A121DBC}" type="datetime1">
              <a:rPr lang="en-US" smtClean="0">
                <a:solidFill>
                  <a:srgbClr val="04617B">
                    <a:shade val="90000"/>
                  </a:srgbClr>
                </a:solidFill>
              </a:rPr>
              <a:pPr/>
              <a:t>7/18/2013</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94701635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441" y="704088"/>
            <a:ext cx="11071516"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01F0073-21B6-405A-8381-E92EDFD0E016}" type="datetime1">
              <a:rPr lang="en-US" smtClean="0">
                <a:solidFill>
                  <a:srgbClr val="04617B">
                    <a:shade val="90000"/>
                  </a:srgbClr>
                </a:solidFill>
              </a:rPr>
              <a:pPr/>
              <a:t>7/18/2013</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61212166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FFB34E-3404-4C9C-A3BF-CB818580EE79}" type="datetime1">
              <a:rPr lang="en-US" smtClean="0">
                <a:solidFill>
                  <a:srgbClr val="04617B">
                    <a:shade val="90000"/>
                  </a:srgbClr>
                </a:solidFill>
              </a:rPr>
              <a:pPr/>
              <a:t>7/18/2013</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426885272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162" y="514352"/>
            <a:ext cx="3656648"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162" y="1676400"/>
            <a:ext cx="3656648"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765492" y="1676400"/>
            <a:ext cx="6813892"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DAD3FAF-490A-42E8-9FDE-C520F78AD1B3}" type="datetime1">
              <a:rPr lang="en-US" smtClean="0">
                <a:solidFill>
                  <a:srgbClr val="04617B">
                    <a:shade val="90000"/>
                  </a:srgbClr>
                </a:solidFill>
              </a:rPr>
              <a:pPr/>
              <a:t>7/18/2013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54655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20700" y="1447800"/>
            <a:ext cx="5394960" cy="2351413"/>
          </a:xfrm>
        </p:spPr>
        <p:txBody>
          <a:bodyPr>
            <a:spAutoFit/>
          </a:bodyPr>
          <a:lstStyle>
            <a:lvl1pPr marL="292100" indent="-292100">
              <a:spcBef>
                <a:spcPts val="1200"/>
              </a:spcBef>
              <a:buClr>
                <a:schemeClr val="tx1"/>
              </a:buClr>
              <a:buFont typeface="Wingdings" pitchFamily="2" charset="2"/>
              <a:buChar char=""/>
              <a:defRPr/>
            </a:lvl1pPr>
            <a:lvl2pPr marL="520700" indent="-228600">
              <a:defRPr sz="2000"/>
            </a:lvl2pPr>
            <a:lvl3pPr marL="685800" indent="-165100">
              <a:tabLst/>
              <a:defRPr sz="2000"/>
            </a:lvl3pPr>
            <a:lvl4pPr marL="863600" indent="-177800">
              <a:defRPr/>
            </a:lvl4pPr>
            <a:lvl5pPr marL="1028700" indent="-165100">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6277928" y="1447800"/>
            <a:ext cx="5394960" cy="2351413"/>
          </a:xfrm>
        </p:spPr>
        <p:txBody>
          <a:bodyPr>
            <a:spAutoFit/>
          </a:bodyPr>
          <a:lstStyle>
            <a:lvl1pPr marL="339725" indent="-339725">
              <a:spcBef>
                <a:spcPts val="1200"/>
              </a:spcBef>
              <a:buFont typeface="Wingdings" pitchFamily="2" charset="2"/>
              <a:buChar char=""/>
              <a:defRPr lang="en-US" sz="3600" kern="1200" spc="-70" baseline="0" dirty="0" smtClean="0">
                <a:gradFill>
                  <a:gsLst>
                    <a:gs pos="1250">
                      <a:schemeClr val="tx1"/>
                    </a:gs>
                    <a:gs pos="100000">
                      <a:schemeClr val="tx1"/>
                    </a:gs>
                  </a:gsLst>
                  <a:lin ang="5400000" scaled="0"/>
                </a:gradFill>
                <a:latin typeface="+mj-lt"/>
                <a:ea typeface="+mn-ea"/>
                <a:cs typeface="+mn-cs"/>
              </a:defRPr>
            </a:lvl1pPr>
            <a:lvl2pPr marL="635000" indent="-342900">
              <a:defRPr lang="en-US" sz="2000" kern="1200" spc="0" baseline="0" dirty="0" smtClean="0">
                <a:gradFill>
                  <a:gsLst>
                    <a:gs pos="1250">
                      <a:schemeClr val="tx1"/>
                    </a:gs>
                    <a:gs pos="100000">
                      <a:schemeClr val="tx1"/>
                    </a:gs>
                  </a:gsLst>
                  <a:lin ang="5400000" scaled="0"/>
                </a:gradFill>
                <a:latin typeface="+mn-lt"/>
                <a:ea typeface="+mn-ea"/>
                <a:cs typeface="+mn-cs"/>
              </a:defRPr>
            </a:lvl2pPr>
            <a:lvl3pPr marL="863600" indent="-342900">
              <a:defRPr lang="en-US" sz="2000" kern="1200" spc="0" baseline="0" dirty="0" smtClean="0">
                <a:gradFill>
                  <a:gsLst>
                    <a:gs pos="1250">
                      <a:schemeClr val="tx1"/>
                    </a:gs>
                    <a:gs pos="100000">
                      <a:schemeClr val="tx1"/>
                    </a:gs>
                  </a:gsLst>
                  <a:lin ang="5400000" scaled="0"/>
                </a:gradFill>
                <a:latin typeface="+mn-lt"/>
                <a:ea typeface="+mn-ea"/>
                <a:cs typeface="+mn-cs"/>
              </a:defRPr>
            </a:lvl3pPr>
            <a:lvl4pPr marL="1028700" indent="-342900">
              <a:defRPr lang="en-US" sz="2000" kern="1200" spc="0" baseline="0" dirty="0" smtClean="0">
                <a:gradFill>
                  <a:gsLst>
                    <a:gs pos="1250">
                      <a:schemeClr val="tx1"/>
                    </a:gs>
                    <a:gs pos="100000">
                      <a:schemeClr val="tx1"/>
                    </a:gs>
                  </a:gsLst>
                  <a:lin ang="5400000" scaled="0"/>
                </a:gradFill>
                <a:latin typeface="+mn-lt"/>
                <a:ea typeface="+mn-ea"/>
                <a:cs typeface="+mn-cs"/>
              </a:defRPr>
            </a:lvl4pPr>
            <a:lvl5pPr marL="1206500" indent="-342900">
              <a:defRPr lang="en-US" sz="2000" kern="1200" spc="0" baseline="0" dirty="0">
                <a:gradFill>
                  <a:gsLst>
                    <a:gs pos="1250">
                      <a:schemeClr val="tx1"/>
                    </a:gs>
                    <a:gs pos="100000">
                      <a:schemeClr val="tx1"/>
                    </a:gs>
                  </a:gsLst>
                  <a:lin ang="5400000" scaled="0"/>
                </a:gra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19905" y="1108077"/>
            <a:ext cx="7008574"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12" name="Right Triangle 11"/>
          <p:cNvSpPr/>
          <p:nvPr/>
        </p:nvSpPr>
        <p:spPr>
          <a:xfrm rot="420000" flipV="1">
            <a:off x="10669399" y="5359769"/>
            <a:ext cx="207210"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endParaRPr>
          </a:p>
        </p:txBody>
      </p:sp>
      <p:sp>
        <p:nvSpPr>
          <p:cNvPr id="2" name="Title 1"/>
          <p:cNvSpPr>
            <a:spLocks noGrp="1"/>
          </p:cNvSpPr>
          <p:nvPr>
            <p:ph type="title"/>
          </p:nvPr>
        </p:nvSpPr>
        <p:spPr>
          <a:xfrm>
            <a:off x="812588" y="1176997"/>
            <a:ext cx="2949696"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812588" y="2828785"/>
            <a:ext cx="2945633"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388BD75-0326-4F33-AC4B-2CD2E2B507AB}" type="datetime1">
              <a:rPr lang="en-US" smtClean="0">
                <a:solidFill>
                  <a:srgbClr val="04617B">
                    <a:shade val="90000"/>
                  </a:srgbClr>
                </a:solidFill>
              </a:rPr>
              <a:pPr/>
              <a:t>7/18/2013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a:xfrm>
            <a:off x="10766796" y="6356351"/>
            <a:ext cx="812588" cy="365125"/>
          </a:xfrm>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
        <p:nvSpPr>
          <p:cNvPr id="3" name="Picture Placeholder 2"/>
          <p:cNvSpPr>
            <a:spLocks noGrp="1"/>
          </p:cNvSpPr>
          <p:nvPr>
            <p:ph type="pic" idx="1"/>
          </p:nvPr>
        </p:nvSpPr>
        <p:spPr>
          <a:xfrm rot="420000">
            <a:off x="4646513" y="1199517"/>
            <a:ext cx="6155357"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12697" y="5816600"/>
            <a:ext cx="1221421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sp>
        <p:nvSpPr>
          <p:cNvPr id="11" name="Freeform 10"/>
          <p:cNvSpPr>
            <a:spLocks/>
          </p:cNvSpPr>
          <p:nvPr/>
        </p:nvSpPr>
        <p:spPr bwMode="auto">
          <a:xfrm flipV="1">
            <a:off x="5840479" y="6219826"/>
            <a:ext cx="6348346"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spTree>
    <p:extLst>
      <p:ext uri="{BB962C8B-B14F-4D97-AF65-F5344CB8AC3E}">
        <p14:creationId xmlns:p14="http://schemas.microsoft.com/office/powerpoint/2010/main" val="171815188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F9F2311-4CF2-496F-A251-AA668234F633}" type="datetime1">
              <a:rPr lang="en-US" smtClean="0">
                <a:solidFill>
                  <a:srgbClr val="04617B">
                    <a:shade val="90000"/>
                  </a:srgbClr>
                </a:solidFill>
              </a:rPr>
              <a:pPr/>
              <a:t>7/18/2013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320383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914402"/>
            <a:ext cx="2742486"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441" y="914402"/>
            <a:ext cx="802431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402D261-938E-42CD-975C-6E4F67B0959D}" type="datetime1">
              <a:rPr lang="en-US" smtClean="0">
                <a:solidFill>
                  <a:srgbClr val="04617B">
                    <a:shade val="90000"/>
                  </a:srgbClr>
                </a:solidFill>
              </a:rPr>
              <a:pPr/>
              <a:t>7/18/2013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7015C0ED-47E4-47C7-85FD-7D6D04668B49}"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7758188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6"/>
            <a:ext cx="10360501"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F0C4806-B734-4FD1-B5A6-438BD0FC4920}" type="datetime1">
              <a:rPr lang="en-US" smtClean="0">
                <a:solidFill>
                  <a:prstClr val="black">
                    <a:tint val="75000"/>
                  </a:prstClr>
                </a:solidFill>
              </a:rPr>
              <a:pPr/>
              <a:t>7/18/2013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77394513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CB957B-CF50-4D1C-B698-11BCE7445241}" type="datetime1">
              <a:rPr lang="en-US" smtClean="0">
                <a:solidFill>
                  <a:prstClr val="black">
                    <a:tint val="75000"/>
                  </a:prstClr>
                </a:solidFill>
              </a:rPr>
              <a:pPr/>
              <a:t>7/18/2013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34807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3" y="4406901"/>
            <a:ext cx="10360501"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2833" y="2906713"/>
            <a:ext cx="1036050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EE0B17A-1A0D-4666-AA9A-6DFB841A4B16}" type="datetime1">
              <a:rPr lang="en-US" smtClean="0">
                <a:solidFill>
                  <a:prstClr val="black">
                    <a:tint val="75000"/>
                  </a:prstClr>
                </a:solidFill>
              </a:rPr>
              <a:pPr/>
              <a:t>7/18/2013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250287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441"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5986" y="1600201"/>
            <a:ext cx="538339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7EFC31-2BA7-413F-8710-BB84CACC3354}" type="datetime1">
              <a:rPr lang="en-US" smtClean="0">
                <a:solidFill>
                  <a:prstClr val="black">
                    <a:tint val="75000"/>
                  </a:prstClr>
                </a:solidFill>
              </a:rPr>
              <a:pPr/>
              <a:t>7/18/2013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0390008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441" y="1535113"/>
            <a:ext cx="5385514"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441" y="2174875"/>
            <a:ext cx="538551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1754" y="1535113"/>
            <a:ext cx="538763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4" y="2174875"/>
            <a:ext cx="538763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4C60DF3-49F7-4C1F-A983-5576874B16C4}" type="datetime1">
              <a:rPr lang="en-US" smtClean="0">
                <a:solidFill>
                  <a:prstClr val="black">
                    <a:tint val="75000"/>
                  </a:prstClr>
                </a:solidFill>
              </a:rPr>
              <a:pPr/>
              <a:t>7/18/2013</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8444716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D10702E-7A24-4207-89F3-EB117E640AAB}" type="datetime1">
              <a:rPr lang="en-US" smtClean="0">
                <a:solidFill>
                  <a:prstClr val="black">
                    <a:tint val="75000"/>
                  </a:prstClr>
                </a:solidFill>
              </a:rPr>
              <a:pPr/>
              <a:t>7/18/2013</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591890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33A64C-4570-4BFB-8FBA-A9B2B102A17A}" type="datetime1">
              <a:rPr lang="en-US" smtClean="0">
                <a:solidFill>
                  <a:prstClr val="black">
                    <a:tint val="75000"/>
                  </a:prstClr>
                </a:solidFill>
              </a:rPr>
              <a:pPr/>
              <a:t>7/18/2013</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22970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solidFill>
                  <a:schemeClr val="accent2"/>
                </a:soli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solidFill>
                  <a:schemeClr val="accent2"/>
                </a:soli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dirty="0" smtClean="0"/>
              <a:t>Fifth level</a:t>
            </a:r>
            <a:endParaRPr lang="en-US" dirty="0"/>
          </a:p>
        </p:txBody>
      </p:sp>
    </p:spTree>
    <p:extLst>
      <p:ext uri="{BB962C8B-B14F-4D97-AF65-F5344CB8AC3E}">
        <p14:creationId xmlns:p14="http://schemas.microsoft.com/office/powerpoint/2010/main" val="156782336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2" y="273050"/>
            <a:ext cx="4010039"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5492" y="273051"/>
            <a:ext cx="681389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442" y="1435101"/>
            <a:ext cx="401003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4FE4A2-1AE8-42D0-87ED-D2C645EF012C}" type="datetime1">
              <a:rPr lang="en-US" smtClean="0">
                <a:solidFill>
                  <a:prstClr val="black">
                    <a:tint val="75000"/>
                  </a:prstClr>
                </a:solidFill>
              </a:rPr>
              <a:pPr/>
              <a:t>7/18/2013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77102071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095" y="612775"/>
            <a:ext cx="731329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2389095" y="5367338"/>
            <a:ext cx="731329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2068AC-0893-48DA-85BD-C04C6563E5FF}" type="datetime1">
              <a:rPr lang="en-US" smtClean="0">
                <a:solidFill>
                  <a:prstClr val="black">
                    <a:tint val="75000"/>
                  </a:prstClr>
                </a:solidFill>
              </a:rPr>
              <a:pPr/>
              <a:t>7/18/2013</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57064735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175AC2-3242-42D3-9E0A-E329B024F29F}" type="datetime1">
              <a:rPr lang="en-US" smtClean="0">
                <a:solidFill>
                  <a:prstClr val="black">
                    <a:tint val="75000"/>
                  </a:prstClr>
                </a:solidFill>
              </a:rPr>
              <a:pPr/>
              <a:t>7/18/2013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1039299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74639"/>
            <a:ext cx="2742486"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441" y="274639"/>
            <a:ext cx="802431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98A5C5E-0A4B-4BCD-9405-65DD3E9D9D07}" type="datetime1">
              <a:rPr lang="en-US" smtClean="0">
                <a:solidFill>
                  <a:prstClr val="black">
                    <a:tint val="75000"/>
                  </a:prstClr>
                </a:solidFill>
              </a:rPr>
              <a:pPr/>
              <a:t>7/18/2013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7A7BD45-8177-4828-B6F0-69B45F51394F}"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32559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520700" y="1447800"/>
            <a:ext cx="5394960" cy="2462213"/>
          </a:xfrm>
        </p:spPr>
        <p:txBody>
          <a:bodyPr/>
          <a:lstStyle>
            <a:lvl1pPr marL="0" indent="0">
              <a:spcBef>
                <a:spcPts val="1200"/>
              </a:spcBef>
              <a:buNone/>
              <a:defRPr sz="4000">
                <a:gradFill>
                  <a:gsLst>
                    <a:gs pos="1000">
                      <a:schemeClr val="tx1"/>
                    </a:gs>
                    <a:gs pos="98000">
                      <a:schemeClr val="tx1"/>
                    </a:gs>
                  </a:gsLst>
                  <a:lin ang="5400000" scaled="0"/>
                </a:gradFill>
                <a:latin typeface="+mj-lt"/>
              </a:defRPr>
            </a:lvl1pPr>
            <a:lvl2pPr marL="0" indent="0">
              <a:buNone/>
              <a:defRPr sz="2000"/>
            </a:lvl2pPr>
            <a:lvl3pPr marL="233363" indent="0">
              <a:buNone/>
              <a:defRPr sz="2000"/>
            </a:lvl3pPr>
            <a:lvl4pPr marL="457200" indent="0">
              <a:buNone/>
              <a:defRPr sz="2000"/>
            </a:lvl4pPr>
            <a:lvl5pPr marL="693738" indent="0">
              <a:buNone/>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6277928" y="1447800"/>
            <a:ext cx="5394960" cy="2462213"/>
          </a:xfrm>
        </p:spPr>
        <p:txBody>
          <a:bodyPr/>
          <a:lstStyle>
            <a:lvl1pPr marL="0" indent="0">
              <a:spcBef>
                <a:spcPts val="1200"/>
              </a:spcBef>
              <a:buNone/>
              <a:defRPr lang="en-US" sz="4000" kern="1200" spc="-70" baseline="0" dirty="0" smtClean="0">
                <a:gradFill>
                  <a:gsLst>
                    <a:gs pos="1000">
                      <a:schemeClr val="tx1"/>
                    </a:gs>
                    <a:gs pos="98000">
                      <a:schemeClr val="tx1"/>
                    </a:gs>
                  </a:gsLst>
                  <a:lin ang="5400000" scaled="0"/>
                </a:gradFill>
                <a:latin typeface="+mj-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gradFill>
                  <a:gsLst>
                    <a:gs pos="1250">
                      <a:schemeClr val="tx1"/>
                    </a:gs>
                    <a:gs pos="100000">
                      <a:schemeClr val="tx1"/>
                    </a:gs>
                  </a:gsLst>
                  <a:lin ang="5400000" scaled="0"/>
                </a:gra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gradFill>
                  <a:gsLst>
                    <a:gs pos="1250">
                      <a:schemeClr val="tx1"/>
                    </a:gs>
                    <a:gs pos="100000">
                      <a:schemeClr val="tx1"/>
                    </a:gs>
                  </a:gsLst>
                  <a:lin ang="5400000" scaled="0"/>
                </a:gra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66684351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theme" Target="../theme/theme3.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4.pn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6.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7.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a:off x="1084729" y="0"/>
            <a:ext cx="11104096" cy="1091821"/>
          </a:xfrm>
          <a:prstGeom prst="rect">
            <a:avLst/>
          </a:prstGeom>
          <a:solidFill>
            <a:srgbClr val="59CB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p:ph type="title"/>
          </p:nvPr>
        </p:nvSpPr>
        <p:spPr>
          <a:xfrm>
            <a:off x="1541929" y="161925"/>
            <a:ext cx="10126196" cy="747897"/>
          </a:xfrm>
          <a:prstGeom prst="rect">
            <a:avLst/>
          </a:prstGeom>
        </p:spPr>
        <p:txBody>
          <a:bodyPr vert="horz" wrap="square" lIns="0" tIns="0" rIns="0" bIns="0" rtlCol="0" anchor="ctr" anchorCtr="0">
            <a:norm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Rectangle 2"/>
          <p:cNvSpPr/>
          <p:nvPr userDrawn="1"/>
        </p:nvSpPr>
        <p:spPr bwMode="auto">
          <a:xfrm>
            <a:off x="-1" y="-1"/>
            <a:ext cx="1078173" cy="11054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Users\micmo\Desktop\touch studio logo 2 bg.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53575" y="147539"/>
            <a:ext cx="774474" cy="77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5" r:id="rId2"/>
    <p:sldLayoutId id="2147484086" r:id="rId3"/>
    <p:sldLayoutId id="2147484097" r:id="rId4"/>
    <p:sldLayoutId id="2147484087" r:id="rId5"/>
    <p:sldLayoutId id="2147484088" r:id="rId6"/>
    <p:sldLayoutId id="2147484089" r:id="rId7"/>
    <p:sldLayoutId id="2147484090" r:id="rId8"/>
    <p:sldLayoutId id="2147484091" r:id="rId9"/>
    <p:sldLayoutId id="2147484092" r:id="rId10"/>
    <p:sldLayoutId id="2147484093" r:id="rId11"/>
    <p:sldLayoutId id="2147484094" r:id="rId12"/>
    <p:sldLayoutId id="2147484096" r:id="rId13"/>
    <p:sldLayoutId id="2147484098" r:id="rId14"/>
    <p:sldLayoutId id="2147484099" r:id="rId15"/>
    <p:sldLayoutId id="2147484100" r:id="rId16"/>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400" b="0" kern="1200" cap="none" spc="-100" baseline="0" dirty="0" smtClean="0">
          <a:ln w="3175">
            <a:noFill/>
          </a:ln>
          <a:solidFill>
            <a:schemeClr val="bg1">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2055947"/>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80702324"/>
      </p:ext>
    </p:extLst>
  </p:cSld>
  <p:clrMap bg1="dk1" tx1="lt1" bg2="dk2" tx2="lt2" accent1="accent1" accent2="accent2" accent3="accent3" accent4="accent4" accent5="accent5" accent6="accent6" hlink="hlink" folHlink="folHlink"/>
  <p:sldLayoutIdLst>
    <p:sldLayoutId id="2147484058" r:id="rId1"/>
    <p:sldLayoutId id="2147484059" r:id="rId2"/>
    <p:sldLayoutId id="2147484060" r:id="rId3"/>
    <p:sldLayoutId id="2147484048" r:id="rId4"/>
    <p:sldLayoutId id="2147484061" r:id="rId5"/>
    <p:sldLayoutId id="2147484062" r:id="rId6"/>
    <p:sldLayoutId id="2147484049" r:id="rId7"/>
    <p:sldLayoutId id="2147484063" r:id="rId8"/>
    <p:sldLayoutId id="2147484064" r:id="rId9"/>
    <p:sldLayoutId id="2147484057" r:id="rId10"/>
    <p:sldLayoutId id="2147484065" r:id="rId11"/>
    <p:sldLayoutId id="2147484066"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126"/>
            <a:fld id="{D51456EA-3901-47F6-B16C-1478552066BF}" type="datetimeFigureOut">
              <a:rPr lang="en-US" smtClean="0">
                <a:solidFill>
                  <a:prstClr val="black">
                    <a:tint val="75000"/>
                  </a:prstClr>
                </a:solidFill>
              </a:rPr>
              <a:pPr defTabSz="914126"/>
              <a:t>7/18/2013</a:t>
            </a:fld>
            <a:endParaRPr lang="en-US">
              <a:solidFill>
                <a:prstClr val="black">
                  <a:tint val="75000"/>
                </a:prstClr>
              </a:solidFill>
            </a:endParaRP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126"/>
            <a:endParaRPr lang="en-US">
              <a:solidFill>
                <a:prstClr val="black">
                  <a:tint val="75000"/>
                </a:prstClr>
              </a:solidFill>
            </a:endParaRP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126"/>
            <a:fld id="{1B38C5B1-E72B-4D94-8158-E12C7275D839}" type="slidenum">
              <a:rPr lang="en-US" smtClean="0">
                <a:solidFill>
                  <a:prstClr val="black">
                    <a:tint val="75000"/>
                  </a:prstClr>
                </a:solidFill>
              </a:rPr>
              <a:pPr defTabSz="914126"/>
              <a:t>‹#›</a:t>
            </a:fld>
            <a:endParaRPr lang="en-US">
              <a:solidFill>
                <a:prstClr val="black">
                  <a:tint val="75000"/>
                </a:prstClr>
              </a:solidFill>
            </a:endParaRPr>
          </a:p>
        </p:txBody>
      </p:sp>
    </p:spTree>
    <p:extLst>
      <p:ext uri="{BB962C8B-B14F-4D97-AF65-F5344CB8AC3E}">
        <p14:creationId xmlns:p14="http://schemas.microsoft.com/office/powerpoint/2010/main" val="751829001"/>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Autofit/>
          </a:bodyPr>
          <a:lstStyle/>
          <a:p>
            <a:r>
              <a:rPr lang="en-US" dirty="0" smtClean="0"/>
              <a:t>click to edit</a:t>
            </a:r>
            <a:endParaRPr lang="en-US" dirty="0"/>
          </a:p>
        </p:txBody>
      </p:sp>
      <p:sp>
        <p:nvSpPr>
          <p:cNvPr id="3" name="Text Placeholder 2"/>
          <p:cNvSpPr>
            <a:spLocks noGrp="1"/>
          </p:cNvSpPr>
          <p:nvPr>
            <p:ph type="body" idx="1"/>
          </p:nvPr>
        </p:nvSpPr>
        <p:spPr>
          <a:xfrm>
            <a:off x="609441" y="1600202"/>
            <a:ext cx="10969943"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9446340" y="6324600"/>
            <a:ext cx="1810408" cy="369332"/>
          </a:xfrm>
          <a:prstGeom prst="rect">
            <a:avLst/>
          </a:prstGeom>
          <a:noFill/>
        </p:spPr>
        <p:txBody>
          <a:bodyPr wrap="none" rtlCol="0">
            <a:spAutoFit/>
          </a:bodyPr>
          <a:lstStyle/>
          <a:p>
            <a:pPr defTabSz="914126"/>
            <a:r>
              <a:rPr lang="en-US" sz="1799" dirty="0" err="1" smtClean="0">
                <a:solidFill>
                  <a:prstClr val="white">
                    <a:lumMod val="50000"/>
                  </a:prstClr>
                </a:solidFill>
              </a:rPr>
              <a:t>touchdevelop</a:t>
            </a:r>
            <a:r>
              <a:rPr lang="en-US" sz="1799" dirty="0" smtClean="0">
                <a:solidFill>
                  <a:prstClr val="white">
                    <a:lumMod val="50000"/>
                  </a:prstClr>
                </a:solidFill>
              </a:rPr>
              <a:t> </a:t>
            </a:r>
            <a:r>
              <a:rPr lang="en-US" sz="1799" dirty="0" err="1" smtClean="0">
                <a:solidFill>
                  <a:prstClr val="white">
                    <a:lumMod val="50000"/>
                  </a:prstClr>
                </a:solidFill>
              </a:rPr>
              <a:t>api</a:t>
            </a:r>
            <a:endParaRPr lang="en-US" sz="1799" dirty="0">
              <a:solidFill>
                <a:prstClr val="white">
                  <a:lumMod val="50000"/>
                </a:prstClr>
              </a:solidFill>
            </a:endParaRPr>
          </a:p>
        </p:txBody>
      </p:sp>
      <p:pic>
        <p:nvPicPr>
          <p:cNvPr id="8" name="Picture 5" descr="C:\Users\micmo\Desktop\tdev.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550081" y="6357259"/>
            <a:ext cx="3817582" cy="272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997292"/>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Lst>
  <p:txStyles>
    <p:titleStyle>
      <a:lvl1pPr algn="l" defTabSz="914126" rtl="0" eaLnBrk="1" latinLnBrk="0" hangingPunct="1">
        <a:spcBef>
          <a:spcPct val="0"/>
        </a:spcBef>
        <a:buNone/>
        <a:defRPr sz="9597" kern="1200">
          <a:solidFill>
            <a:srgbClr val="92D050"/>
          </a:solidFill>
          <a:latin typeface="Segoe WP Light" pitchFamily="34" charset="0"/>
          <a:ea typeface="+mj-ea"/>
          <a:cs typeface="+mj-cs"/>
        </a:defRPr>
      </a:lvl1pPr>
    </p:titleStyle>
    <p:bodyStyle>
      <a:lvl1pPr marL="342797" indent="-342797" algn="l" defTabSz="914126" rtl="0" eaLnBrk="1" latinLnBrk="0" hangingPunct="1">
        <a:spcBef>
          <a:spcPct val="20000"/>
        </a:spcBef>
        <a:buClr>
          <a:srgbClr val="92D050"/>
        </a:buClr>
        <a:buSzPct val="70000"/>
        <a:buFont typeface="Courier New" pitchFamily="49" charset="0"/>
        <a:buChar char="o"/>
        <a:defRPr sz="3199" kern="1200">
          <a:solidFill>
            <a:schemeClr val="tx1"/>
          </a:solidFill>
          <a:latin typeface="Segoe WP Light" pitchFamily="34" charset="0"/>
          <a:ea typeface="+mn-ea"/>
          <a:cs typeface="+mn-cs"/>
        </a:defRPr>
      </a:lvl1pPr>
      <a:lvl2pPr marL="742727" indent="-285664" algn="l" defTabSz="914126" rtl="0" eaLnBrk="1" latinLnBrk="0" hangingPunct="1">
        <a:spcBef>
          <a:spcPct val="20000"/>
        </a:spcBef>
        <a:buClr>
          <a:srgbClr val="92D050"/>
        </a:buClr>
        <a:buFont typeface="Arial" pitchFamily="34" charset="0"/>
        <a:buChar char="•"/>
        <a:defRPr sz="2799" kern="1200">
          <a:solidFill>
            <a:schemeClr val="tx1"/>
          </a:solidFill>
          <a:latin typeface="Segoe WP Light" pitchFamily="34" charset="0"/>
          <a:ea typeface="+mn-ea"/>
          <a:cs typeface="+mn-cs"/>
        </a:defRPr>
      </a:lvl2pPr>
      <a:lvl3pPr marL="1142657" indent="-228531" algn="l" defTabSz="914126" rtl="0" eaLnBrk="1" latinLnBrk="0" hangingPunct="1">
        <a:spcBef>
          <a:spcPct val="20000"/>
        </a:spcBef>
        <a:buClr>
          <a:srgbClr val="92D050"/>
        </a:buClr>
        <a:buFont typeface="Arial" pitchFamily="34" charset="0"/>
        <a:buChar char="•"/>
        <a:defRPr sz="2399" kern="1200">
          <a:solidFill>
            <a:schemeClr val="tx1"/>
          </a:solidFill>
          <a:latin typeface="Segoe WP Light" pitchFamily="34" charset="0"/>
          <a:ea typeface="+mn-ea"/>
          <a:cs typeface="+mn-cs"/>
        </a:defRPr>
      </a:lvl3pPr>
      <a:lvl4pPr marL="1599720" indent="-228531" algn="l" defTabSz="914126" rtl="0" eaLnBrk="1" latinLnBrk="0" hangingPunct="1">
        <a:spcBef>
          <a:spcPct val="20000"/>
        </a:spcBef>
        <a:buClr>
          <a:srgbClr val="92D050"/>
        </a:buClr>
        <a:buFont typeface="Arial" pitchFamily="34" charset="0"/>
        <a:buChar char="–"/>
        <a:defRPr sz="1999" kern="1200">
          <a:solidFill>
            <a:schemeClr val="tx1"/>
          </a:solidFill>
          <a:latin typeface="Segoe WP Light" pitchFamily="34" charset="0"/>
          <a:ea typeface="+mn-ea"/>
          <a:cs typeface="+mn-cs"/>
        </a:defRPr>
      </a:lvl4pPr>
      <a:lvl5pPr marL="2056783" indent="-228531" algn="l" defTabSz="914126" rtl="0" eaLnBrk="1" latinLnBrk="0" hangingPunct="1">
        <a:spcBef>
          <a:spcPct val="20000"/>
        </a:spcBef>
        <a:buClr>
          <a:srgbClr val="92D050"/>
        </a:buClr>
        <a:buFont typeface="Arial" pitchFamily="34" charset="0"/>
        <a:buChar char="»"/>
        <a:defRPr sz="1999" kern="1200">
          <a:solidFill>
            <a:schemeClr val="tx1"/>
          </a:solidFill>
          <a:latin typeface="Segoe WP Light" pitchFamily="34" charset="0"/>
          <a:ea typeface="+mn-ea"/>
          <a:cs typeface="+mn-cs"/>
        </a:defRPr>
      </a:lvl5pPr>
      <a:lvl6pPr marL="2513846"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908"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971"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5034" indent="-228531" algn="l" defTabSz="914126"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7" y="274638"/>
            <a:ext cx="10969943"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914162" y="1600200"/>
            <a:ext cx="10969943" cy="51054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Arc 7"/>
          <p:cNvSpPr/>
          <p:nvPr/>
        </p:nvSpPr>
        <p:spPr>
          <a:xfrm flipH="1">
            <a:off x="-304721" y="-4419600"/>
            <a:ext cx="3758221" cy="11963400"/>
          </a:xfrm>
          <a:prstGeom prst="arc">
            <a:avLst>
              <a:gd name="adj1" fmla="val 17766526"/>
              <a:gd name="adj2" fmla="val 5533989"/>
            </a:avLst>
          </a:prstGeom>
          <a:ln w="10160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prstClr val="black"/>
              </a:solidFill>
            </a:endParaRPr>
          </a:p>
        </p:txBody>
      </p:sp>
      <p:sp>
        <p:nvSpPr>
          <p:cNvPr id="9" name="Rectangle 8"/>
          <p:cNvSpPr/>
          <p:nvPr/>
        </p:nvSpPr>
        <p:spPr>
          <a:xfrm>
            <a:off x="-1320456" y="0"/>
            <a:ext cx="1320456" cy="7162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sp>
        <p:nvSpPr>
          <p:cNvPr id="10" name="Rectangle 9"/>
          <p:cNvSpPr/>
          <p:nvPr/>
        </p:nvSpPr>
        <p:spPr>
          <a:xfrm>
            <a:off x="-1320456" y="6858000"/>
            <a:ext cx="3555074"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sp>
        <p:nvSpPr>
          <p:cNvPr id="11" name="Rectangle 10"/>
          <p:cNvSpPr/>
          <p:nvPr/>
        </p:nvSpPr>
        <p:spPr>
          <a:xfrm>
            <a:off x="-1320456" y="-1371600"/>
            <a:ext cx="3555074" cy="1371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srgbClr val="FFFACD"/>
              </a:solidFill>
            </a:endParaRPr>
          </a:p>
        </p:txBody>
      </p:sp>
    </p:spTree>
    <p:extLst>
      <p:ext uri="{BB962C8B-B14F-4D97-AF65-F5344CB8AC3E}">
        <p14:creationId xmlns:p14="http://schemas.microsoft.com/office/powerpoint/2010/main" val="3872327241"/>
      </p:ext>
    </p:extLst>
  </p:cSld>
  <p:clrMap bg1="lt1" tx1="dk1" bg2="lt2" tx2="dk2" accent1="accent1" accent2="accent2" accent3="accent3" accent4="accent4" accent5="accent5" accent6="accent6" hlink="hlink" folHlink="folHlink"/>
  <p:sldLayoutIdLst>
    <p:sldLayoutId id="2147484126" r:id="rId1"/>
    <p:sldLayoutId id="2147484127" r:id="rId2"/>
    <p:sldLayoutId id="2147484128" r:id="rId3"/>
    <p:sldLayoutId id="2147484129" r:id="rId4"/>
    <p:sldLayoutId id="2147484130" r:id="rId5"/>
    <p:sldLayoutId id="2147484131" r:id="rId6"/>
    <p:sldLayoutId id="2147484132" r:id="rId7"/>
    <p:sldLayoutId id="2147484133" r:id="rId8"/>
    <p:sldLayoutId id="2147484134" r:id="rId9"/>
    <p:sldLayoutId id="2147484135" r:id="rId10"/>
    <p:sldLayoutId id="2147484136" r:id="rId11"/>
  </p:sldLayoutIdLst>
  <p:txStyles>
    <p:titleStyle>
      <a:lvl1pPr algn="l" defTabSz="914400" rtl="0" eaLnBrk="1" latinLnBrk="0" hangingPunct="1">
        <a:spcBef>
          <a:spcPct val="0"/>
        </a:spcBef>
        <a:buNone/>
        <a:defRPr sz="4400" kern="1200" baseline="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12697" y="-7144"/>
            <a:ext cx="12214218"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sp>
        <p:nvSpPr>
          <p:cNvPr id="8" name="Freeform 7"/>
          <p:cNvSpPr>
            <a:spLocks/>
          </p:cNvSpPr>
          <p:nvPr/>
        </p:nvSpPr>
        <p:spPr bwMode="auto">
          <a:xfrm>
            <a:off x="5840479" y="-7144"/>
            <a:ext cx="6348346"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sp>
        <p:nvSpPr>
          <p:cNvPr id="9" name="Title Placeholder 8"/>
          <p:cNvSpPr>
            <a:spLocks noGrp="1"/>
          </p:cNvSpPr>
          <p:nvPr>
            <p:ph type="title"/>
          </p:nvPr>
        </p:nvSpPr>
        <p:spPr>
          <a:xfrm>
            <a:off x="609441" y="704088"/>
            <a:ext cx="10969943"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441" y="1935480"/>
            <a:ext cx="10969943"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441" y="6356351"/>
            <a:ext cx="2844059"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fld id="{4612C72E-1246-483D-9586-B0945639FE57}" type="datetime1">
              <a:rPr lang="en-US" smtClean="0">
                <a:solidFill>
                  <a:srgbClr val="04617B">
                    <a:shade val="90000"/>
                  </a:srgbClr>
                </a:solidFill>
              </a:rPr>
              <a:pPr defTabSz="914400"/>
              <a:t>7/18/2013</a:t>
            </a:fld>
            <a:endParaRPr lang="en-US">
              <a:solidFill>
                <a:srgbClr val="04617B">
                  <a:shade val="90000"/>
                </a:srgbClr>
              </a:solidFill>
            </a:endParaRPr>
          </a:p>
        </p:txBody>
      </p:sp>
      <p:sp>
        <p:nvSpPr>
          <p:cNvPr id="22" name="Footer Placeholder 21"/>
          <p:cNvSpPr>
            <a:spLocks noGrp="1"/>
          </p:cNvSpPr>
          <p:nvPr>
            <p:ph type="ftr" sz="quarter" idx="3"/>
          </p:nvPr>
        </p:nvSpPr>
        <p:spPr>
          <a:xfrm>
            <a:off x="3555074" y="6356351"/>
            <a:ext cx="4469236"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endParaRPr lang="en-US">
              <a:solidFill>
                <a:srgbClr val="04617B">
                  <a:shade val="90000"/>
                </a:srgbClr>
              </a:solidFill>
            </a:endParaRPr>
          </a:p>
        </p:txBody>
      </p:sp>
      <p:sp>
        <p:nvSpPr>
          <p:cNvPr id="18" name="Slide Number Placeholder 17"/>
          <p:cNvSpPr>
            <a:spLocks noGrp="1"/>
          </p:cNvSpPr>
          <p:nvPr>
            <p:ph type="sldNum" sz="quarter" idx="4"/>
          </p:nvPr>
        </p:nvSpPr>
        <p:spPr>
          <a:xfrm>
            <a:off x="10563649" y="6356351"/>
            <a:ext cx="1015735"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defTabSz="914400"/>
            <a:fld id="{7015C0ED-47E4-47C7-85FD-7D6D04668B49}" type="slidenum">
              <a:rPr lang="en-US" smtClean="0">
                <a:solidFill>
                  <a:srgbClr val="04617B">
                    <a:shade val="90000"/>
                  </a:srgbClr>
                </a:solidFill>
              </a:rPr>
              <a:pPr defTabSz="914400"/>
              <a:t>‹#›</a:t>
            </a:fld>
            <a:endParaRPr lang="en-US">
              <a:solidFill>
                <a:srgbClr val="04617B">
                  <a:shade val="90000"/>
                </a:srgbClr>
              </a:solidFill>
            </a:endParaRPr>
          </a:p>
        </p:txBody>
      </p:sp>
      <p:grpSp>
        <p:nvGrpSpPr>
          <p:cNvPr id="2" name="Group 1"/>
          <p:cNvGrpSpPr/>
          <p:nvPr/>
        </p:nvGrpSpPr>
        <p:grpSpPr>
          <a:xfrm>
            <a:off x="-25349" y="202408"/>
            <a:ext cx="12237543"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sz="1800">
                <a:solidFill>
                  <a:prstClr val="black"/>
                </a:solidFill>
              </a:endParaRPr>
            </a:p>
          </p:txBody>
        </p:sp>
      </p:grpSp>
    </p:spTree>
    <p:extLst>
      <p:ext uri="{BB962C8B-B14F-4D97-AF65-F5344CB8AC3E}">
        <p14:creationId xmlns:p14="http://schemas.microsoft.com/office/powerpoint/2010/main" val="300737943"/>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Ls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8"/>
            <a:ext cx="10969943"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441" y="1600201"/>
            <a:ext cx="10969943"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441" y="6356351"/>
            <a:ext cx="2844059"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0076DE92-799A-4452-B1BF-740512E80BC2}" type="datetime1">
              <a:rPr lang="en-US" smtClean="0">
                <a:solidFill>
                  <a:prstClr val="black">
                    <a:tint val="75000"/>
                  </a:prstClr>
                </a:solidFill>
              </a:rPr>
              <a:pPr defTabSz="914400"/>
              <a:t>7/18/2013</a:t>
            </a:fld>
            <a:endParaRPr lang="en-US" dirty="0">
              <a:solidFill>
                <a:prstClr val="black">
                  <a:tint val="75000"/>
                </a:prstClr>
              </a:solidFill>
            </a:endParaRPr>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dirty="0">
              <a:solidFill>
                <a:prstClr val="black">
                  <a:tint val="75000"/>
                </a:prstClr>
              </a:solidFill>
            </a:endParaRPr>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47A7BD45-8177-4828-B6F0-69B45F51394F}" type="slidenum">
              <a:rPr lang="en-US" smtClean="0">
                <a:solidFill>
                  <a:prstClr val="black">
                    <a:tint val="75000"/>
                  </a:prstClr>
                </a:solidFill>
              </a:rPr>
              <a:pPr defTabSz="914400"/>
              <a:t>‹#›</a:t>
            </a:fld>
            <a:endParaRPr lang="en-US" dirty="0">
              <a:solidFill>
                <a:prstClr val="black">
                  <a:tint val="75000"/>
                </a:prstClr>
              </a:solidFill>
            </a:endParaRPr>
          </a:p>
        </p:txBody>
      </p:sp>
    </p:spTree>
    <p:extLst>
      <p:ext uri="{BB962C8B-B14F-4D97-AF65-F5344CB8AC3E}">
        <p14:creationId xmlns:p14="http://schemas.microsoft.com/office/powerpoint/2010/main" val="1579700592"/>
      </p:ext>
    </p:extLst>
  </p:cSld>
  <p:clrMap bg1="lt1" tx1="dk1" bg2="lt2" tx2="dk2" accent1="accent1" accent2="accent2" accent3="accent3" accent4="accent4" accent5="accent5" accent6="accent6" hlink="hlink" folHlink="folHlink"/>
  <p:sldLayoutIdLst>
    <p:sldLayoutId id="2147484150" r:id="rId1"/>
    <p:sldLayoutId id="2147484151" r:id="rId2"/>
    <p:sldLayoutId id="2147484152" r:id="rId3"/>
    <p:sldLayoutId id="2147484153" r:id="rId4"/>
    <p:sldLayoutId id="2147484154" r:id="rId5"/>
    <p:sldLayoutId id="2147484155" r:id="rId6"/>
    <p:sldLayoutId id="2147484156" r:id="rId7"/>
    <p:sldLayoutId id="2147484157" r:id="rId8"/>
    <p:sldLayoutId id="2147484158" r:id="rId9"/>
    <p:sldLayoutId id="2147484159" r:id="rId10"/>
    <p:sldLayoutId id="2147484160"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6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3.xml"/></Relationships>
</file>

<file path=ppt/slides/_rels/slide104.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6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xml"/><Relationship Id="rId7" Type="http://schemas.openxmlformats.org/officeDocument/2006/relationships/image" Target="../media/image52.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1.png"/><Relationship Id="rId5" Type="http://schemas.openxmlformats.org/officeDocument/2006/relationships/slideLayout" Target="../slideLayouts/slideLayout74.xml"/><Relationship Id="rId4" Type="http://schemas.openxmlformats.org/officeDocument/2006/relationships/tags" Target="../tags/tag4.xml"/><Relationship Id="rId9" Type="http://schemas.openxmlformats.org/officeDocument/2006/relationships/image" Target="../media/image54.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74.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56.png"/><Relationship Id="rId4"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1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4.xml"/><Relationship Id="rId1" Type="http://schemas.openxmlformats.org/officeDocument/2006/relationships/tags" Target="../tags/tag7.xml"/></Relationships>
</file>

<file path=ppt/slides/_rels/slide1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3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2.jpeg"/><Relationship Id="rId7" Type="http://schemas.openxmlformats.org/officeDocument/2006/relationships/image" Target="../media/image65.jpeg"/><Relationship Id="rId2" Type="http://schemas.openxmlformats.org/officeDocument/2006/relationships/image" Target="../media/image61.jpeg"/><Relationship Id="rId1" Type="http://schemas.openxmlformats.org/officeDocument/2006/relationships/slideLayout" Target="../slideLayouts/slideLayout74.xml"/><Relationship Id="rId6" Type="http://schemas.openxmlformats.org/officeDocument/2006/relationships/image" Target="../media/image64.jpeg"/><Relationship Id="rId5" Type="http://schemas.openxmlformats.org/officeDocument/2006/relationships/image" Target="../media/image63.jpeg"/><Relationship Id="rId4" Type="http://schemas.microsoft.com/office/2007/relationships/hdphoto" Target="../media/hdphoto3.wdp"/><Relationship Id="rId9" Type="http://schemas.openxmlformats.org/officeDocument/2006/relationships/image" Target="../media/image67.wmf"/></Relationships>
</file>

<file path=ppt/slides/_rels/slide131.xml.rels><?xml version="1.0" encoding="UTF-8" standalone="yes"?>
<Relationships xmlns="http://schemas.openxmlformats.org/package/2006/relationships"><Relationship Id="rId3" Type="http://schemas.openxmlformats.org/officeDocument/2006/relationships/hyperlink" Target="http://research.microsoft.com/touchdevelop" TargetMode="External"/><Relationship Id="rId2" Type="http://schemas.openxmlformats.org/officeDocument/2006/relationships/hyperlink" Target="http://www.touchdevelop.com/" TargetMode="Externa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13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hyperlink" Target="https://play.google.com/store/apps/details?id=com.aide.ui&amp;hl=en" TargetMode="Externa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hyperlink" Target="http://twolivesleft.com/Codea/" TargetMode="External"/></Relationships>
</file>

<file path=ppt/slides/_rels/slide13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image" Target="../media/image77.png"/></Relationships>
</file>

<file path=ppt/slides/_rels/slide1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72.png"/></Relationships>
</file>

<file path=ppt/slides/_rels/slide13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hyperlink" Target="http://touchdevelop.com/help/platforms"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hyperlink" Target="http://touchdevelop.com/help/platforms" TargetMode="External"/><Relationship Id="rId4" Type="http://schemas.openxmlformats.org/officeDocument/2006/relationships/image" Target="../media/image79.jpeg"/></Relationships>
</file>

<file path=ppt/slides/_rels/slide1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touchdevelop.com/docs/bazaarastof" TargetMode="External"/><Relationship Id="rId2" Type="http://schemas.openxmlformats.org/officeDocument/2006/relationships/hyperlink" Target="https://www.touchdevelop.com/help/cloudservices"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hyperlink" Target="http://www.touchdevelop.com/aslwa" TargetMode="External"/><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hyperlink" Target="https://www.touchdevelop.com/help/api/200050/Board" TargetMode="Externa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hyperlink" Target="http://www.touchdevelop.com/help/api/200050/senses" TargetMode="Externa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27.emf"/><Relationship Id="rId18" Type="http://schemas.openxmlformats.org/officeDocument/2006/relationships/customXml" Target="../ink/ink9.xml"/><Relationship Id="rId3" Type="http://schemas.openxmlformats.org/officeDocument/2006/relationships/image" Target="../media/image22.emf"/><Relationship Id="rId7" Type="http://schemas.openxmlformats.org/officeDocument/2006/relationships/image" Target="../media/image24.emf"/><Relationship Id="rId12" Type="http://schemas.openxmlformats.org/officeDocument/2006/relationships/customXml" Target="../ink/ink6.xml"/><Relationship Id="rId17" Type="http://schemas.openxmlformats.org/officeDocument/2006/relationships/image" Target="../media/image29.emf"/><Relationship Id="rId2" Type="http://schemas.openxmlformats.org/officeDocument/2006/relationships/customXml" Target="../ink/ink1.xml"/><Relationship Id="rId16" Type="http://schemas.openxmlformats.org/officeDocument/2006/relationships/customXml" Target="../ink/ink8.xml"/><Relationship Id="rId20" Type="http://schemas.openxmlformats.org/officeDocument/2006/relationships/hyperlink" Target="https://www.touchdevelop.com/platforms" TargetMode="External"/><Relationship Id="rId1" Type="http://schemas.openxmlformats.org/officeDocument/2006/relationships/slideLayout" Target="../slideLayouts/slideLayout46.xml"/><Relationship Id="rId6" Type="http://schemas.openxmlformats.org/officeDocument/2006/relationships/customXml" Target="../ink/ink3.xml"/><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28.emf"/><Relationship Id="rId10" Type="http://schemas.openxmlformats.org/officeDocument/2006/relationships/customXml" Target="../ink/ink5.xml"/><Relationship Id="rId19" Type="http://schemas.openxmlformats.org/officeDocument/2006/relationships/image" Target="../media/image30.emf"/><Relationship Id="rId4" Type="http://schemas.openxmlformats.org/officeDocument/2006/relationships/customXml" Target="../ink/ink2.xml"/><Relationship Id="rId9" Type="http://schemas.openxmlformats.org/officeDocument/2006/relationships/image" Target="../media/image25.emf"/><Relationship Id="rId14" Type="http://schemas.openxmlformats.org/officeDocument/2006/relationships/customXml" Target="../ink/ink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hyperlink" Target="https://www.touchdevelop.com/help/api/200050/web" TargetMode="Externa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hyperlink" Target="https://www.touchdevelop.com/help/api/200050/web" TargetMode="Externa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hyperlink" Target="https://www.touchdevelop.com/help/api/200050/web" TargetMode="Externa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jpe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25.jpeg"/><Relationship Id="rId5" Type="http://schemas.microsoft.com/office/2007/relationships/hdphoto" Target="../media/hdphoto2.wdp"/><Relationship Id="rId4" Type="http://schemas.openxmlformats.org/officeDocument/2006/relationships/image" Target="../media/image24.jpe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5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3" Type="http://schemas.openxmlformats.org/officeDocument/2006/relationships/hyperlink" Target="https://www.dreamspark.com/" TargetMode="External"/><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touchdevelop.com/app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3.xml"/><Relationship Id="rId5" Type="http://schemas.openxmlformats.org/officeDocument/2006/relationships/image" Target="../media/image44.jpg"/><Relationship Id="rId4" Type="http://schemas.openxmlformats.org/officeDocument/2006/relationships/image" Target="../media/image43.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4.xml"/><Relationship Id="rId1" Type="http://schemas.openxmlformats.org/officeDocument/2006/relationships/slideLayout" Target="../slideLayouts/slideLayout6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83314" y="3174104"/>
            <a:ext cx="6833167" cy="997196"/>
          </a:xfrm>
        </p:spPr>
        <p:txBody>
          <a:bodyPr/>
          <a:lstStyle/>
          <a:p>
            <a:r>
              <a:rPr lang="en-US" sz="8000" b="1" dirty="0" err="1" smtClean="0">
                <a:solidFill>
                  <a:schemeClr val="tx1">
                    <a:alpha val="99000"/>
                  </a:schemeClr>
                </a:solidFill>
              </a:rPr>
              <a:t>touch</a:t>
            </a:r>
            <a:r>
              <a:rPr lang="en-US" sz="8000" b="1" dirty="0" err="1" smtClean="0">
                <a:solidFill>
                  <a:schemeClr val="tx1">
                    <a:alpha val="99000"/>
                  </a:schemeClr>
                </a:solidFill>
                <a:latin typeface="+mn-lt"/>
                <a:cs typeface="Segoe UI Semibold" panose="020B0702040204020203" pitchFamily="34" charset="0"/>
              </a:rPr>
              <a:t>develop</a:t>
            </a:r>
            <a:r>
              <a:rPr lang="en-US" sz="8000" b="1" dirty="0" smtClean="0">
                <a:solidFill>
                  <a:schemeClr val="tx1">
                    <a:alpha val="99000"/>
                  </a:schemeClr>
                </a:solidFill>
              </a:rPr>
              <a:t/>
            </a:r>
            <a:br>
              <a:rPr lang="en-US" sz="8000" b="1" dirty="0" smtClean="0">
                <a:solidFill>
                  <a:schemeClr val="tx1">
                    <a:alpha val="99000"/>
                  </a:schemeClr>
                </a:solidFill>
              </a:rPr>
            </a:br>
            <a:r>
              <a:rPr lang="en-US" sz="2800" b="1" dirty="0">
                <a:solidFill>
                  <a:schemeClr val="tx1">
                    <a:alpha val="99000"/>
                  </a:schemeClr>
                </a:solidFill>
              </a:rPr>
              <a:t/>
            </a:r>
            <a:br>
              <a:rPr lang="en-US" sz="2800" b="1" dirty="0">
                <a:solidFill>
                  <a:schemeClr val="tx1">
                    <a:alpha val="99000"/>
                  </a:schemeClr>
                </a:solidFill>
              </a:rPr>
            </a:br>
            <a:r>
              <a:rPr lang="en-US" sz="4800" b="1" dirty="0" smtClean="0">
                <a:solidFill>
                  <a:schemeClr val="tx1">
                    <a:alpha val="99000"/>
                  </a:schemeClr>
                </a:solidFill>
              </a:rPr>
              <a:t>cross-platform app creation </a:t>
            </a:r>
            <a:r>
              <a:rPr lang="en-US" sz="4800" b="1" dirty="0">
                <a:solidFill>
                  <a:schemeClr val="tx1">
                    <a:alpha val="99000"/>
                  </a:schemeClr>
                </a:solidFill>
              </a:rPr>
              <a:t>on </a:t>
            </a:r>
            <a:r>
              <a:rPr lang="en-US" sz="4800" b="1" dirty="0" smtClean="0">
                <a:solidFill>
                  <a:schemeClr val="tx1">
                    <a:alpha val="99000"/>
                  </a:schemeClr>
                </a:solidFill>
              </a:rPr>
              <a:t>mobile devices</a:t>
            </a:r>
            <a:endParaRPr lang="en-US" sz="4800" dirty="0">
              <a:solidFill>
                <a:schemeClr val="tx1">
                  <a:alpha val="99000"/>
                </a:schemeClr>
              </a:solidFill>
            </a:endParaRPr>
          </a:p>
        </p:txBody>
      </p:sp>
      <p:sp>
        <p:nvSpPr>
          <p:cNvPr id="3" name="Text Placeholder 2"/>
          <p:cNvSpPr>
            <a:spLocks noGrp="1"/>
          </p:cNvSpPr>
          <p:nvPr>
            <p:ph type="body" sz="quarter" idx="12"/>
          </p:nvPr>
        </p:nvSpPr>
        <p:spPr>
          <a:xfrm>
            <a:off x="4459514" y="4371567"/>
            <a:ext cx="6833167" cy="498598"/>
          </a:xfrm>
        </p:spPr>
        <p:txBody>
          <a:bodyPr/>
          <a:lstStyle/>
          <a:p>
            <a:pPr>
              <a:lnSpc>
                <a:spcPct val="150000"/>
              </a:lnSpc>
            </a:pPr>
            <a:r>
              <a:rPr lang="en-US" sz="2400" dirty="0" smtClean="0">
                <a:solidFill>
                  <a:schemeClr val="tx1">
                    <a:alpha val="99000"/>
                  </a:schemeClr>
                </a:solidFill>
              </a:rPr>
              <a:t>Tom Ball, Sebastian Burckhardt, Juan Chen, </a:t>
            </a:r>
            <a:r>
              <a:rPr lang="en-US" sz="2400" dirty="0" err="1" smtClean="0">
                <a:solidFill>
                  <a:schemeClr val="tx1">
                    <a:alpha val="99000"/>
                  </a:schemeClr>
                </a:solidFill>
              </a:rPr>
              <a:t>Micha</a:t>
            </a:r>
            <a:r>
              <a:rPr lang="pl-PL" sz="2400" dirty="0" smtClean="0">
                <a:solidFill>
                  <a:schemeClr val="tx1">
                    <a:alpha val="99000"/>
                  </a:schemeClr>
                </a:solidFill>
              </a:rPr>
              <a:t>ł</a:t>
            </a:r>
            <a:r>
              <a:rPr lang="en-US" sz="2400" dirty="0" smtClean="0">
                <a:solidFill>
                  <a:schemeClr val="tx1">
                    <a:alpha val="99000"/>
                  </a:schemeClr>
                </a:solidFill>
              </a:rPr>
              <a:t> Moskal </a:t>
            </a:r>
          </a:p>
          <a:p>
            <a:pPr>
              <a:lnSpc>
                <a:spcPct val="150000"/>
              </a:lnSpc>
            </a:pPr>
            <a:r>
              <a:rPr lang="en-US" sz="2400" dirty="0">
                <a:solidFill>
                  <a:schemeClr val="tx1">
                    <a:alpha val="99000"/>
                  </a:schemeClr>
                </a:solidFill>
              </a:rPr>
              <a:t>Manuel </a:t>
            </a:r>
            <a:r>
              <a:rPr lang="en-US" sz="2400" dirty="0" err="1" smtClean="0">
                <a:solidFill>
                  <a:schemeClr val="tx1">
                    <a:alpha val="99000"/>
                  </a:schemeClr>
                </a:solidFill>
              </a:rPr>
              <a:t>Fähndrich</a:t>
            </a:r>
            <a:r>
              <a:rPr lang="en-US" sz="2400" dirty="0" smtClean="0">
                <a:solidFill>
                  <a:schemeClr val="tx1">
                    <a:alpha val="99000"/>
                  </a:schemeClr>
                </a:solidFill>
              </a:rPr>
              <a:t>, </a:t>
            </a:r>
            <a:r>
              <a:rPr lang="en-US" sz="2400" dirty="0">
                <a:solidFill>
                  <a:schemeClr val="tx1">
                    <a:alpha val="99000"/>
                  </a:schemeClr>
                </a:solidFill>
              </a:rPr>
              <a:t>Peli de </a:t>
            </a:r>
            <a:r>
              <a:rPr lang="en-US" sz="2400" dirty="0" smtClean="0">
                <a:solidFill>
                  <a:schemeClr val="tx1">
                    <a:alpha val="99000"/>
                  </a:schemeClr>
                </a:solidFill>
              </a:rPr>
              <a:t>Halleux, Nikolai Tillmann</a:t>
            </a:r>
          </a:p>
          <a:p>
            <a:pPr>
              <a:lnSpc>
                <a:spcPct val="150000"/>
              </a:lnSpc>
            </a:pPr>
            <a:r>
              <a:rPr lang="en-US" sz="2400" dirty="0" smtClean="0"/>
              <a:t>Microsoft Research </a:t>
            </a:r>
            <a:r>
              <a:rPr lang="en-US" sz="2400" dirty="0" smtClean="0">
                <a:solidFill>
                  <a:schemeClr val="tx1">
                    <a:alpha val="99000"/>
                  </a:schemeClr>
                </a:solidFill>
              </a:rPr>
              <a:t>and </a:t>
            </a:r>
            <a:r>
              <a:rPr lang="en-US" sz="2400" dirty="0">
                <a:solidFill>
                  <a:schemeClr val="tx1">
                    <a:alpha val="99000"/>
                  </a:schemeClr>
                </a:solidFill>
              </a:rPr>
              <a:t>Peter Müller </a:t>
            </a:r>
            <a:r>
              <a:rPr lang="en-US" sz="2400" dirty="0" smtClean="0">
                <a:solidFill>
                  <a:srgbClr val="59CB12">
                    <a:alpha val="99000"/>
                  </a:srgbClr>
                </a:solidFill>
              </a:rPr>
              <a:t>ETH </a:t>
            </a:r>
            <a:r>
              <a:rPr lang="en-US" sz="2400" dirty="0">
                <a:solidFill>
                  <a:srgbClr val="59CB12">
                    <a:alpha val="99000"/>
                  </a:srgbClr>
                </a:solidFill>
              </a:rPr>
              <a:t>Zürich</a:t>
            </a:r>
          </a:p>
        </p:txBody>
      </p:sp>
      <p:sp>
        <p:nvSpPr>
          <p:cNvPr id="6" name="Text Placeholder 2"/>
          <p:cNvSpPr txBox="1">
            <a:spLocks/>
          </p:cNvSpPr>
          <p:nvPr/>
        </p:nvSpPr>
        <p:spPr>
          <a:xfrm>
            <a:off x="4383314" y="4343400"/>
            <a:ext cx="6833167" cy="4985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0"/>
              </a:spcBef>
              <a:spcAft>
                <a:spcPts val="0"/>
              </a:spcAft>
              <a:buClrTx/>
              <a:buSzPct val="90000"/>
              <a:buFont typeface="Arial" pitchFamily="34" charset="0"/>
              <a:buNone/>
              <a:tabLst/>
              <a:defRPr sz="3600" kern="1200" spc="-70" baseline="0">
                <a:solidFill>
                  <a:schemeClr val="tx2">
                    <a:alpha val="99000"/>
                  </a:schemeClr>
                </a:soli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schemeClr val="tx1">
                  <a:alpha val="99000"/>
                </a:schemeClr>
              </a:solidFill>
            </a:endParaRPr>
          </a:p>
        </p:txBody>
      </p:sp>
      <p:pic>
        <p:nvPicPr>
          <p:cNvPr id="5" name="Picture 3" descr="C:\Users\micmo\Desktop\touch studio logo 2 b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8415" y="1647175"/>
            <a:ext cx="2938440" cy="2945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83733" y="5778397"/>
            <a:ext cx="2298706"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rPr>
              <a:t>PLDI 2013 Tutorial</a:t>
            </a:r>
          </a:p>
        </p:txBody>
      </p:sp>
    </p:spTree>
    <p:extLst>
      <p:ext uri="{BB962C8B-B14F-4D97-AF65-F5344CB8AC3E}">
        <p14:creationId xmlns:p14="http://schemas.microsoft.com/office/powerpoint/2010/main" val="405244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0"/>
            <a:ext cx="10969943" cy="4876799"/>
          </a:xfrm>
          <a:prstGeom prst="rect">
            <a:avLst/>
          </a:prstGeom>
        </p:spPr>
        <p:txBody>
          <a:bodyPr>
            <a:normAutofit/>
          </a:bodyPr>
          <a:lstStyle/>
          <a:p>
            <a:pPr marL="0" indent="0">
              <a:lnSpc>
                <a:spcPct val="120000"/>
              </a:lnSpc>
              <a:spcBef>
                <a:spcPts val="2400"/>
              </a:spcBef>
              <a:buNone/>
            </a:pPr>
            <a:r>
              <a:rPr lang="en-US" sz="3500" dirty="0" smtClean="0"/>
              <a:t>script can be marked as library and published</a:t>
            </a:r>
          </a:p>
          <a:p>
            <a:pPr marL="0" indent="0">
              <a:lnSpc>
                <a:spcPct val="120000"/>
              </a:lnSpc>
              <a:spcBef>
                <a:spcPts val="2400"/>
              </a:spcBef>
              <a:buNone/>
            </a:pPr>
            <a:r>
              <a:rPr lang="en-US" sz="3500" dirty="0" smtClean="0"/>
              <a:t>public actions and types they use are exported</a:t>
            </a:r>
          </a:p>
          <a:p>
            <a:pPr marL="0" indent="0">
              <a:lnSpc>
                <a:spcPct val="120000"/>
              </a:lnSpc>
              <a:spcBef>
                <a:spcPts val="2400"/>
              </a:spcBef>
              <a:buNone/>
            </a:pPr>
            <a:r>
              <a:rPr lang="en-US" sz="3500" dirty="0" smtClean="0"/>
              <a:t>if A references B which references C, then A can replace C with C’, including type substitutions</a:t>
            </a:r>
          </a:p>
        </p:txBody>
      </p:sp>
      <p:sp>
        <p:nvSpPr>
          <p:cNvPr id="6" name="Title 5"/>
          <p:cNvSpPr>
            <a:spLocks noGrp="1"/>
          </p:cNvSpPr>
          <p:nvPr>
            <p:ph type="title"/>
          </p:nvPr>
        </p:nvSpPr>
        <p:spPr/>
        <p:txBody>
          <a:bodyPr/>
          <a:lstStyle/>
          <a:p>
            <a:r>
              <a:rPr lang="en-US" dirty="0" smtClean="0"/>
              <a:t>module system / libraries</a:t>
            </a:r>
            <a:endParaRPr lang="en-US" dirty="0"/>
          </a:p>
        </p:txBody>
      </p:sp>
    </p:spTree>
    <p:extLst>
      <p:ext uri="{BB962C8B-B14F-4D97-AF65-F5344CB8AC3E}">
        <p14:creationId xmlns:p14="http://schemas.microsoft.com/office/powerpoint/2010/main" val="1890970020"/>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704088"/>
            <a:ext cx="8610600" cy="1143000"/>
          </a:xfrm>
        </p:spPr>
        <p:txBody>
          <a:bodyPr>
            <a:normAutofit/>
          </a:bodyPr>
          <a:lstStyle/>
          <a:p>
            <a:r>
              <a:rPr lang="en-US" sz="4000" dirty="0" err="1"/>
              <a:t>CanBeOffloaded</a:t>
            </a:r>
            <a:r>
              <a:rPr lang="en-US" sz="4000" dirty="0"/>
              <a:t> Analysis</a:t>
            </a:r>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100</a:t>
            </a:fld>
            <a:endParaRPr lang="en-US">
              <a:solidFill>
                <a:srgbClr val="04617B">
                  <a:shade val="90000"/>
                </a:srgbClr>
              </a:solidFill>
            </a:endParaRPr>
          </a:p>
        </p:txBody>
      </p:sp>
      <p:graphicFrame>
        <p:nvGraphicFramePr>
          <p:cNvPr id="5" name="Diagram 4"/>
          <p:cNvGraphicFramePr/>
          <p:nvPr>
            <p:extLst/>
          </p:nvPr>
        </p:nvGraphicFramePr>
        <p:xfrm>
          <a:off x="3384443" y="1600200"/>
          <a:ext cx="4724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Vertical Scroll 6"/>
          <p:cNvSpPr/>
          <p:nvPr/>
        </p:nvSpPr>
        <p:spPr>
          <a:xfrm>
            <a:off x="3130531" y="3581400"/>
            <a:ext cx="1079456" cy="762000"/>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00" dirty="0">
              <a:solidFill>
                <a:srgbClr val="C00000"/>
              </a:solidFill>
            </a:endParaRPr>
          </a:p>
        </p:txBody>
      </p:sp>
      <p:sp>
        <p:nvSpPr>
          <p:cNvPr id="8" name="TextBox 7"/>
          <p:cNvSpPr txBox="1"/>
          <p:nvPr/>
        </p:nvSpPr>
        <p:spPr>
          <a:xfrm>
            <a:off x="3308243" y="4038600"/>
            <a:ext cx="914400" cy="400110"/>
          </a:xfrm>
          <a:prstGeom prst="rect">
            <a:avLst/>
          </a:prstGeom>
          <a:noFill/>
        </p:spPr>
        <p:txBody>
          <a:bodyPr wrap="square" rtlCol="0">
            <a:spAutoFit/>
          </a:bodyPr>
          <a:lstStyle/>
          <a:p>
            <a:pPr defTabSz="914400"/>
            <a:r>
              <a:rPr lang="en-US" sz="1000" dirty="0">
                <a:solidFill>
                  <a:srgbClr val="C00000"/>
                </a:solidFill>
              </a:rPr>
              <a:t>post to wall</a:t>
            </a:r>
          </a:p>
          <a:p>
            <a:pPr defTabSz="914400"/>
            <a:endParaRPr lang="en-US" sz="1000" dirty="0">
              <a:solidFill>
                <a:prstClr val="black"/>
              </a:solidFill>
            </a:endParaRPr>
          </a:p>
        </p:txBody>
      </p:sp>
      <p:sp>
        <p:nvSpPr>
          <p:cNvPr id="9" name="Oval 8"/>
          <p:cNvSpPr/>
          <p:nvPr/>
        </p:nvSpPr>
        <p:spPr>
          <a:xfrm>
            <a:off x="4205251" y="3733801"/>
            <a:ext cx="590549" cy="590549"/>
          </a:xfrm>
          <a:prstGeom prst="ellipse">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Oval 10"/>
          <p:cNvSpPr/>
          <p:nvPr/>
        </p:nvSpPr>
        <p:spPr>
          <a:xfrm>
            <a:off x="5441844" y="2743201"/>
            <a:ext cx="590549" cy="590549"/>
          </a:xfrm>
          <a:prstGeom prst="ellipse">
            <a:avLst/>
          </a:prstGeom>
          <a:solidFill>
            <a:srgbClr val="C0000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Vertical Scroll 11"/>
          <p:cNvSpPr/>
          <p:nvPr/>
        </p:nvSpPr>
        <p:spPr>
          <a:xfrm>
            <a:off x="4362387" y="2590800"/>
            <a:ext cx="1079456" cy="762000"/>
          </a:xfrm>
          <a:prstGeom prst="verticalScroll">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000" dirty="0">
              <a:solidFill>
                <a:srgbClr val="C00000"/>
              </a:solidFill>
            </a:endParaRPr>
          </a:p>
        </p:txBody>
      </p:sp>
      <p:sp>
        <p:nvSpPr>
          <p:cNvPr id="13" name="Curved Left Arrow 12"/>
          <p:cNvSpPr/>
          <p:nvPr/>
        </p:nvSpPr>
        <p:spPr>
          <a:xfrm rot="10800000" flipH="1">
            <a:off x="7257988" y="3962400"/>
            <a:ext cx="304800" cy="92392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black"/>
              </a:solidFill>
            </a:endParaRPr>
          </a:p>
        </p:txBody>
      </p:sp>
      <p:sp>
        <p:nvSpPr>
          <p:cNvPr id="14" name="TextBox 13"/>
          <p:cNvSpPr txBox="1"/>
          <p:nvPr/>
        </p:nvSpPr>
        <p:spPr>
          <a:xfrm>
            <a:off x="3511532" y="5768448"/>
            <a:ext cx="4792681" cy="461665"/>
          </a:xfrm>
          <a:prstGeom prst="rect">
            <a:avLst/>
          </a:prstGeom>
          <a:noFill/>
        </p:spPr>
        <p:txBody>
          <a:bodyPr wrap="square" rtlCol="0">
            <a:spAutoFit/>
          </a:bodyPr>
          <a:lstStyle/>
          <a:p>
            <a:pPr defTabSz="914400"/>
            <a:r>
              <a:rPr lang="en-US" sz="2400" dirty="0">
                <a:solidFill>
                  <a:srgbClr val="FF9900"/>
                </a:solidFill>
              </a:rPr>
              <a:t>Integrated with the editor</a:t>
            </a:r>
          </a:p>
        </p:txBody>
      </p:sp>
    </p:spTree>
    <p:extLst>
      <p:ext uri="{BB962C8B-B14F-4D97-AF65-F5344CB8AC3E}">
        <p14:creationId xmlns:p14="http://schemas.microsoft.com/office/powerpoint/2010/main" val="3398968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Cloud State</a:t>
            </a: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101</a:t>
            </a:fld>
            <a:endParaRPr lang="en-US">
              <a:solidFill>
                <a:srgbClr val="04617B">
                  <a:shade val="90000"/>
                </a:srgbClr>
              </a:solidFill>
            </a:endParaRPr>
          </a:p>
        </p:txBody>
      </p:sp>
      <p:sp>
        <p:nvSpPr>
          <p:cNvPr id="6" name="Rounded Rectangle 5"/>
          <p:cNvSpPr/>
          <p:nvPr/>
        </p:nvSpPr>
        <p:spPr>
          <a:xfrm>
            <a:off x="3398403" y="1944470"/>
            <a:ext cx="1752600"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dirty="0">
                <a:solidFill>
                  <a:srgbClr val="C00000"/>
                </a:solidFill>
              </a:rPr>
              <a:t>cloud</a:t>
            </a:r>
            <a:r>
              <a:rPr lang="en-US" dirty="0">
                <a:solidFill>
                  <a:prstClr val="black">
                    <a:lumMod val="85000"/>
                    <a:lumOff val="15000"/>
                  </a:prstClr>
                </a:solidFill>
              </a:rPr>
              <a:t>” action</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7" name="Cloud"/>
          <p:cNvSpPr>
            <a:spLocks noChangeAspect="1" noEditPoints="1" noChangeArrowheads="1"/>
          </p:cNvSpPr>
          <p:nvPr/>
        </p:nvSpPr>
        <p:spPr bwMode="auto">
          <a:xfrm>
            <a:off x="6178934" y="2858869"/>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8" name="Right Arrow 7"/>
          <p:cNvSpPr/>
          <p:nvPr/>
        </p:nvSpPr>
        <p:spPr>
          <a:xfrm>
            <a:off x="4389003" y="3452203"/>
            <a:ext cx="1676400" cy="175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9" name="Left Arrow 8"/>
          <p:cNvSpPr/>
          <p:nvPr/>
        </p:nvSpPr>
        <p:spPr>
          <a:xfrm>
            <a:off x="4389003" y="4006415"/>
            <a:ext cx="16764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Cloud"/>
          <p:cNvSpPr>
            <a:spLocks noChangeAspect="1" noEditPoints="1" noChangeArrowheads="1"/>
          </p:cNvSpPr>
          <p:nvPr/>
        </p:nvSpPr>
        <p:spPr bwMode="auto">
          <a:xfrm>
            <a:off x="4959734" y="5011971"/>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17" name="Flowchart: Magnetic Disk 16"/>
          <p:cNvSpPr/>
          <p:nvPr/>
        </p:nvSpPr>
        <p:spPr>
          <a:xfrm>
            <a:off x="4646612" y="3130565"/>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Flowchart: Magnetic Disk 17"/>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9" name="TextBox 18"/>
          <p:cNvSpPr txBox="1"/>
          <p:nvPr/>
        </p:nvSpPr>
        <p:spPr>
          <a:xfrm>
            <a:off x="6418262" y="3815350"/>
            <a:ext cx="1524000" cy="646331"/>
          </a:xfrm>
          <a:prstGeom prst="rect">
            <a:avLst/>
          </a:prstGeom>
          <a:noFill/>
        </p:spPr>
        <p:txBody>
          <a:bodyPr wrap="square" rtlCol="0">
            <a:spAutoFit/>
          </a:bodyPr>
          <a:lstStyle/>
          <a:p>
            <a:pPr algn="ctr" defTabSz="914400"/>
            <a:r>
              <a:rPr lang="en-US" dirty="0" err="1">
                <a:solidFill>
                  <a:prstClr val="black"/>
                </a:solidFill>
              </a:rPr>
              <a:t>NodeJS</a:t>
            </a:r>
            <a:r>
              <a:rPr lang="en-US" dirty="0">
                <a:solidFill>
                  <a:prstClr val="black"/>
                </a:solidFill>
              </a:rPr>
              <a:t> Server</a:t>
            </a:r>
          </a:p>
        </p:txBody>
      </p:sp>
      <p:sp>
        <p:nvSpPr>
          <p:cNvPr id="20" name="TextBox 19"/>
          <p:cNvSpPr txBox="1"/>
          <p:nvPr/>
        </p:nvSpPr>
        <p:spPr>
          <a:xfrm>
            <a:off x="5113337" y="5773027"/>
            <a:ext cx="1524000" cy="646331"/>
          </a:xfrm>
          <a:prstGeom prst="rect">
            <a:avLst/>
          </a:prstGeom>
          <a:noFill/>
        </p:spPr>
        <p:txBody>
          <a:bodyPr wrap="square" rtlCol="0">
            <a:spAutoFit/>
          </a:bodyPr>
          <a:lstStyle/>
          <a:p>
            <a:pPr algn="ctr" defTabSz="914400"/>
            <a:r>
              <a:rPr lang="en-US" dirty="0">
                <a:solidFill>
                  <a:prstClr val="black"/>
                </a:solidFill>
              </a:rPr>
              <a:t>Storage server</a:t>
            </a:r>
          </a:p>
        </p:txBody>
      </p:sp>
      <p:sp>
        <p:nvSpPr>
          <p:cNvPr id="21" name="Flowchart: Magnetic Disk 20"/>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3" name="Flowchart: Magnetic Disk 22"/>
          <p:cNvSpPr/>
          <p:nvPr/>
        </p:nvSpPr>
        <p:spPr>
          <a:xfrm>
            <a:off x="6504510" y="3374195"/>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 name="TextBox 2"/>
          <p:cNvSpPr txBox="1"/>
          <p:nvPr/>
        </p:nvSpPr>
        <p:spPr>
          <a:xfrm>
            <a:off x="6339776" y="3607476"/>
            <a:ext cx="656791" cy="369332"/>
          </a:xfrm>
          <a:prstGeom prst="rect">
            <a:avLst/>
          </a:prstGeom>
          <a:noFill/>
        </p:spPr>
        <p:txBody>
          <a:bodyPr wrap="square" rtlCol="0">
            <a:spAutoFit/>
          </a:bodyPr>
          <a:lstStyle/>
          <a:p>
            <a:pPr defTabSz="914400"/>
            <a:r>
              <a:rPr lang="en-US" dirty="0">
                <a:solidFill>
                  <a:prstClr val="black"/>
                </a:solidFill>
              </a:rPr>
              <a:t>M()</a:t>
            </a:r>
          </a:p>
        </p:txBody>
      </p:sp>
      <p:sp>
        <p:nvSpPr>
          <p:cNvPr id="11" name="TextBox 10"/>
          <p:cNvSpPr txBox="1"/>
          <p:nvPr/>
        </p:nvSpPr>
        <p:spPr>
          <a:xfrm>
            <a:off x="8228012" y="3355295"/>
            <a:ext cx="1447800" cy="400110"/>
          </a:xfrm>
          <a:prstGeom prst="rect">
            <a:avLst/>
          </a:prstGeom>
          <a:noFill/>
        </p:spPr>
        <p:txBody>
          <a:bodyPr wrap="square" rtlCol="0">
            <a:spAutoFit/>
          </a:bodyPr>
          <a:lstStyle/>
          <a:p>
            <a:pPr defTabSz="914400"/>
            <a:r>
              <a:rPr lang="en-US" sz="2000" b="1" dirty="0">
                <a:solidFill>
                  <a:srgbClr val="FF9900"/>
                </a:solidFill>
              </a:rPr>
              <a:t>Stateless</a:t>
            </a:r>
          </a:p>
        </p:txBody>
      </p:sp>
      <p:sp>
        <p:nvSpPr>
          <p:cNvPr id="22" name="Rounded Rectangular Callout 21"/>
          <p:cNvSpPr/>
          <p:nvPr/>
        </p:nvSpPr>
        <p:spPr>
          <a:xfrm>
            <a:off x="7610090" y="1752601"/>
            <a:ext cx="2751522" cy="621279"/>
          </a:xfrm>
          <a:prstGeom prst="wedgeRoundRectCallout">
            <a:avLst>
              <a:gd name="adj1" fmla="val -38762"/>
              <a:gd name="adj2" fmla="val 130833"/>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9900"/>
                </a:solidFill>
              </a:rPr>
              <a:t>Treated as another client of the storage server</a:t>
            </a:r>
          </a:p>
        </p:txBody>
      </p:sp>
    </p:spTree>
    <p:extLst>
      <p:ext uri="{BB962C8B-B14F-4D97-AF65-F5344CB8AC3E}">
        <p14:creationId xmlns:p14="http://schemas.microsoft.com/office/powerpoint/2010/main" val="414414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3.7037E-6 L 0.10833 0.33079 " pathEditMode="relative" rAng="0" ptsTypes="AA">
                                      <p:cBhvr>
                                        <p:cTn id="6" dur="2000" fill="hold"/>
                                        <p:tgtEl>
                                          <p:spTgt spid="17"/>
                                        </p:tgtEl>
                                        <p:attrNameLst>
                                          <p:attrName>ppt_x</p:attrName>
                                          <p:attrName>ppt_y</p:attrName>
                                        </p:attrNameLst>
                                      </p:cBhvr>
                                      <p:rCtr x="5208" y="16667"/>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0.09479 0.29537 L 0.00208 -0.00069 " pathEditMode="relative" rAng="0" ptsTypes="AA">
                                      <p:cBhvr>
                                        <p:cTn id="16" dur="2000" fill="hold"/>
                                        <p:tgtEl>
                                          <p:spTgt spid="23"/>
                                        </p:tgtEl>
                                        <p:attrNameLst>
                                          <p:attrName>ppt_x</p:attrName>
                                          <p:attrName>ppt_y</p:attrName>
                                        </p:attrNameLst>
                                      </p:cBhvr>
                                      <p:rCtr x="4844" y="-14815"/>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1.66667E-6 -2.96296E-6 L -0.0948 0.29538 " pathEditMode="relative" rAng="0" ptsTypes="AA">
                                      <p:cBhvr>
                                        <p:cTn id="20" dur="2000" fill="hold"/>
                                        <p:tgtEl>
                                          <p:spTgt spid="23"/>
                                        </p:tgtEl>
                                        <p:attrNameLst>
                                          <p:attrName>ppt_x</p:attrName>
                                          <p:attrName>ppt_y</p:attrName>
                                        </p:attrNameLst>
                                      </p:cBhvr>
                                      <p:rCtr x="-4948" y="14236"/>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grpId="0" nodeType="clickEffect">
                                  <p:stCondLst>
                                    <p:cond delay="0"/>
                                  </p:stCondLst>
                                  <p:childTnLst>
                                    <p:animMotion origin="layout" path="M 0 -3.33333E-6 L -0.1125 -0.16828 " pathEditMode="relative" rAng="0" ptsTypes="AA">
                                      <p:cBhvr>
                                        <p:cTn id="28" dur="2000" fill="hold"/>
                                        <p:tgtEl>
                                          <p:spTgt spid="21"/>
                                        </p:tgtEl>
                                        <p:attrNameLst>
                                          <p:attrName>ppt_x</p:attrName>
                                          <p:attrName>ppt_y</p:attrName>
                                        </p:attrNameLst>
                                      </p:cBhvr>
                                      <p:rCtr x="-5625" y="-8426"/>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21" grpId="0" animBg="1"/>
      <p:bldP spid="23" grpId="0" animBg="1"/>
      <p:bldP spid="23" grpId="1" animBg="1"/>
      <p:bldP spid="23" grpId="2" animBg="1"/>
      <p:bldP spid="11"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Optimized---Data </a:t>
            </a:r>
            <a:r>
              <a:rPr lang="en-US" dirty="0" err="1" smtClean="0"/>
              <a:t>Prefetch</a:t>
            </a: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102</a:t>
            </a:fld>
            <a:endParaRPr lang="en-US">
              <a:solidFill>
                <a:srgbClr val="04617B">
                  <a:shade val="90000"/>
                </a:srgbClr>
              </a:solidFill>
            </a:endParaRPr>
          </a:p>
        </p:txBody>
      </p:sp>
      <p:sp>
        <p:nvSpPr>
          <p:cNvPr id="6" name="Rounded Rectangle 5"/>
          <p:cNvSpPr/>
          <p:nvPr/>
        </p:nvSpPr>
        <p:spPr>
          <a:xfrm>
            <a:off x="3398403" y="1944470"/>
            <a:ext cx="1752600"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dirty="0">
                <a:solidFill>
                  <a:srgbClr val="C00000"/>
                </a:solidFill>
              </a:rPr>
              <a:t>cloud</a:t>
            </a:r>
            <a:r>
              <a:rPr lang="en-US" dirty="0">
                <a:solidFill>
                  <a:prstClr val="black">
                    <a:lumMod val="85000"/>
                    <a:lumOff val="15000"/>
                  </a:prstClr>
                </a:solidFill>
              </a:rPr>
              <a:t>” action</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7" name="Cloud"/>
          <p:cNvSpPr>
            <a:spLocks noChangeAspect="1" noEditPoints="1" noChangeArrowheads="1"/>
          </p:cNvSpPr>
          <p:nvPr/>
        </p:nvSpPr>
        <p:spPr bwMode="auto">
          <a:xfrm>
            <a:off x="6178934" y="2858869"/>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8" name="Right Arrow 7"/>
          <p:cNvSpPr/>
          <p:nvPr/>
        </p:nvSpPr>
        <p:spPr>
          <a:xfrm>
            <a:off x="4389003" y="3452203"/>
            <a:ext cx="1676400" cy="175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9" name="Left Arrow 8"/>
          <p:cNvSpPr/>
          <p:nvPr/>
        </p:nvSpPr>
        <p:spPr>
          <a:xfrm>
            <a:off x="4389003" y="4006415"/>
            <a:ext cx="16764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Cloud"/>
          <p:cNvSpPr>
            <a:spLocks noChangeAspect="1" noEditPoints="1" noChangeArrowheads="1"/>
          </p:cNvSpPr>
          <p:nvPr/>
        </p:nvSpPr>
        <p:spPr bwMode="auto">
          <a:xfrm>
            <a:off x="4959734" y="5011971"/>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17" name="Flowchart: Magnetic Disk 16"/>
          <p:cNvSpPr/>
          <p:nvPr/>
        </p:nvSpPr>
        <p:spPr>
          <a:xfrm>
            <a:off x="4722812" y="3063712"/>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Flowchart: Magnetic Disk 17"/>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9" name="TextBox 18"/>
          <p:cNvSpPr txBox="1"/>
          <p:nvPr/>
        </p:nvSpPr>
        <p:spPr>
          <a:xfrm>
            <a:off x="6418262" y="3815350"/>
            <a:ext cx="1524000" cy="646331"/>
          </a:xfrm>
          <a:prstGeom prst="rect">
            <a:avLst/>
          </a:prstGeom>
          <a:noFill/>
        </p:spPr>
        <p:txBody>
          <a:bodyPr wrap="square" rtlCol="0">
            <a:spAutoFit/>
          </a:bodyPr>
          <a:lstStyle/>
          <a:p>
            <a:pPr algn="ctr" defTabSz="914400"/>
            <a:r>
              <a:rPr lang="en-US" dirty="0" err="1">
                <a:solidFill>
                  <a:prstClr val="black"/>
                </a:solidFill>
              </a:rPr>
              <a:t>NodeJS</a:t>
            </a:r>
            <a:r>
              <a:rPr lang="en-US" dirty="0">
                <a:solidFill>
                  <a:prstClr val="black"/>
                </a:solidFill>
              </a:rPr>
              <a:t> Server</a:t>
            </a:r>
          </a:p>
        </p:txBody>
      </p:sp>
      <p:sp>
        <p:nvSpPr>
          <p:cNvPr id="20" name="TextBox 19"/>
          <p:cNvSpPr txBox="1"/>
          <p:nvPr/>
        </p:nvSpPr>
        <p:spPr>
          <a:xfrm>
            <a:off x="5113337" y="5773027"/>
            <a:ext cx="1524000" cy="646331"/>
          </a:xfrm>
          <a:prstGeom prst="rect">
            <a:avLst/>
          </a:prstGeom>
          <a:noFill/>
        </p:spPr>
        <p:txBody>
          <a:bodyPr wrap="square" rtlCol="0">
            <a:spAutoFit/>
          </a:bodyPr>
          <a:lstStyle/>
          <a:p>
            <a:pPr algn="ctr" defTabSz="914400"/>
            <a:r>
              <a:rPr lang="en-US" dirty="0">
                <a:solidFill>
                  <a:prstClr val="black"/>
                </a:solidFill>
              </a:rPr>
              <a:t>Storage server</a:t>
            </a:r>
          </a:p>
        </p:txBody>
      </p:sp>
      <p:sp>
        <p:nvSpPr>
          <p:cNvPr id="21" name="Flowchart: Magnetic Disk 20"/>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3" name="Flowchart: Magnetic Disk 22"/>
          <p:cNvSpPr/>
          <p:nvPr/>
        </p:nvSpPr>
        <p:spPr>
          <a:xfrm>
            <a:off x="6504510" y="3374195"/>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 name="TextBox 2"/>
          <p:cNvSpPr txBox="1"/>
          <p:nvPr/>
        </p:nvSpPr>
        <p:spPr>
          <a:xfrm>
            <a:off x="6339776" y="3607476"/>
            <a:ext cx="656791" cy="369332"/>
          </a:xfrm>
          <a:prstGeom prst="rect">
            <a:avLst/>
          </a:prstGeom>
          <a:noFill/>
        </p:spPr>
        <p:txBody>
          <a:bodyPr wrap="square" rtlCol="0">
            <a:spAutoFit/>
          </a:bodyPr>
          <a:lstStyle/>
          <a:p>
            <a:pPr defTabSz="914400"/>
            <a:r>
              <a:rPr lang="en-US" dirty="0">
                <a:solidFill>
                  <a:prstClr val="black"/>
                </a:solidFill>
              </a:rPr>
              <a:t>M()</a:t>
            </a:r>
          </a:p>
        </p:txBody>
      </p:sp>
      <p:cxnSp>
        <p:nvCxnSpPr>
          <p:cNvPr id="22" name="Straight Arrow Connector 21"/>
          <p:cNvCxnSpPr/>
          <p:nvPr/>
        </p:nvCxnSpPr>
        <p:spPr>
          <a:xfrm>
            <a:off x="5027612" y="2843683"/>
            <a:ext cx="1447800" cy="491387"/>
          </a:xfrm>
          <a:prstGeom prst="straightConnector1">
            <a:avLst/>
          </a:prstGeom>
          <a:ln w="666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775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42" presetClass="path" presetSubtype="0" accel="50000" decel="50000" fill="hold" grpId="0" nodeType="withEffect">
                                  <p:stCondLst>
                                    <p:cond delay="0"/>
                                  </p:stCondLst>
                                  <p:childTnLst>
                                    <p:animMotion origin="layout" path="M -0.09479 0.29537 L 0.00208 -0.00069 " pathEditMode="relative" rAng="0" ptsTypes="AA">
                                      <p:cBhvr>
                                        <p:cTn id="12" dur="2000" fill="hold"/>
                                        <p:tgtEl>
                                          <p:spTgt spid="23"/>
                                        </p:tgtEl>
                                        <p:attrNameLst>
                                          <p:attrName>ppt_x</p:attrName>
                                          <p:attrName>ppt_y</p:attrName>
                                        </p:attrNameLst>
                                      </p:cBhvr>
                                      <p:rCtr x="4844" y="-14815"/>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0" nodeType="clickEffect">
                                  <p:stCondLst>
                                    <p:cond delay="0"/>
                                  </p:stCondLst>
                                  <p:childTnLst>
                                    <p:animMotion origin="layout" path="M 5.55112E-17 -4.07407E-6 L 0.1 0.34051 " pathEditMode="relative" rAng="0" ptsTypes="AA">
                                      <p:cBhvr>
                                        <p:cTn id="16" dur="2000" fill="hold"/>
                                        <p:tgtEl>
                                          <p:spTgt spid="17"/>
                                        </p:tgtEl>
                                        <p:attrNameLst>
                                          <p:attrName>ppt_x</p:attrName>
                                          <p:attrName>ppt_y</p:attrName>
                                        </p:attrNameLst>
                                      </p:cBhvr>
                                      <p:rCtr x="5417" y="17847"/>
                                    </p:animMotion>
                                  </p:childTnLst>
                                </p:cTn>
                              </p:par>
                            </p:childTnLst>
                          </p:cTn>
                        </p:par>
                        <p:par>
                          <p:cTn id="17" fill="hold">
                            <p:stCondLst>
                              <p:cond delay="2000"/>
                            </p:stCondLst>
                            <p:childTnLst>
                              <p:par>
                                <p:cTn id="18" presetID="1"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par>
                          <p:cTn id="20" fill="hold">
                            <p:stCondLst>
                              <p:cond delay="2000"/>
                            </p:stCondLst>
                            <p:childTnLst>
                              <p:par>
                                <p:cTn id="21" presetID="42" presetClass="path" presetSubtype="0" accel="50000" decel="50000" fill="hold" grpId="2" nodeType="afterEffect">
                                  <p:stCondLst>
                                    <p:cond delay="0"/>
                                  </p:stCondLst>
                                  <p:childTnLst>
                                    <p:animMotion origin="layout" path="M -1.66667E-6 -2.96296E-6 L -0.0948 0.29538 " pathEditMode="relative" rAng="0" ptsTypes="AA">
                                      <p:cBhvr>
                                        <p:cTn id="22" dur="2000" fill="hold"/>
                                        <p:tgtEl>
                                          <p:spTgt spid="23"/>
                                        </p:tgtEl>
                                        <p:attrNameLst>
                                          <p:attrName>ppt_x</p:attrName>
                                          <p:attrName>ppt_y</p:attrName>
                                        </p:attrNameLst>
                                      </p:cBhvr>
                                      <p:rCtr x="-4948" y="14236"/>
                                    </p:animMotion>
                                  </p:childTnLst>
                                </p:cTn>
                              </p:par>
                            </p:childTnLst>
                          </p:cTn>
                        </p:par>
                        <p:par>
                          <p:cTn id="23" fill="hold">
                            <p:stCondLst>
                              <p:cond delay="4000"/>
                            </p:stCondLst>
                            <p:childTnLst>
                              <p:par>
                                <p:cTn id="24" presetID="1"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par>
                          <p:cTn id="26" fill="hold">
                            <p:stCondLst>
                              <p:cond delay="4000"/>
                            </p:stCondLst>
                            <p:childTnLst>
                              <p:par>
                                <p:cTn id="27" presetID="42" presetClass="path" presetSubtype="0" accel="50000" decel="50000" fill="hold" grpId="0" nodeType="afterEffect">
                                  <p:stCondLst>
                                    <p:cond delay="0"/>
                                  </p:stCondLst>
                                  <p:childTnLst>
                                    <p:animMotion origin="layout" path="M 0 -3.33333E-6 L -0.1125 -0.16828 " pathEditMode="relative" rAng="0" ptsTypes="AA">
                                      <p:cBhvr>
                                        <p:cTn id="28" dur="2000" fill="hold"/>
                                        <p:tgtEl>
                                          <p:spTgt spid="21"/>
                                        </p:tgtEl>
                                        <p:attrNameLst>
                                          <p:attrName>ppt_x</p:attrName>
                                          <p:attrName>ppt_y</p:attrName>
                                        </p:attrNameLst>
                                      </p:cBhvr>
                                      <p:rCtr x="-5625" y="-8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7" grpId="0" animBg="1"/>
      <p:bldP spid="21" grpId="0" animBg="1"/>
      <p:bldP spid="23" grpId="0" animBg="1"/>
      <p:bldP spid="23" grpId="1" animBg="1"/>
      <p:bldP spid="23" grpId="2"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1012" y="704088"/>
            <a:ext cx="8458200" cy="1143000"/>
          </a:xfrm>
        </p:spPr>
        <p:txBody>
          <a:bodyPr>
            <a:noAutofit/>
          </a:bodyPr>
          <a:lstStyle/>
          <a:p>
            <a:r>
              <a:rPr lang="en-US" sz="4400" dirty="0"/>
              <a:t>Non-blocking (Asynchronous ) Execution</a:t>
            </a:r>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103</a:t>
            </a:fld>
            <a:endParaRPr lang="en-US">
              <a:solidFill>
                <a:srgbClr val="04617B">
                  <a:shade val="90000"/>
                </a:srgbClr>
              </a:solidFill>
            </a:endParaRPr>
          </a:p>
        </p:txBody>
      </p:sp>
      <p:sp>
        <p:nvSpPr>
          <p:cNvPr id="6" name="Rounded Rectangle 5"/>
          <p:cNvSpPr/>
          <p:nvPr/>
        </p:nvSpPr>
        <p:spPr>
          <a:xfrm>
            <a:off x="3398403" y="1944470"/>
            <a:ext cx="1752600"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dirty="0">
                <a:solidFill>
                  <a:srgbClr val="C00000"/>
                </a:solidFill>
              </a:rPr>
              <a:t>cloud</a:t>
            </a:r>
            <a:r>
              <a:rPr lang="en-US" dirty="0">
                <a:solidFill>
                  <a:prstClr val="black">
                    <a:lumMod val="85000"/>
                    <a:lumOff val="15000"/>
                  </a:prstClr>
                </a:solidFill>
              </a:rPr>
              <a:t>” action</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7" name="Cloud"/>
          <p:cNvSpPr>
            <a:spLocks noChangeAspect="1" noEditPoints="1" noChangeArrowheads="1"/>
          </p:cNvSpPr>
          <p:nvPr/>
        </p:nvSpPr>
        <p:spPr bwMode="auto">
          <a:xfrm>
            <a:off x="6178934" y="2858869"/>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8" name="Right Arrow 7"/>
          <p:cNvSpPr/>
          <p:nvPr/>
        </p:nvSpPr>
        <p:spPr>
          <a:xfrm>
            <a:off x="4389003" y="3452203"/>
            <a:ext cx="1676400" cy="175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Cloud"/>
          <p:cNvSpPr>
            <a:spLocks noChangeAspect="1" noEditPoints="1" noChangeArrowheads="1"/>
          </p:cNvSpPr>
          <p:nvPr/>
        </p:nvSpPr>
        <p:spPr bwMode="auto">
          <a:xfrm>
            <a:off x="4959734" y="5011971"/>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17" name="Flowchart: Magnetic Disk 16"/>
          <p:cNvSpPr/>
          <p:nvPr/>
        </p:nvSpPr>
        <p:spPr>
          <a:xfrm>
            <a:off x="4722812" y="3063712"/>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Flowchart: Magnetic Disk 17"/>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9" name="TextBox 18"/>
          <p:cNvSpPr txBox="1"/>
          <p:nvPr/>
        </p:nvSpPr>
        <p:spPr>
          <a:xfrm>
            <a:off x="6418262" y="3815350"/>
            <a:ext cx="1524000" cy="646331"/>
          </a:xfrm>
          <a:prstGeom prst="rect">
            <a:avLst/>
          </a:prstGeom>
          <a:noFill/>
        </p:spPr>
        <p:txBody>
          <a:bodyPr wrap="square" rtlCol="0">
            <a:spAutoFit/>
          </a:bodyPr>
          <a:lstStyle/>
          <a:p>
            <a:pPr algn="ctr" defTabSz="914400"/>
            <a:r>
              <a:rPr lang="en-US" dirty="0" err="1">
                <a:solidFill>
                  <a:prstClr val="black"/>
                </a:solidFill>
              </a:rPr>
              <a:t>NodeJS</a:t>
            </a:r>
            <a:r>
              <a:rPr lang="en-US" dirty="0">
                <a:solidFill>
                  <a:prstClr val="black"/>
                </a:solidFill>
              </a:rPr>
              <a:t> Server</a:t>
            </a:r>
          </a:p>
        </p:txBody>
      </p:sp>
      <p:sp>
        <p:nvSpPr>
          <p:cNvPr id="20" name="TextBox 19"/>
          <p:cNvSpPr txBox="1"/>
          <p:nvPr/>
        </p:nvSpPr>
        <p:spPr>
          <a:xfrm>
            <a:off x="5113337" y="5773027"/>
            <a:ext cx="1524000" cy="646331"/>
          </a:xfrm>
          <a:prstGeom prst="rect">
            <a:avLst/>
          </a:prstGeom>
          <a:noFill/>
        </p:spPr>
        <p:txBody>
          <a:bodyPr wrap="square" rtlCol="0">
            <a:spAutoFit/>
          </a:bodyPr>
          <a:lstStyle/>
          <a:p>
            <a:pPr algn="ctr" defTabSz="914400"/>
            <a:r>
              <a:rPr lang="en-US" dirty="0">
                <a:solidFill>
                  <a:prstClr val="black"/>
                </a:solidFill>
              </a:rPr>
              <a:t>Storage server</a:t>
            </a:r>
          </a:p>
        </p:txBody>
      </p:sp>
      <p:sp>
        <p:nvSpPr>
          <p:cNvPr id="21" name="Flowchart: Magnetic Disk 20"/>
          <p:cNvSpPr/>
          <p:nvPr/>
        </p:nvSpPr>
        <p:spPr>
          <a:xfrm>
            <a:off x="5637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3" name="Flowchart: Magnetic Disk 22"/>
          <p:cNvSpPr/>
          <p:nvPr/>
        </p:nvSpPr>
        <p:spPr>
          <a:xfrm>
            <a:off x="6504510" y="3374195"/>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 name="TextBox 2"/>
          <p:cNvSpPr txBox="1"/>
          <p:nvPr/>
        </p:nvSpPr>
        <p:spPr>
          <a:xfrm>
            <a:off x="6339776" y="3607476"/>
            <a:ext cx="656791" cy="369332"/>
          </a:xfrm>
          <a:prstGeom prst="rect">
            <a:avLst/>
          </a:prstGeom>
          <a:noFill/>
        </p:spPr>
        <p:txBody>
          <a:bodyPr wrap="square" rtlCol="0">
            <a:spAutoFit/>
          </a:bodyPr>
          <a:lstStyle/>
          <a:p>
            <a:pPr defTabSz="914400"/>
            <a:r>
              <a:rPr lang="en-US" dirty="0">
                <a:solidFill>
                  <a:prstClr val="black"/>
                </a:solidFill>
              </a:rPr>
              <a:t>M()</a:t>
            </a:r>
          </a:p>
        </p:txBody>
      </p:sp>
      <p:cxnSp>
        <p:nvCxnSpPr>
          <p:cNvPr id="22" name="Straight Arrow Connector 21"/>
          <p:cNvCxnSpPr/>
          <p:nvPr/>
        </p:nvCxnSpPr>
        <p:spPr>
          <a:xfrm>
            <a:off x="5027612" y="2843683"/>
            <a:ext cx="1447800" cy="491387"/>
          </a:xfrm>
          <a:prstGeom prst="straightConnector1">
            <a:avLst/>
          </a:prstGeom>
          <a:ln w="666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109292" y="3879032"/>
            <a:ext cx="557992" cy="227170"/>
          </a:xfrm>
          <a:prstGeom prst="rect">
            <a:avLst/>
          </a:prstGeom>
        </p:spPr>
      </p:pic>
      <p:sp>
        <p:nvSpPr>
          <p:cNvPr id="5" name="Rounded Rectangular Callout 4"/>
          <p:cNvSpPr/>
          <p:nvPr/>
        </p:nvSpPr>
        <p:spPr>
          <a:xfrm>
            <a:off x="7610090" y="5398522"/>
            <a:ext cx="2446722" cy="621279"/>
          </a:xfrm>
          <a:prstGeom prst="wedgeRoundRectCallout">
            <a:avLst>
              <a:gd name="adj1" fmla="val -71685"/>
              <a:gd name="adj2" fmla="val 25704"/>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9900"/>
                </a:solidFill>
              </a:rPr>
              <a:t>All synchronization happens here</a:t>
            </a:r>
          </a:p>
        </p:txBody>
      </p:sp>
      <p:sp>
        <p:nvSpPr>
          <p:cNvPr id="25" name="Rounded Rectangular Callout 24"/>
          <p:cNvSpPr/>
          <p:nvPr/>
        </p:nvSpPr>
        <p:spPr>
          <a:xfrm>
            <a:off x="6189820" y="1901041"/>
            <a:ext cx="2446722" cy="621279"/>
          </a:xfrm>
          <a:prstGeom prst="wedgeRoundRectCallout">
            <a:avLst>
              <a:gd name="adj1" fmla="val -109502"/>
              <a:gd name="adj2" fmla="val 81772"/>
              <a:gd name="adj3" fmla="val 16667"/>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9900"/>
                </a:solidFill>
              </a:rPr>
              <a:t>Access only cloud data</a:t>
            </a:r>
          </a:p>
        </p:txBody>
      </p:sp>
    </p:spTree>
    <p:extLst>
      <p:ext uri="{BB962C8B-B14F-4D97-AF65-F5344CB8AC3E}">
        <p14:creationId xmlns:p14="http://schemas.microsoft.com/office/powerpoint/2010/main" val="21536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par>
                                <p:cTn id="10" presetID="42" presetClass="path" presetSubtype="0" accel="50000" decel="50000" fill="hold" grpId="0" nodeType="withEffect">
                                  <p:stCondLst>
                                    <p:cond delay="0"/>
                                  </p:stCondLst>
                                  <p:childTnLst>
                                    <p:animMotion origin="layout" path="M -0.09479 0.29537 L 0.00208 -0.00069 " pathEditMode="relative" rAng="0" ptsTypes="AA">
                                      <p:cBhvr>
                                        <p:cTn id="11" dur="2000" fill="hold"/>
                                        <p:tgtEl>
                                          <p:spTgt spid="23"/>
                                        </p:tgtEl>
                                        <p:attrNameLst>
                                          <p:attrName>ppt_x</p:attrName>
                                          <p:attrName>ppt_y</p:attrName>
                                        </p:attrNameLst>
                                      </p:cBhvr>
                                      <p:rCtr x="4844" y="-14815"/>
                                    </p:animMotion>
                                  </p:childTnLst>
                                </p:cTn>
                              </p:par>
                            </p:childTnLst>
                          </p:cTn>
                        </p:par>
                        <p:par>
                          <p:cTn id="12" fill="hold">
                            <p:stCondLst>
                              <p:cond delay="2000"/>
                            </p:stCondLst>
                            <p:childTnLst>
                              <p:par>
                                <p:cTn id="13" presetID="42" presetClass="path" presetSubtype="0" accel="50000" decel="50000" fill="hold" grpId="0" nodeType="afterEffect">
                                  <p:stCondLst>
                                    <p:cond delay="0"/>
                                  </p:stCondLst>
                                  <p:childTnLst>
                                    <p:animMotion origin="layout" path="M 5.55112E-17 -4.07407E-6 L 0.1 0.34051 " pathEditMode="relative" rAng="0" ptsTypes="AA">
                                      <p:cBhvr>
                                        <p:cTn id="14" dur="2000" fill="hold"/>
                                        <p:tgtEl>
                                          <p:spTgt spid="17"/>
                                        </p:tgtEl>
                                        <p:attrNameLst>
                                          <p:attrName>ppt_x</p:attrName>
                                          <p:attrName>ppt_y</p:attrName>
                                        </p:attrNameLst>
                                      </p:cBhvr>
                                      <p:rCtr x="5417" y="17847"/>
                                    </p:animMotion>
                                  </p:childTnLst>
                                </p:cTn>
                              </p:par>
                            </p:childTnLst>
                          </p:cTn>
                        </p:par>
                        <p:par>
                          <p:cTn id="15" fill="hold">
                            <p:stCondLst>
                              <p:cond delay="4000"/>
                            </p:stCondLst>
                            <p:childTnLst>
                              <p:par>
                                <p:cTn id="16" presetID="1"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grpId="2" nodeType="clickEffect">
                                  <p:stCondLst>
                                    <p:cond delay="0"/>
                                  </p:stCondLst>
                                  <p:childTnLst>
                                    <p:animMotion origin="layout" path="M -1.66667E-6 -2.96296E-6 L -0.0948 0.29538 " pathEditMode="relative" rAng="0" ptsTypes="AA">
                                      <p:cBhvr>
                                        <p:cTn id="25" dur="2000" fill="hold"/>
                                        <p:tgtEl>
                                          <p:spTgt spid="23"/>
                                        </p:tgtEl>
                                        <p:attrNameLst>
                                          <p:attrName>ppt_x</p:attrName>
                                          <p:attrName>ppt_y</p:attrName>
                                        </p:attrNameLst>
                                      </p:cBhvr>
                                      <p:rCtr x="-4948" y="14236"/>
                                    </p:animMotion>
                                  </p:childTnLst>
                                </p:cTn>
                              </p:par>
                            </p:childTnLst>
                          </p:cTn>
                        </p:par>
                        <p:par>
                          <p:cTn id="26" fill="hold">
                            <p:stCondLst>
                              <p:cond delay="2000"/>
                            </p:stCondLst>
                            <p:childTnLst>
                              <p:par>
                                <p:cTn id="27" presetID="42" presetClass="path" presetSubtype="0" accel="50000" decel="50000" fill="hold" grpId="0" nodeType="afterEffect">
                                  <p:stCondLst>
                                    <p:cond delay="0"/>
                                  </p:stCondLst>
                                  <p:childTnLst>
                                    <p:animMotion origin="layout" path="M 0 -3.33333E-6 L -0.1125 -0.16828 " pathEditMode="relative" rAng="0" ptsTypes="AA">
                                      <p:cBhvr>
                                        <p:cTn id="28" dur="2000" fill="hold"/>
                                        <p:tgtEl>
                                          <p:spTgt spid="21"/>
                                        </p:tgtEl>
                                        <p:attrNameLst>
                                          <p:attrName>ppt_x</p:attrName>
                                          <p:attrName>ppt_y</p:attrName>
                                        </p:attrNameLst>
                                      </p:cBhvr>
                                      <p:rCtr x="-5625" y="-8426"/>
                                    </p:animMotion>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21" grpId="0" animBg="1"/>
      <p:bldP spid="23" grpId="0" animBg="1"/>
      <p:bldP spid="23" grpId="1" animBg="1"/>
      <p:bldP spid="23" grpId="2" animBg="1"/>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704088"/>
            <a:ext cx="8686800" cy="1143000"/>
          </a:xfrm>
        </p:spPr>
        <p:txBody>
          <a:bodyPr>
            <a:noAutofit/>
          </a:bodyPr>
          <a:lstStyle/>
          <a:p>
            <a:r>
              <a:rPr lang="en-US" sz="4000" dirty="0"/>
              <a:t>Share states other than cloud state</a:t>
            </a:r>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104</a:t>
            </a:fld>
            <a:endParaRPr lang="en-US">
              <a:solidFill>
                <a:srgbClr val="04617B">
                  <a:shade val="90000"/>
                </a:srgbClr>
              </a:solidFill>
            </a:endParaRPr>
          </a:p>
        </p:txBody>
      </p:sp>
      <p:sp>
        <p:nvSpPr>
          <p:cNvPr id="6" name="Rounded Rectangle 5"/>
          <p:cNvSpPr/>
          <p:nvPr/>
        </p:nvSpPr>
        <p:spPr>
          <a:xfrm>
            <a:off x="3779403" y="1944470"/>
            <a:ext cx="1752600"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dirty="0">
                <a:solidFill>
                  <a:srgbClr val="C00000"/>
                </a:solidFill>
              </a:rPr>
              <a:t>cloud</a:t>
            </a:r>
            <a:r>
              <a:rPr lang="en-US" dirty="0">
                <a:solidFill>
                  <a:prstClr val="black">
                    <a:lumMod val="85000"/>
                    <a:lumOff val="15000"/>
                  </a:prstClr>
                </a:solidFill>
              </a:rPr>
              <a:t>” action</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7" name="Cloud"/>
          <p:cNvSpPr>
            <a:spLocks noChangeAspect="1" noEditPoints="1" noChangeArrowheads="1"/>
          </p:cNvSpPr>
          <p:nvPr/>
        </p:nvSpPr>
        <p:spPr bwMode="auto">
          <a:xfrm>
            <a:off x="6559934" y="2858869"/>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8" name="Right Arrow 7"/>
          <p:cNvSpPr/>
          <p:nvPr/>
        </p:nvSpPr>
        <p:spPr>
          <a:xfrm>
            <a:off x="4770003" y="3452203"/>
            <a:ext cx="1676400" cy="1755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4" name="Cloud"/>
          <p:cNvSpPr>
            <a:spLocks noChangeAspect="1" noEditPoints="1" noChangeArrowheads="1"/>
          </p:cNvSpPr>
          <p:nvPr/>
        </p:nvSpPr>
        <p:spPr bwMode="auto">
          <a:xfrm>
            <a:off x="5340734" y="5011971"/>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17" name="Flowchart: Magnetic Disk 16"/>
          <p:cNvSpPr/>
          <p:nvPr/>
        </p:nvSpPr>
        <p:spPr>
          <a:xfrm>
            <a:off x="5103812" y="3063712"/>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8" name="Flowchart: Magnetic Disk 17"/>
          <p:cNvSpPr/>
          <p:nvPr/>
        </p:nvSpPr>
        <p:spPr>
          <a:xfrm>
            <a:off x="6018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9" name="TextBox 18"/>
          <p:cNvSpPr txBox="1"/>
          <p:nvPr/>
        </p:nvSpPr>
        <p:spPr>
          <a:xfrm>
            <a:off x="6799262" y="3815350"/>
            <a:ext cx="1524000" cy="646331"/>
          </a:xfrm>
          <a:prstGeom prst="rect">
            <a:avLst/>
          </a:prstGeom>
          <a:noFill/>
        </p:spPr>
        <p:txBody>
          <a:bodyPr wrap="square" rtlCol="0">
            <a:spAutoFit/>
          </a:bodyPr>
          <a:lstStyle/>
          <a:p>
            <a:pPr algn="ctr" defTabSz="914400"/>
            <a:r>
              <a:rPr lang="en-US" dirty="0" err="1">
                <a:solidFill>
                  <a:prstClr val="black"/>
                </a:solidFill>
              </a:rPr>
              <a:t>NodeJS</a:t>
            </a:r>
            <a:r>
              <a:rPr lang="en-US" dirty="0">
                <a:solidFill>
                  <a:prstClr val="black"/>
                </a:solidFill>
              </a:rPr>
              <a:t> Server</a:t>
            </a:r>
          </a:p>
        </p:txBody>
      </p:sp>
      <p:sp>
        <p:nvSpPr>
          <p:cNvPr id="20" name="TextBox 19"/>
          <p:cNvSpPr txBox="1"/>
          <p:nvPr/>
        </p:nvSpPr>
        <p:spPr>
          <a:xfrm>
            <a:off x="5494337" y="5773027"/>
            <a:ext cx="1524000" cy="646331"/>
          </a:xfrm>
          <a:prstGeom prst="rect">
            <a:avLst/>
          </a:prstGeom>
          <a:noFill/>
        </p:spPr>
        <p:txBody>
          <a:bodyPr wrap="square" rtlCol="0">
            <a:spAutoFit/>
          </a:bodyPr>
          <a:lstStyle/>
          <a:p>
            <a:pPr algn="ctr" defTabSz="914400"/>
            <a:r>
              <a:rPr lang="en-US" dirty="0">
                <a:solidFill>
                  <a:prstClr val="black"/>
                </a:solidFill>
              </a:rPr>
              <a:t>Storage server</a:t>
            </a:r>
          </a:p>
        </p:txBody>
      </p:sp>
      <p:sp>
        <p:nvSpPr>
          <p:cNvPr id="21" name="Flowchart: Magnetic Disk 20"/>
          <p:cNvSpPr/>
          <p:nvPr/>
        </p:nvSpPr>
        <p:spPr>
          <a:xfrm>
            <a:off x="6018212" y="5398521"/>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3" name="Flowchart: Magnetic Disk 22"/>
          <p:cNvSpPr/>
          <p:nvPr/>
        </p:nvSpPr>
        <p:spPr>
          <a:xfrm>
            <a:off x="6885510" y="3374195"/>
            <a:ext cx="228600" cy="289088"/>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 name="TextBox 2"/>
          <p:cNvSpPr txBox="1"/>
          <p:nvPr/>
        </p:nvSpPr>
        <p:spPr>
          <a:xfrm>
            <a:off x="6720776" y="3607476"/>
            <a:ext cx="656791" cy="369332"/>
          </a:xfrm>
          <a:prstGeom prst="rect">
            <a:avLst/>
          </a:prstGeom>
          <a:noFill/>
        </p:spPr>
        <p:txBody>
          <a:bodyPr wrap="square" rtlCol="0">
            <a:spAutoFit/>
          </a:bodyPr>
          <a:lstStyle/>
          <a:p>
            <a:pPr defTabSz="914400"/>
            <a:r>
              <a:rPr lang="en-US" dirty="0">
                <a:solidFill>
                  <a:prstClr val="black"/>
                </a:solidFill>
              </a:rPr>
              <a:t>M()</a:t>
            </a:r>
          </a:p>
        </p:txBody>
      </p:sp>
      <p:cxnSp>
        <p:nvCxnSpPr>
          <p:cNvPr id="22" name="Straight Arrow Connector 21"/>
          <p:cNvCxnSpPr/>
          <p:nvPr/>
        </p:nvCxnSpPr>
        <p:spPr>
          <a:xfrm>
            <a:off x="5408612" y="2843683"/>
            <a:ext cx="1447800" cy="491387"/>
          </a:xfrm>
          <a:prstGeom prst="straightConnector1">
            <a:avLst/>
          </a:prstGeom>
          <a:ln w="666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4490292" y="3879032"/>
            <a:ext cx="557992" cy="227170"/>
          </a:xfrm>
          <a:prstGeom prst="rect">
            <a:avLst/>
          </a:prstGeom>
        </p:spPr>
      </p:pic>
      <p:sp>
        <p:nvSpPr>
          <p:cNvPr id="25" name="Left Arrow 24"/>
          <p:cNvSpPr/>
          <p:nvPr/>
        </p:nvSpPr>
        <p:spPr>
          <a:xfrm>
            <a:off x="4875212" y="4114800"/>
            <a:ext cx="1676400" cy="1524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6" name="Rounded Rectangular Callout 25"/>
          <p:cNvSpPr/>
          <p:nvPr/>
        </p:nvSpPr>
        <p:spPr>
          <a:xfrm>
            <a:off x="1751012" y="5057534"/>
            <a:ext cx="1951806" cy="621279"/>
          </a:xfrm>
          <a:prstGeom prst="wedgeRoundRectCallout">
            <a:avLst>
              <a:gd name="adj1" fmla="val 97571"/>
              <a:gd name="adj2" fmla="val -223101"/>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002060"/>
                </a:solidFill>
              </a:rPr>
              <a:t>Session for </a:t>
            </a:r>
          </a:p>
          <a:p>
            <a:pPr algn="ctr" defTabSz="914400"/>
            <a:r>
              <a:rPr lang="en-US" dirty="0">
                <a:solidFill>
                  <a:srgbClr val="002060"/>
                </a:solidFill>
              </a:rPr>
              <a:t>non-cloud states</a:t>
            </a:r>
          </a:p>
        </p:txBody>
      </p:sp>
      <p:sp>
        <p:nvSpPr>
          <p:cNvPr id="27" name="Rounded Rectangular Callout 26"/>
          <p:cNvSpPr/>
          <p:nvPr/>
        </p:nvSpPr>
        <p:spPr>
          <a:xfrm>
            <a:off x="3808412" y="5034615"/>
            <a:ext cx="1570806" cy="621279"/>
          </a:xfrm>
          <a:prstGeom prst="wedgeRoundRectCallout">
            <a:avLst>
              <a:gd name="adj1" fmla="val 50923"/>
              <a:gd name="adj2" fmla="val -161775"/>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002060"/>
                </a:solidFill>
              </a:rPr>
              <a:t>Notification</a:t>
            </a:r>
          </a:p>
        </p:txBody>
      </p:sp>
    </p:spTree>
    <p:extLst>
      <p:ext uri="{BB962C8B-B14F-4D97-AF65-F5344CB8AC3E}">
        <p14:creationId xmlns:p14="http://schemas.microsoft.com/office/powerpoint/2010/main" val="239055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Demo</a:t>
            </a:r>
            <a:endParaRPr lang="en-US" dirty="0"/>
          </a:p>
        </p:txBody>
      </p:sp>
      <p:sp>
        <p:nvSpPr>
          <p:cNvPr id="4" name="Content Placeholder 3"/>
          <p:cNvSpPr>
            <a:spLocks noGrp="1"/>
          </p:cNvSpPr>
          <p:nvPr>
            <p:ph idx="1"/>
          </p:nvPr>
        </p:nvSpPr>
        <p:spPr/>
        <p:txBody>
          <a:bodyPr/>
          <a:lstStyle/>
          <a:p>
            <a:endParaRPr lang="en-US" dirty="0"/>
          </a:p>
        </p:txBody>
      </p:sp>
      <p:sp>
        <p:nvSpPr>
          <p:cNvPr id="3" name="Slide Number Placeholder 2"/>
          <p:cNvSpPr>
            <a:spLocks noGrp="1"/>
          </p:cNvSpPr>
          <p:nvPr>
            <p:ph type="sldNum" sz="quarter" idx="12"/>
          </p:nvPr>
        </p:nvSpPr>
        <p:spPr/>
        <p:txBody>
          <a:bodyPr/>
          <a:lstStyle/>
          <a:p>
            <a:fld id="{7015C0ED-47E4-47C7-85FD-7D6D04668B49}" type="slidenum">
              <a:rPr lang="en-US" smtClean="0">
                <a:solidFill>
                  <a:srgbClr val="04617B">
                    <a:shade val="90000"/>
                  </a:srgbClr>
                </a:solidFill>
              </a:rPr>
              <a:pPr/>
              <a:t>105</a:t>
            </a:fld>
            <a:endParaRPr lang="en-US">
              <a:solidFill>
                <a:srgbClr val="04617B">
                  <a:shade val="90000"/>
                </a:srgbClr>
              </a:solidFill>
            </a:endParaRPr>
          </a:p>
        </p:txBody>
      </p:sp>
    </p:spTree>
    <p:extLst>
      <p:ext uri="{BB962C8B-B14F-4D97-AF65-F5344CB8AC3E}">
        <p14:creationId xmlns:p14="http://schemas.microsoft.com/office/powerpoint/2010/main" val="17110678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Mobile cloud computing in </a:t>
            </a:r>
            <a:r>
              <a:rPr lang="en-US" dirty="0" err="1" smtClean="0"/>
              <a:t>TouchDevelop</a:t>
            </a:r>
            <a:endParaRPr lang="en-US" dirty="0" smtClean="0"/>
          </a:p>
          <a:p>
            <a:r>
              <a:rPr lang="en-US" dirty="0" smtClean="0"/>
              <a:t>On-going work</a:t>
            </a:r>
          </a:p>
          <a:p>
            <a:pPr lvl="1"/>
            <a:r>
              <a:rPr lang="en-US" dirty="0" smtClean="0"/>
              <a:t>Automatic inference</a:t>
            </a:r>
          </a:p>
          <a:p>
            <a:pPr lvl="1"/>
            <a:r>
              <a:rPr lang="en-US" dirty="0" smtClean="0"/>
              <a:t>More flexible asynchronous execution</a:t>
            </a:r>
          </a:p>
          <a:p>
            <a:r>
              <a:rPr lang="en-US" dirty="0" smtClean="0"/>
              <a:t>Other interesting research problems</a:t>
            </a:r>
          </a:p>
          <a:p>
            <a:pPr lvl="1"/>
            <a:r>
              <a:rPr lang="en-US" dirty="0" smtClean="0"/>
              <a:t>Security</a:t>
            </a:r>
          </a:p>
          <a:p>
            <a:pPr lvl="1"/>
            <a:r>
              <a:rPr lang="en-US" dirty="0" smtClean="0"/>
              <a:t>Privacy</a:t>
            </a:r>
          </a:p>
          <a:p>
            <a:pPr lvl="1"/>
            <a:r>
              <a:rPr lang="en-US" dirty="0" smtClean="0"/>
              <a:t>For improving reliability</a:t>
            </a:r>
          </a:p>
          <a:p>
            <a:pPr lvl="1"/>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106</a:t>
            </a:fld>
            <a:endParaRPr lang="en-US">
              <a:solidFill>
                <a:srgbClr val="04617B">
                  <a:shade val="90000"/>
                </a:srgbClr>
              </a:solidFill>
            </a:endParaRPr>
          </a:p>
        </p:txBody>
      </p:sp>
    </p:spTree>
    <p:extLst>
      <p:ext uri="{BB962C8B-B14F-4D97-AF65-F5344CB8AC3E}">
        <p14:creationId xmlns:p14="http://schemas.microsoft.com/office/powerpoint/2010/main" val="281475112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buNone/>
            </a:pPr>
            <a:r>
              <a:rPr lang="en-US" sz="4400" dirty="0">
                <a:solidFill>
                  <a:schemeClr val="accent2"/>
                </a:solidFill>
              </a:rPr>
              <a:t>API overview</a:t>
            </a:r>
          </a:p>
          <a:p>
            <a:pPr marL="0" indent="0">
              <a:lnSpc>
                <a:spcPct val="100000"/>
              </a:lnSpc>
              <a:buNone/>
            </a:pPr>
            <a:r>
              <a:rPr lang="en-US" sz="4400" dirty="0" smtClean="0">
                <a:solidFill>
                  <a:schemeClr val="accent2"/>
                </a:solidFill>
              </a:rPr>
              <a:t>program state shared in the cloud</a:t>
            </a:r>
          </a:p>
          <a:p>
            <a:pPr marL="0" indent="0">
              <a:lnSpc>
                <a:spcPct val="100000"/>
              </a:lnSpc>
              <a:buNone/>
            </a:pPr>
            <a:r>
              <a:rPr lang="en-US" sz="4400" dirty="0" smtClean="0">
                <a:solidFill>
                  <a:schemeClr val="accent2"/>
                </a:solidFill>
              </a:rPr>
              <a:t>cloud off-loading of execution</a:t>
            </a:r>
          </a:p>
          <a:p>
            <a:pPr marL="0" indent="0">
              <a:lnSpc>
                <a:spcPct val="100000"/>
              </a:lnSpc>
              <a:buNone/>
            </a:pPr>
            <a:r>
              <a:rPr lang="en-US" sz="4400" u="sng" dirty="0" smtClean="0">
                <a:solidFill>
                  <a:schemeClr val="accent2"/>
                </a:solidFill>
              </a:rPr>
              <a:t>example research collaboration (analysis)</a:t>
            </a:r>
          </a:p>
        </p:txBody>
      </p:sp>
      <p:sp>
        <p:nvSpPr>
          <p:cNvPr id="11" name="Title 10"/>
          <p:cNvSpPr>
            <a:spLocks noGrp="1"/>
          </p:cNvSpPr>
          <p:nvPr>
            <p:ph type="title"/>
          </p:nvPr>
        </p:nvSpPr>
        <p:spPr/>
        <p:txBody>
          <a:bodyPr/>
          <a:lstStyle/>
          <a:p>
            <a:r>
              <a:rPr lang="en-US" dirty="0" smtClean="0"/>
              <a:t>next in the tutorial</a:t>
            </a:r>
            <a:endParaRPr lang="en-US" dirty="0"/>
          </a:p>
        </p:txBody>
      </p:sp>
    </p:spTree>
    <p:extLst>
      <p:ext uri="{BB962C8B-B14F-4D97-AF65-F5344CB8AC3E}">
        <p14:creationId xmlns:p14="http://schemas.microsoft.com/office/powerpoint/2010/main" val="519568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700" y="1066801"/>
            <a:ext cx="7772400" cy="1470025"/>
          </a:xfrm>
        </p:spPr>
        <p:txBody>
          <a:bodyPr/>
          <a:lstStyle/>
          <a:p>
            <a:r>
              <a:rPr lang="en-US" cap="small" noProof="1" smtClean="0"/>
              <a:t>TouchBoost</a:t>
            </a:r>
            <a:endParaRPr lang="en-US" cap="small" noProof="1"/>
          </a:p>
        </p:txBody>
      </p:sp>
      <p:sp>
        <p:nvSpPr>
          <p:cNvPr id="3" name="Subtitle 2"/>
          <p:cNvSpPr>
            <a:spLocks noGrp="1"/>
          </p:cNvSpPr>
          <p:nvPr>
            <p:ph type="subTitle" idx="1"/>
          </p:nvPr>
        </p:nvSpPr>
        <p:spPr>
          <a:xfrm>
            <a:off x="2667000" y="2209800"/>
            <a:ext cx="6781800" cy="1752600"/>
          </a:xfrm>
        </p:spPr>
        <p:txBody>
          <a:bodyPr>
            <a:normAutofit/>
          </a:bodyPr>
          <a:lstStyle/>
          <a:p>
            <a:r>
              <a:rPr lang="en-US" dirty="0" smtClean="0">
                <a:solidFill>
                  <a:schemeClr val="tx1"/>
                </a:solidFill>
              </a:rPr>
              <a:t>Static </a:t>
            </a:r>
            <a:r>
              <a:rPr lang="en-US" dirty="0">
                <a:solidFill>
                  <a:schemeClr val="tx1"/>
                </a:solidFill>
              </a:rPr>
              <a:t>Analyses </a:t>
            </a:r>
            <a:r>
              <a:rPr lang="en-US" dirty="0" smtClean="0">
                <a:solidFill>
                  <a:schemeClr val="tx1"/>
                </a:solidFill>
              </a:rPr>
              <a:t>for </a:t>
            </a:r>
            <a:r>
              <a:rPr lang="en-US" dirty="0" err="1" smtClean="0">
                <a:solidFill>
                  <a:schemeClr val="tx1"/>
                </a:solidFill>
              </a:rPr>
              <a:t>TouchDevelop</a:t>
            </a:r>
            <a:endParaRPr lang="en-US" dirty="0">
              <a:solidFill>
                <a:schemeClr val="tx1"/>
              </a:solidFill>
            </a:endParaRPr>
          </a:p>
        </p:txBody>
      </p:sp>
      <p:sp>
        <p:nvSpPr>
          <p:cNvPr id="4" name="Rectangle 3"/>
          <p:cNvSpPr txBox="1">
            <a:spLocks noChangeArrowheads="1"/>
          </p:cNvSpPr>
          <p:nvPr/>
        </p:nvSpPr>
        <p:spPr>
          <a:xfrm>
            <a:off x="2673524" y="3945633"/>
            <a:ext cx="6768752" cy="1087479"/>
          </a:xfrm>
          <a:prstGeom prst="rect">
            <a:avLst/>
          </a:prstGeom>
          <a:no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prstClr val="black"/>
                </a:solidFill>
              </a:rPr>
              <a:t>Lucas Brutschy, Pietro Ferrara, and </a:t>
            </a:r>
            <a:r>
              <a:rPr lang="en-US" sz="2400" u="sng" dirty="0">
                <a:solidFill>
                  <a:prstClr val="black"/>
                </a:solidFill>
              </a:rPr>
              <a:t>Peter Müller</a:t>
            </a:r>
            <a:endParaRPr lang="de-CH" sz="2400" u="sng" dirty="0">
              <a:solidFill>
                <a:prstClr val="black"/>
              </a:solidFill>
            </a:endParaRPr>
          </a:p>
          <a:p>
            <a:r>
              <a:rPr lang="en-US" sz="2000" dirty="0">
                <a:solidFill>
                  <a:prstClr val="black"/>
                </a:solidFill>
              </a:rPr>
              <a:t>Chair of Programming Methodology, ETH Zurich</a:t>
            </a:r>
            <a:endParaRPr lang="en-US" sz="2000" b="1" dirty="0">
              <a:solidFill>
                <a:prstClr val="black"/>
              </a:solidFill>
            </a:endParaRPr>
          </a:p>
        </p:txBody>
      </p:sp>
      <p:sp>
        <p:nvSpPr>
          <p:cNvPr id="5" name="Rectangle 3"/>
          <p:cNvSpPr txBox="1">
            <a:spLocks noChangeArrowheads="1"/>
          </p:cNvSpPr>
          <p:nvPr/>
        </p:nvSpPr>
        <p:spPr bwMode="auto">
          <a:xfrm>
            <a:off x="2438400" y="5033112"/>
            <a:ext cx="7239000" cy="83428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algn="ctr" defTabSz="914400"/>
            <a:r>
              <a:rPr lang="en-US" sz="2400" dirty="0">
                <a:solidFill>
                  <a:prstClr val="black"/>
                </a:solidFill>
              </a:rPr>
              <a:t>Manuel </a:t>
            </a:r>
            <a:r>
              <a:rPr lang="en-US" sz="2400" dirty="0" err="1">
                <a:solidFill>
                  <a:prstClr val="black"/>
                </a:solidFill>
              </a:rPr>
              <a:t>Fähndrich</a:t>
            </a:r>
            <a:r>
              <a:rPr lang="en-US" sz="2400" dirty="0">
                <a:solidFill>
                  <a:prstClr val="black"/>
                </a:solidFill>
              </a:rPr>
              <a:t>, </a:t>
            </a:r>
            <a:r>
              <a:rPr lang="en-US" sz="2400" dirty="0" err="1">
                <a:solidFill>
                  <a:prstClr val="black"/>
                </a:solidFill>
              </a:rPr>
              <a:t>Michał</a:t>
            </a:r>
            <a:r>
              <a:rPr lang="en-US" sz="2400" dirty="0">
                <a:solidFill>
                  <a:prstClr val="black"/>
                </a:solidFill>
              </a:rPr>
              <a:t> </a:t>
            </a:r>
            <a:r>
              <a:rPr lang="en-US" sz="2400" dirty="0" err="1">
                <a:solidFill>
                  <a:prstClr val="black"/>
                </a:solidFill>
              </a:rPr>
              <a:t>Moskal</a:t>
            </a:r>
            <a:r>
              <a:rPr lang="en-US" sz="2400" dirty="0">
                <a:solidFill>
                  <a:prstClr val="black"/>
                </a:solidFill>
              </a:rPr>
              <a:t>, and Nikolai Tillmann</a:t>
            </a:r>
            <a:endParaRPr lang="de-CH" sz="2400" dirty="0">
              <a:solidFill>
                <a:prstClr val="black"/>
              </a:solidFill>
            </a:endParaRPr>
          </a:p>
          <a:p>
            <a:pPr algn="ctr" defTabSz="914400"/>
            <a:r>
              <a:rPr lang="en-US" sz="2000" dirty="0">
                <a:solidFill>
                  <a:prstClr val="black"/>
                </a:solidFill>
              </a:rPr>
              <a:t>Research in Software Engineering, MSR Redmond</a:t>
            </a:r>
            <a:endParaRPr lang="en-US" sz="2000" b="1" kern="0" dirty="0">
              <a:solidFill>
                <a:prstClr val="black"/>
              </a:solidFill>
            </a:endParaRPr>
          </a:p>
        </p:txBody>
      </p:sp>
    </p:spTree>
    <p:extLst>
      <p:ext uri="{BB962C8B-B14F-4D97-AF65-F5344CB8AC3E}">
        <p14:creationId xmlns:p14="http://schemas.microsoft.com/office/powerpoint/2010/main" val="12468248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563562"/>
          </a:xfrm>
        </p:spPr>
        <p:txBody>
          <a:bodyPr>
            <a:normAutofit fontScale="90000"/>
          </a:bodyPr>
          <a:lstStyle/>
          <a:p>
            <a:r>
              <a:rPr lang="en-US" dirty="0" smtClean="0"/>
              <a:t>Motivation</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109</a:t>
            </a:fld>
            <a:endParaRPr lang="en-US" dirty="0">
              <a:solidFill>
                <a:prstClr val="black">
                  <a:tint val="75000"/>
                </a:prstClr>
              </a:solidFill>
            </a:endParaRPr>
          </a:p>
        </p:txBody>
      </p:sp>
      <p:sp>
        <p:nvSpPr>
          <p:cNvPr id="10" name="TextBox 6"/>
          <p:cNvSpPr txBox="1"/>
          <p:nvPr/>
        </p:nvSpPr>
        <p:spPr>
          <a:xfrm>
            <a:off x="1985654" y="1284321"/>
            <a:ext cx="4114176" cy="646331"/>
          </a:xfrm>
          <a:prstGeom prst="rect">
            <a:avLst/>
          </a:prstGeom>
          <a:noFill/>
        </p:spPr>
        <p:txBody>
          <a:bodyPr wrap="square" rtlCol="0">
            <a:spAutoFit/>
          </a:bodyPr>
          <a:lstStyle/>
          <a:p>
            <a:pPr defTabSz="914400"/>
            <a:r>
              <a:rPr lang="en-US" sz="3600" b="1" dirty="0">
                <a:solidFill>
                  <a:srgbClr val="4F81BD"/>
                </a:solidFill>
              </a:rPr>
              <a:t>Reliability</a:t>
            </a:r>
            <a:endParaRPr lang="en-US" sz="2800" b="1" dirty="0">
              <a:solidFill>
                <a:srgbClr val="4F81BD"/>
              </a:solidFill>
            </a:endParaRPr>
          </a:p>
        </p:txBody>
      </p:sp>
      <p:sp>
        <p:nvSpPr>
          <p:cNvPr id="11" name="TextBox 6"/>
          <p:cNvSpPr txBox="1"/>
          <p:nvPr/>
        </p:nvSpPr>
        <p:spPr>
          <a:xfrm>
            <a:off x="1985654" y="3243035"/>
            <a:ext cx="4114176" cy="646331"/>
          </a:xfrm>
          <a:prstGeom prst="rect">
            <a:avLst/>
          </a:prstGeom>
          <a:noFill/>
        </p:spPr>
        <p:txBody>
          <a:bodyPr wrap="square" rtlCol="0">
            <a:spAutoFit/>
          </a:bodyPr>
          <a:lstStyle/>
          <a:p>
            <a:pPr defTabSz="914400"/>
            <a:r>
              <a:rPr lang="en-US" sz="3600" b="1" dirty="0">
                <a:solidFill>
                  <a:srgbClr val="4F81BD"/>
                </a:solidFill>
              </a:rPr>
              <a:t>Performance</a:t>
            </a:r>
            <a:endParaRPr lang="en-US" sz="2400" b="1" dirty="0">
              <a:solidFill>
                <a:srgbClr val="4F81BD"/>
              </a:solidFill>
            </a:endParaRPr>
          </a:p>
        </p:txBody>
      </p:sp>
      <p:sp>
        <p:nvSpPr>
          <p:cNvPr id="13" name="Textfeld 12"/>
          <p:cNvSpPr txBox="1"/>
          <p:nvPr/>
        </p:nvSpPr>
        <p:spPr>
          <a:xfrm>
            <a:off x="2589212" y="1930652"/>
            <a:ext cx="7620000" cy="1200329"/>
          </a:xfrm>
          <a:prstGeom prst="rect">
            <a:avLst/>
          </a:prstGeom>
          <a:noFill/>
        </p:spPr>
        <p:txBody>
          <a:bodyPr wrap="square" rtlCol="0">
            <a:spAutoFit/>
          </a:bodyPr>
          <a:lstStyle/>
          <a:p>
            <a:pPr marL="285750" indent="-285750" defTabSz="914400">
              <a:buFont typeface="Arial" pitchFamily="34" charset="0"/>
              <a:buChar char="•"/>
            </a:pPr>
            <a:r>
              <a:rPr lang="en-US" sz="2400" dirty="0">
                <a:solidFill>
                  <a:prstClr val="black"/>
                </a:solidFill>
              </a:rPr>
              <a:t>Programmers make </a:t>
            </a:r>
            <a:r>
              <a:rPr lang="en-US" sz="2400" b="1" dirty="0">
                <a:solidFill>
                  <a:prstClr val="black"/>
                </a:solidFill>
              </a:rPr>
              <a:t>errors</a:t>
            </a:r>
          </a:p>
          <a:p>
            <a:pPr marL="285750" indent="-285750" defTabSz="914400">
              <a:buFont typeface="Arial" pitchFamily="34" charset="0"/>
              <a:buChar char="•"/>
            </a:pPr>
            <a:r>
              <a:rPr lang="en-US" sz="2400" dirty="0">
                <a:solidFill>
                  <a:prstClr val="black"/>
                </a:solidFill>
              </a:rPr>
              <a:t>Traditional software engineering techniques do not help</a:t>
            </a:r>
          </a:p>
          <a:p>
            <a:pPr defTabSz="914400"/>
            <a:r>
              <a:rPr lang="en-US" sz="2400" b="1" dirty="0">
                <a:solidFill>
                  <a:srgbClr val="C0504D"/>
                </a:solidFill>
              </a:rPr>
              <a:t>→ How can we help them to write more reliable apps?</a:t>
            </a:r>
          </a:p>
        </p:txBody>
      </p:sp>
      <p:sp>
        <p:nvSpPr>
          <p:cNvPr id="14" name="Textfeld 13"/>
          <p:cNvSpPr txBox="1"/>
          <p:nvPr/>
        </p:nvSpPr>
        <p:spPr>
          <a:xfrm>
            <a:off x="2601569" y="3915968"/>
            <a:ext cx="7620000" cy="830997"/>
          </a:xfrm>
          <a:prstGeom prst="rect">
            <a:avLst/>
          </a:prstGeom>
          <a:noFill/>
        </p:spPr>
        <p:txBody>
          <a:bodyPr wrap="square" rtlCol="0">
            <a:spAutoFit/>
          </a:bodyPr>
          <a:lstStyle/>
          <a:p>
            <a:pPr marL="285750" indent="-285750" defTabSz="914400">
              <a:buFont typeface="Arial" pitchFamily="34" charset="0"/>
              <a:buChar char="•"/>
            </a:pPr>
            <a:r>
              <a:rPr lang="en-US" sz="2400" dirty="0">
                <a:solidFill>
                  <a:prstClr val="black"/>
                </a:solidFill>
              </a:rPr>
              <a:t>Mobile devices have strong resource </a:t>
            </a:r>
            <a:r>
              <a:rPr lang="en-US" sz="2400" b="1" dirty="0">
                <a:solidFill>
                  <a:prstClr val="black"/>
                </a:solidFill>
              </a:rPr>
              <a:t>limitations</a:t>
            </a:r>
          </a:p>
          <a:p>
            <a:pPr defTabSz="914400"/>
            <a:r>
              <a:rPr lang="en-US" sz="2400" b="1" dirty="0">
                <a:solidFill>
                  <a:srgbClr val="C0504D"/>
                </a:solidFill>
              </a:rPr>
              <a:t>→ How can we </a:t>
            </a:r>
            <a:r>
              <a:rPr lang="en-US" sz="2400" b="1" i="1" dirty="0">
                <a:solidFill>
                  <a:srgbClr val="C0504D"/>
                </a:solidFill>
              </a:rPr>
              <a:t>automatically</a:t>
            </a:r>
            <a:r>
              <a:rPr lang="en-US" sz="2400" b="1" dirty="0">
                <a:solidFill>
                  <a:srgbClr val="C0504D"/>
                </a:solidFill>
              </a:rPr>
              <a:t> improve the performance?</a:t>
            </a:r>
          </a:p>
        </p:txBody>
      </p:sp>
      <p:sp>
        <p:nvSpPr>
          <p:cNvPr id="15" name="Textfeld 14"/>
          <p:cNvSpPr txBox="1"/>
          <p:nvPr/>
        </p:nvSpPr>
        <p:spPr>
          <a:xfrm>
            <a:off x="1527830" y="5176083"/>
            <a:ext cx="9144000" cy="1077218"/>
          </a:xfrm>
          <a:prstGeom prst="rect">
            <a:avLst/>
          </a:prstGeom>
          <a:noFill/>
        </p:spPr>
        <p:txBody>
          <a:bodyPr wrap="square" rtlCol="0">
            <a:spAutoFit/>
          </a:bodyPr>
          <a:lstStyle/>
          <a:p>
            <a:pPr algn="ctr" defTabSz="914400"/>
            <a:r>
              <a:rPr lang="en-US" sz="3200" b="1" cap="small" dirty="0">
                <a:solidFill>
                  <a:srgbClr val="9BBB59">
                    <a:lumMod val="75000"/>
                  </a:srgbClr>
                </a:solidFill>
              </a:rPr>
              <a:t>TouchBoost </a:t>
            </a:r>
            <a:r>
              <a:rPr lang="en-US" sz="3200" b="1" dirty="0">
                <a:solidFill>
                  <a:srgbClr val="9BBB59">
                    <a:lumMod val="75000"/>
                  </a:srgbClr>
                </a:solidFill>
              </a:rPr>
              <a:t>approaches these challenges using</a:t>
            </a:r>
          </a:p>
          <a:p>
            <a:pPr algn="ctr" defTabSz="914400"/>
            <a:r>
              <a:rPr lang="en-US" sz="3200" b="1" dirty="0">
                <a:solidFill>
                  <a:srgbClr val="9BBB59">
                    <a:lumMod val="50000"/>
                  </a:srgbClr>
                </a:solidFill>
              </a:rPr>
              <a:t>Static Analysis</a:t>
            </a:r>
          </a:p>
        </p:txBody>
      </p:sp>
    </p:spTree>
    <p:extLst>
      <p:ext uri="{BB962C8B-B14F-4D97-AF65-F5344CB8AC3E}">
        <p14:creationId xmlns:p14="http://schemas.microsoft.com/office/powerpoint/2010/main" val="54885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0"/>
            <a:ext cx="10969943" cy="4876799"/>
          </a:xfrm>
          <a:prstGeom prst="rect">
            <a:avLst/>
          </a:prstGeom>
        </p:spPr>
        <p:txBody>
          <a:bodyPr>
            <a:normAutofit/>
          </a:bodyPr>
          <a:lstStyle/>
          <a:p>
            <a:pPr marL="0" indent="0">
              <a:lnSpc>
                <a:spcPct val="120000"/>
              </a:lnSpc>
              <a:spcBef>
                <a:spcPts val="2400"/>
              </a:spcBef>
              <a:buNone/>
            </a:pPr>
            <a:r>
              <a:rPr lang="en-US" sz="3500" dirty="0" smtClean="0"/>
              <a:t>lexical, by value scoping</a:t>
            </a:r>
          </a:p>
          <a:p>
            <a:pPr marL="0" indent="0">
              <a:lnSpc>
                <a:spcPct val="120000"/>
              </a:lnSpc>
              <a:spcBef>
                <a:spcPts val="2400"/>
              </a:spcBef>
              <a:buNone/>
            </a:pPr>
            <a:r>
              <a:rPr lang="en-US" sz="3500" dirty="0" smtClean="0"/>
              <a:t>always eta-expanded (but can be *rendered* differently)</a:t>
            </a:r>
            <a:br>
              <a:rPr lang="en-US" sz="3500" dirty="0" smtClean="0"/>
            </a:br>
            <a:r>
              <a:rPr lang="en-US" sz="2800" dirty="0" smtClean="0"/>
              <a:t>	avoids error reporting problems</a:t>
            </a:r>
            <a:endParaRPr lang="en-US" sz="3500" dirty="0" smtClean="0"/>
          </a:p>
          <a:p>
            <a:pPr marL="0" indent="0">
              <a:lnSpc>
                <a:spcPct val="120000"/>
              </a:lnSpc>
              <a:spcBef>
                <a:spcPts val="2400"/>
              </a:spcBef>
              <a:buNone/>
            </a:pPr>
            <a:r>
              <a:rPr lang="en-US" sz="3500" dirty="0" smtClean="0"/>
              <a:t>set of predefined function types</a:t>
            </a:r>
          </a:p>
        </p:txBody>
      </p:sp>
      <p:sp>
        <p:nvSpPr>
          <p:cNvPr id="6" name="Title 5"/>
          <p:cNvSpPr>
            <a:spLocks noGrp="1"/>
          </p:cNvSpPr>
          <p:nvPr>
            <p:ph type="title"/>
          </p:nvPr>
        </p:nvSpPr>
        <p:spPr/>
        <p:txBody>
          <a:bodyPr/>
          <a:lstStyle/>
          <a:p>
            <a:r>
              <a:rPr lang="en-US" dirty="0" smtClean="0"/>
              <a:t>lambda expressions</a:t>
            </a:r>
            <a:endParaRPr lang="en-US" dirty="0"/>
          </a:p>
        </p:txBody>
      </p:sp>
    </p:spTree>
    <p:extLst>
      <p:ext uri="{BB962C8B-B14F-4D97-AF65-F5344CB8AC3E}">
        <p14:creationId xmlns:p14="http://schemas.microsoft.com/office/powerpoint/2010/main" val="711269481"/>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639762"/>
          </a:xfrm>
        </p:spPr>
        <p:txBody>
          <a:bodyPr>
            <a:normAutofit fontScale="90000"/>
          </a:bodyPr>
          <a:lstStyle/>
          <a:p>
            <a:r>
              <a:rPr lang="en-US" dirty="0" smtClean="0"/>
              <a:t>Overview</a:t>
            </a:r>
            <a:endParaRPr lang="en-US" dirty="0"/>
          </a:p>
        </p:txBody>
      </p:sp>
      <p:sp>
        <p:nvSpPr>
          <p:cNvPr id="4" name="Rectangle 3"/>
          <p:cNvSpPr/>
          <p:nvPr/>
        </p:nvSpPr>
        <p:spPr>
          <a:xfrm>
            <a:off x="1520988" y="3423049"/>
            <a:ext cx="9144000" cy="13705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sz="1600" dirty="0">
              <a:solidFill>
                <a:prstClr val="white"/>
              </a:solidFill>
            </a:endParaRPr>
          </a:p>
        </p:txBody>
      </p:sp>
      <p:sp>
        <p:nvSpPr>
          <p:cNvPr id="5" name="Rectangle 4"/>
          <p:cNvSpPr/>
          <p:nvPr/>
        </p:nvSpPr>
        <p:spPr>
          <a:xfrm>
            <a:off x="1520988" y="4793616"/>
            <a:ext cx="9144000" cy="19011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sz="1600" dirty="0">
              <a:solidFill>
                <a:prstClr val="white"/>
              </a:solidFill>
            </a:endParaRPr>
          </a:p>
        </p:txBody>
      </p:sp>
      <p:sp>
        <p:nvSpPr>
          <p:cNvPr id="6" name="Rectangle 5"/>
          <p:cNvSpPr/>
          <p:nvPr/>
        </p:nvSpPr>
        <p:spPr>
          <a:xfrm>
            <a:off x="1520988" y="1660781"/>
            <a:ext cx="9144000" cy="176226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t-IT" sz="1600" dirty="0">
              <a:solidFill>
                <a:prstClr val="white"/>
              </a:solidFill>
            </a:endParaRPr>
          </a:p>
        </p:txBody>
      </p:sp>
      <p:sp>
        <p:nvSpPr>
          <p:cNvPr id="3" name="Abgerundetes Rechteck 2"/>
          <p:cNvSpPr/>
          <p:nvPr/>
        </p:nvSpPr>
        <p:spPr>
          <a:xfrm>
            <a:off x="7540788" y="1714342"/>
            <a:ext cx="2057400" cy="2971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defTabSz="914400"/>
            <a:r>
              <a:rPr lang="en-US" dirty="0">
                <a:solidFill>
                  <a:prstClr val="white"/>
                </a:solidFill>
              </a:rPr>
              <a:t>SAMPLE</a:t>
            </a:r>
          </a:p>
        </p:txBody>
      </p:sp>
      <p:cxnSp>
        <p:nvCxnSpPr>
          <p:cNvPr id="7" name="Straight Connector 6"/>
          <p:cNvCxnSpPr/>
          <p:nvPr/>
        </p:nvCxnSpPr>
        <p:spPr>
          <a:xfrm>
            <a:off x="6020980" y="1366135"/>
            <a:ext cx="832" cy="5301211"/>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307233" y="1881718"/>
            <a:ext cx="1313998" cy="1101351"/>
          </a:xfrm>
          <a:prstGeom prst="rect">
            <a:avLst/>
          </a:prstGeom>
          <a:ln/>
        </p:spPr>
        <p:style>
          <a:lnRef idx="1">
            <a:schemeClr val="accent2"/>
          </a:lnRef>
          <a:fillRef idx="2">
            <a:schemeClr val="accent2"/>
          </a:fillRef>
          <a:effectRef idx="1">
            <a:schemeClr val="accent2"/>
          </a:effectRef>
          <a:fontRef idx="minor">
            <a:schemeClr val="dk1"/>
          </a:fontRef>
        </p:style>
        <p:txBody>
          <a:bodyPr lIns="91394" tIns="45698" rIns="91394" bIns="45698" spcCol="0" rtlCol="0" anchor="ctr"/>
          <a:lstStyle/>
          <a:p>
            <a:pPr algn="ctr" defTabSz="914400"/>
            <a:r>
              <a:rPr lang="en-US" sz="1400" dirty="0">
                <a:solidFill>
                  <a:prstClr val="black"/>
                </a:solidFill>
              </a:rPr>
              <a:t>TouchDevelop editor</a:t>
            </a:r>
            <a:endParaRPr lang="it-IT" sz="1400" dirty="0">
              <a:solidFill>
                <a:prstClr val="black"/>
              </a:solidFill>
            </a:endParaRPr>
          </a:p>
        </p:txBody>
      </p:sp>
      <p:sp>
        <p:nvSpPr>
          <p:cNvPr id="9" name="TextBox 8"/>
          <p:cNvSpPr txBox="1"/>
          <p:nvPr/>
        </p:nvSpPr>
        <p:spPr>
          <a:xfrm>
            <a:off x="2492589" y="1130990"/>
            <a:ext cx="1970447" cy="461620"/>
          </a:xfrm>
          <a:prstGeom prst="rect">
            <a:avLst/>
          </a:prstGeom>
          <a:noFill/>
        </p:spPr>
        <p:txBody>
          <a:bodyPr wrap="none" lIns="91394" tIns="45698" rIns="91394" bIns="45698" rtlCol="0">
            <a:spAutoFit/>
          </a:bodyPr>
          <a:lstStyle/>
          <a:p>
            <a:pPr defTabSz="914400"/>
            <a:r>
              <a:rPr lang="en-US" sz="2400" dirty="0">
                <a:solidFill>
                  <a:prstClr val="black"/>
                </a:solidFill>
              </a:rPr>
              <a:t>Mobile Device</a:t>
            </a:r>
            <a:endParaRPr lang="it-IT" sz="2400" dirty="0">
              <a:solidFill>
                <a:prstClr val="black"/>
              </a:solidFill>
            </a:endParaRPr>
          </a:p>
        </p:txBody>
      </p:sp>
      <p:sp>
        <p:nvSpPr>
          <p:cNvPr id="10" name="TextBox 9"/>
          <p:cNvSpPr txBox="1"/>
          <p:nvPr/>
        </p:nvSpPr>
        <p:spPr>
          <a:xfrm>
            <a:off x="7918879" y="1130990"/>
            <a:ext cx="904322" cy="461620"/>
          </a:xfrm>
          <a:prstGeom prst="rect">
            <a:avLst/>
          </a:prstGeom>
          <a:noFill/>
        </p:spPr>
        <p:txBody>
          <a:bodyPr wrap="none" lIns="91394" tIns="45698" rIns="91394" bIns="45698" rtlCol="0">
            <a:spAutoFit/>
          </a:bodyPr>
          <a:lstStyle/>
          <a:p>
            <a:pPr defTabSz="914400"/>
            <a:r>
              <a:rPr lang="en-US" sz="2400" dirty="0">
                <a:solidFill>
                  <a:prstClr val="black"/>
                </a:solidFill>
              </a:rPr>
              <a:t>Cloud</a:t>
            </a:r>
            <a:endParaRPr lang="it-IT" sz="2400" dirty="0">
              <a:solidFill>
                <a:prstClr val="black"/>
              </a:solidFill>
            </a:endParaRPr>
          </a:p>
        </p:txBody>
      </p:sp>
      <p:cxnSp>
        <p:nvCxnSpPr>
          <p:cNvPr id="11" name="Straight Arrow Connector 10"/>
          <p:cNvCxnSpPr/>
          <p:nvPr/>
        </p:nvCxnSpPr>
        <p:spPr>
          <a:xfrm>
            <a:off x="4621230" y="1994963"/>
            <a:ext cx="3196802" cy="1303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Parallelogram 11"/>
          <p:cNvSpPr/>
          <p:nvPr/>
        </p:nvSpPr>
        <p:spPr>
          <a:xfrm>
            <a:off x="5584850" y="1802672"/>
            <a:ext cx="841599" cy="384582"/>
          </a:xfrm>
          <a:prstGeom prst="parallelogram">
            <a:avLst>
              <a:gd name="adj" fmla="val 39679"/>
            </a:avLst>
          </a:prstGeom>
          <a:ln/>
        </p:spPr>
        <p:style>
          <a:lnRef idx="1">
            <a:schemeClr val="accent1"/>
          </a:lnRef>
          <a:fillRef idx="2">
            <a:schemeClr val="accent1"/>
          </a:fillRef>
          <a:effectRef idx="1">
            <a:schemeClr val="accent1"/>
          </a:effectRef>
          <a:fontRef idx="minor">
            <a:schemeClr val="dk1"/>
          </a:fontRef>
        </p:style>
        <p:txBody>
          <a:bodyPr lIns="0" tIns="45698" rIns="0" bIns="45698" spcCol="0" rtlCol="0" anchor="ctr"/>
          <a:lstStyle/>
          <a:p>
            <a:pPr algn="ctr" defTabSz="914400"/>
            <a:r>
              <a:rPr lang="en-US" sz="1400" dirty="0">
                <a:solidFill>
                  <a:prstClr val="black"/>
                </a:solidFill>
                <a:cs typeface="Courier New" pitchFamily="49" charset="0"/>
              </a:rPr>
              <a:t>script</a:t>
            </a:r>
            <a:endParaRPr lang="it-IT" sz="1100" dirty="0">
              <a:solidFill>
                <a:prstClr val="black"/>
              </a:solidFill>
              <a:cs typeface="Courier New" pitchFamily="49" charset="0"/>
            </a:endParaRPr>
          </a:p>
        </p:txBody>
      </p:sp>
      <p:sp>
        <p:nvSpPr>
          <p:cNvPr id="13" name="Rectangle 12"/>
          <p:cNvSpPr/>
          <p:nvPr/>
        </p:nvSpPr>
        <p:spPr>
          <a:xfrm>
            <a:off x="7802530" y="3599897"/>
            <a:ext cx="1567059" cy="884237"/>
          </a:xfrm>
          <a:prstGeom prst="rect">
            <a:avLst/>
          </a:prstGeom>
          <a:ln/>
        </p:spPr>
        <p:style>
          <a:lnRef idx="1">
            <a:schemeClr val="accent3"/>
          </a:lnRef>
          <a:fillRef idx="2">
            <a:schemeClr val="accent3"/>
          </a:fillRef>
          <a:effectRef idx="1">
            <a:schemeClr val="accent3"/>
          </a:effectRef>
          <a:fontRef idx="minor">
            <a:schemeClr val="dk1"/>
          </a:fontRef>
        </p:style>
        <p:txBody>
          <a:bodyPr lIns="91394" tIns="45698" rIns="90000" bIns="45698" spcCol="0" rtlCol="0" anchor="ctr"/>
          <a:lstStyle/>
          <a:p>
            <a:pPr algn="ctr" defTabSz="914400"/>
            <a:r>
              <a:rPr lang="en-US" sz="1600" dirty="0">
                <a:solidFill>
                  <a:prstClr val="black"/>
                </a:solidFill>
              </a:rPr>
              <a:t>Performance analysis</a:t>
            </a:r>
            <a:endParaRPr lang="it-IT" sz="1600" u="sng" dirty="0">
              <a:solidFill>
                <a:prstClr val="black"/>
              </a:solidFill>
            </a:endParaRPr>
          </a:p>
        </p:txBody>
      </p:sp>
      <p:sp>
        <p:nvSpPr>
          <p:cNvPr id="14" name="Rectangle 13"/>
          <p:cNvSpPr/>
          <p:nvPr/>
        </p:nvSpPr>
        <p:spPr>
          <a:xfrm>
            <a:off x="3307233" y="5016814"/>
            <a:ext cx="1313999" cy="1422957"/>
          </a:xfrm>
          <a:prstGeom prst="rect">
            <a:avLst/>
          </a:prstGeom>
          <a:ln/>
        </p:spPr>
        <p:style>
          <a:lnRef idx="1">
            <a:schemeClr val="accent2"/>
          </a:lnRef>
          <a:fillRef idx="2">
            <a:schemeClr val="accent2"/>
          </a:fillRef>
          <a:effectRef idx="1">
            <a:schemeClr val="accent2"/>
          </a:effectRef>
          <a:fontRef idx="minor">
            <a:schemeClr val="dk1"/>
          </a:fontRef>
        </p:style>
        <p:txBody>
          <a:bodyPr lIns="91394" tIns="45698" rIns="91394" bIns="45698" spcCol="0" rtlCol="0" anchor="ctr"/>
          <a:lstStyle/>
          <a:p>
            <a:pPr algn="ctr" defTabSz="914400"/>
            <a:r>
              <a:rPr lang="en-US" sz="1400" dirty="0" err="1">
                <a:solidFill>
                  <a:prstClr val="black"/>
                </a:solidFill>
              </a:rPr>
              <a:t>TouchDevelop</a:t>
            </a:r>
            <a:r>
              <a:rPr lang="en-US" sz="1400" dirty="0">
                <a:solidFill>
                  <a:prstClr val="black"/>
                </a:solidFill>
              </a:rPr>
              <a:t> runtime</a:t>
            </a:r>
            <a:br>
              <a:rPr lang="en-US" sz="1400" dirty="0">
                <a:solidFill>
                  <a:prstClr val="black"/>
                </a:solidFill>
              </a:rPr>
            </a:br>
            <a:r>
              <a:rPr lang="en-US" sz="1400" dirty="0">
                <a:solidFill>
                  <a:prstClr val="black"/>
                </a:solidFill>
              </a:rPr>
              <a:t>(local)</a:t>
            </a:r>
            <a:endParaRPr lang="it-IT" sz="1400" u="sng" dirty="0">
              <a:solidFill>
                <a:prstClr val="black"/>
              </a:solidFill>
            </a:endParaRPr>
          </a:p>
        </p:txBody>
      </p:sp>
      <p:sp>
        <p:nvSpPr>
          <p:cNvPr id="15" name="Rectangle 14"/>
          <p:cNvSpPr/>
          <p:nvPr/>
        </p:nvSpPr>
        <p:spPr>
          <a:xfrm>
            <a:off x="7766539" y="5335368"/>
            <a:ext cx="1600200" cy="1104403"/>
          </a:xfrm>
          <a:prstGeom prst="rect">
            <a:avLst/>
          </a:prstGeom>
          <a:ln/>
        </p:spPr>
        <p:style>
          <a:lnRef idx="1">
            <a:schemeClr val="accent2"/>
          </a:lnRef>
          <a:fillRef idx="2">
            <a:schemeClr val="accent2"/>
          </a:fillRef>
          <a:effectRef idx="1">
            <a:schemeClr val="accent2"/>
          </a:effectRef>
          <a:fontRef idx="minor">
            <a:schemeClr val="dk1"/>
          </a:fontRef>
        </p:style>
        <p:txBody>
          <a:bodyPr lIns="91394" tIns="45698" rIns="90000" bIns="45698" spcCol="0" rtlCol="0" anchor="ctr"/>
          <a:lstStyle/>
          <a:p>
            <a:pPr algn="ctr" defTabSz="914400"/>
            <a:r>
              <a:rPr lang="en-US" sz="1600" dirty="0">
                <a:solidFill>
                  <a:prstClr val="black"/>
                </a:solidFill>
              </a:rPr>
              <a:t>TouchDevelop runtime</a:t>
            </a:r>
            <a:br>
              <a:rPr lang="en-US" sz="1600" dirty="0">
                <a:solidFill>
                  <a:prstClr val="black"/>
                </a:solidFill>
              </a:rPr>
            </a:br>
            <a:r>
              <a:rPr lang="en-US" sz="1600" dirty="0">
                <a:solidFill>
                  <a:prstClr val="black"/>
                </a:solidFill>
              </a:rPr>
              <a:t>(cloud)</a:t>
            </a:r>
            <a:endParaRPr lang="it-IT" sz="1600" dirty="0">
              <a:solidFill>
                <a:prstClr val="black"/>
              </a:solidFill>
            </a:endParaRPr>
          </a:p>
        </p:txBody>
      </p:sp>
      <p:cxnSp>
        <p:nvCxnSpPr>
          <p:cNvPr id="16" name="Straight Arrow Connector 15"/>
          <p:cNvCxnSpPr/>
          <p:nvPr/>
        </p:nvCxnSpPr>
        <p:spPr>
          <a:xfrm flipH="1">
            <a:off x="4621231" y="2450387"/>
            <a:ext cx="336111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7818034" y="1833559"/>
            <a:ext cx="1551555" cy="896818"/>
          </a:xfrm>
          <a:prstGeom prst="rect">
            <a:avLst/>
          </a:prstGeom>
          <a:ln/>
        </p:spPr>
        <p:style>
          <a:lnRef idx="1">
            <a:schemeClr val="accent3"/>
          </a:lnRef>
          <a:fillRef idx="2">
            <a:schemeClr val="accent3"/>
          </a:fillRef>
          <a:effectRef idx="1">
            <a:schemeClr val="accent3"/>
          </a:effectRef>
          <a:fontRef idx="minor">
            <a:schemeClr val="dk1"/>
          </a:fontRef>
        </p:style>
        <p:txBody>
          <a:bodyPr rIns="90000" rtlCol="0" anchor="ctr"/>
          <a:lstStyle/>
          <a:p>
            <a:pPr algn="ctr" defTabSz="914400"/>
            <a:r>
              <a:rPr lang="en-US" sz="1600" dirty="0">
                <a:solidFill>
                  <a:prstClr val="black"/>
                </a:solidFill>
              </a:rPr>
              <a:t>Reliability analysis</a:t>
            </a:r>
          </a:p>
        </p:txBody>
      </p:sp>
      <p:sp>
        <p:nvSpPr>
          <p:cNvPr id="18" name="Parallelogram 17"/>
          <p:cNvSpPr/>
          <p:nvPr/>
        </p:nvSpPr>
        <p:spPr>
          <a:xfrm>
            <a:off x="4989540" y="2333215"/>
            <a:ext cx="2213616" cy="384582"/>
          </a:xfrm>
          <a:prstGeom prst="parallelogram">
            <a:avLst>
              <a:gd name="adj" fmla="val 39679"/>
            </a:avLst>
          </a:prstGeom>
          <a:ln/>
        </p:spPr>
        <p:style>
          <a:lnRef idx="1">
            <a:schemeClr val="accent1"/>
          </a:lnRef>
          <a:fillRef idx="2">
            <a:schemeClr val="accent1"/>
          </a:fillRef>
          <a:effectRef idx="1">
            <a:schemeClr val="accent1"/>
          </a:effectRef>
          <a:fontRef idx="minor">
            <a:schemeClr val="dk1"/>
          </a:fontRef>
        </p:style>
        <p:txBody>
          <a:bodyPr lIns="0" tIns="45698" rIns="0" bIns="45698" spcCol="0" rtlCol="0" anchor="ctr"/>
          <a:lstStyle/>
          <a:p>
            <a:pPr algn="ctr" defTabSz="914400"/>
            <a:r>
              <a:rPr lang="en-US" sz="1400" dirty="0">
                <a:solidFill>
                  <a:prstClr val="black"/>
                </a:solidFill>
                <a:cs typeface="Courier New" pitchFamily="49" charset="0"/>
              </a:rPr>
              <a:t>warnings and examples</a:t>
            </a:r>
            <a:endParaRPr lang="it-IT" sz="1400" dirty="0">
              <a:solidFill>
                <a:prstClr val="black"/>
              </a:solidFill>
              <a:cs typeface="Courier New" pitchFamily="49" charset="0"/>
            </a:endParaRPr>
          </a:p>
        </p:txBody>
      </p:sp>
      <p:cxnSp>
        <p:nvCxnSpPr>
          <p:cNvPr id="19" name="Straight Arrow Connector 18"/>
          <p:cNvCxnSpPr/>
          <p:nvPr/>
        </p:nvCxnSpPr>
        <p:spPr>
          <a:xfrm>
            <a:off x="4621231" y="2806223"/>
            <a:ext cx="3181298" cy="114950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Parallelogram 19"/>
          <p:cNvSpPr/>
          <p:nvPr/>
        </p:nvSpPr>
        <p:spPr>
          <a:xfrm rot="840000">
            <a:off x="5435709" y="3088312"/>
            <a:ext cx="1117282" cy="384582"/>
          </a:xfrm>
          <a:prstGeom prst="parallelogram">
            <a:avLst>
              <a:gd name="adj" fmla="val 39679"/>
            </a:avLst>
          </a:prstGeom>
          <a:ln/>
        </p:spPr>
        <p:style>
          <a:lnRef idx="1">
            <a:schemeClr val="accent1"/>
          </a:lnRef>
          <a:fillRef idx="2">
            <a:schemeClr val="accent1"/>
          </a:fillRef>
          <a:effectRef idx="1">
            <a:schemeClr val="accent1"/>
          </a:effectRef>
          <a:fontRef idx="minor">
            <a:schemeClr val="dk1"/>
          </a:fontRef>
        </p:style>
        <p:txBody>
          <a:bodyPr lIns="0" tIns="45698" rIns="0" bIns="45698" spcCol="0" rtlCol="0" anchor="ctr"/>
          <a:lstStyle/>
          <a:p>
            <a:pPr algn="ctr" defTabSz="914400"/>
            <a:r>
              <a:rPr lang="en-US" sz="1400" dirty="0">
                <a:solidFill>
                  <a:prstClr val="black"/>
                </a:solidFill>
                <a:cs typeface="Courier New" pitchFamily="49" charset="0"/>
              </a:rPr>
              <a:t>script</a:t>
            </a:r>
            <a:endParaRPr lang="it-IT" sz="1100" dirty="0">
              <a:solidFill>
                <a:prstClr val="black"/>
              </a:solidFill>
              <a:cs typeface="Courier New" pitchFamily="49" charset="0"/>
            </a:endParaRPr>
          </a:p>
        </p:txBody>
      </p:sp>
      <p:cxnSp>
        <p:nvCxnSpPr>
          <p:cNvPr id="21" name="Straight Arrow Connector 20"/>
          <p:cNvCxnSpPr/>
          <p:nvPr/>
        </p:nvCxnSpPr>
        <p:spPr>
          <a:xfrm flipH="1">
            <a:off x="4621235" y="4307287"/>
            <a:ext cx="3181295" cy="97266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Parallelogram 21"/>
          <p:cNvSpPr/>
          <p:nvPr/>
        </p:nvSpPr>
        <p:spPr>
          <a:xfrm rot="20880000">
            <a:off x="5136806" y="4682517"/>
            <a:ext cx="1991826" cy="384582"/>
          </a:xfrm>
          <a:prstGeom prst="parallelogram">
            <a:avLst>
              <a:gd name="adj" fmla="val 39679"/>
            </a:avLst>
          </a:prstGeom>
          <a:ln/>
        </p:spPr>
        <p:style>
          <a:lnRef idx="1">
            <a:schemeClr val="accent1"/>
          </a:lnRef>
          <a:fillRef idx="2">
            <a:schemeClr val="accent1"/>
          </a:fillRef>
          <a:effectRef idx="1">
            <a:schemeClr val="accent1"/>
          </a:effectRef>
          <a:fontRef idx="minor">
            <a:schemeClr val="dk1"/>
          </a:fontRef>
        </p:style>
        <p:txBody>
          <a:bodyPr lIns="0" tIns="45698" rIns="0" bIns="45698" spcCol="0" rtlCol="0" anchor="ctr"/>
          <a:lstStyle/>
          <a:p>
            <a:pPr algn="ctr" defTabSz="914400"/>
            <a:r>
              <a:rPr lang="en-US" sz="1400" dirty="0">
                <a:solidFill>
                  <a:prstClr val="black"/>
                </a:solidFill>
                <a:cs typeface="Courier New" pitchFamily="49" charset="0"/>
              </a:rPr>
              <a:t>instrumented script</a:t>
            </a:r>
            <a:endParaRPr lang="it-IT" sz="1400" dirty="0">
              <a:solidFill>
                <a:prstClr val="black"/>
              </a:solidFill>
              <a:cs typeface="Courier New" pitchFamily="49" charset="0"/>
            </a:endParaRPr>
          </a:p>
        </p:txBody>
      </p:sp>
      <p:sp>
        <p:nvSpPr>
          <p:cNvPr id="23" name="Parallelogram 22"/>
          <p:cNvSpPr/>
          <p:nvPr/>
        </p:nvSpPr>
        <p:spPr>
          <a:xfrm>
            <a:off x="5524913" y="6077896"/>
            <a:ext cx="1058005" cy="384582"/>
          </a:xfrm>
          <a:prstGeom prst="parallelogram">
            <a:avLst>
              <a:gd name="adj" fmla="val 39679"/>
            </a:avLst>
          </a:prstGeom>
          <a:ln/>
        </p:spPr>
        <p:style>
          <a:lnRef idx="1">
            <a:schemeClr val="accent1"/>
          </a:lnRef>
          <a:fillRef idx="2">
            <a:schemeClr val="accent1"/>
          </a:fillRef>
          <a:effectRef idx="1">
            <a:schemeClr val="accent1"/>
          </a:effectRef>
          <a:fontRef idx="minor">
            <a:schemeClr val="dk1"/>
          </a:fontRef>
        </p:style>
        <p:txBody>
          <a:bodyPr lIns="0" tIns="45698" rIns="0" bIns="45698" spcCol="0" rtlCol="0" anchor="ctr"/>
          <a:lstStyle/>
          <a:p>
            <a:pPr algn="ctr" defTabSz="914400"/>
            <a:r>
              <a:rPr lang="en-US" sz="1400" dirty="0">
                <a:solidFill>
                  <a:prstClr val="black"/>
                </a:solidFill>
                <a:cs typeface="Courier New" pitchFamily="49" charset="0"/>
              </a:rPr>
              <a:t>execution</a:t>
            </a:r>
            <a:endParaRPr lang="it-IT" sz="1400" dirty="0">
              <a:solidFill>
                <a:prstClr val="black"/>
              </a:solidFill>
              <a:cs typeface="Courier New" pitchFamily="49" charset="0"/>
            </a:endParaRPr>
          </a:p>
        </p:txBody>
      </p:sp>
      <p:cxnSp>
        <p:nvCxnSpPr>
          <p:cNvPr id="24" name="Straight Arrow Connector 23"/>
          <p:cNvCxnSpPr>
            <a:stCxn id="23" idx="2"/>
          </p:cNvCxnSpPr>
          <p:nvPr/>
        </p:nvCxnSpPr>
        <p:spPr>
          <a:xfrm>
            <a:off x="6506618" y="6270187"/>
            <a:ext cx="1295910"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5"/>
          </p:cNvCxnSpPr>
          <p:nvPr/>
        </p:nvCxnSpPr>
        <p:spPr>
          <a:xfrm flipH="1">
            <a:off x="4621233" y="6270187"/>
            <a:ext cx="979978"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6"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39653" y="1833559"/>
            <a:ext cx="368335" cy="758652"/>
          </a:xfrm>
          <a:prstGeom prst="rect">
            <a:avLst/>
          </a:prstGeom>
          <a:noFill/>
          <a:ln>
            <a:noFill/>
          </a:ln>
          <a:effectLst/>
          <a:extLst/>
        </p:spPr>
      </p:pic>
      <p:pic>
        <p:nvPicPr>
          <p:cNvPr id="27" name="Picture 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9590" y="4985293"/>
            <a:ext cx="368335" cy="75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TextBox 27"/>
          <p:cNvSpPr txBox="1"/>
          <p:nvPr/>
        </p:nvSpPr>
        <p:spPr>
          <a:xfrm>
            <a:off x="2080552" y="2719937"/>
            <a:ext cx="1231876" cy="338554"/>
          </a:xfrm>
          <a:prstGeom prst="rect">
            <a:avLst/>
          </a:prstGeom>
          <a:noFill/>
        </p:spPr>
        <p:txBody>
          <a:bodyPr wrap="none" rtlCol="0">
            <a:spAutoFit/>
          </a:bodyPr>
          <a:lstStyle/>
          <a:p>
            <a:pPr algn="ctr" defTabSz="914400"/>
            <a:r>
              <a:rPr lang="en-US" sz="1600" dirty="0">
                <a:solidFill>
                  <a:prstClr val="black"/>
                </a:solidFill>
              </a:rPr>
              <a:t>Programmer</a:t>
            </a:r>
            <a:endParaRPr lang="it-IT" sz="1600" dirty="0">
              <a:solidFill>
                <a:prstClr val="black"/>
              </a:solidFill>
            </a:endParaRPr>
          </a:p>
        </p:txBody>
      </p:sp>
      <p:sp>
        <p:nvSpPr>
          <p:cNvPr id="29" name="TextBox 28"/>
          <p:cNvSpPr txBox="1"/>
          <p:nvPr/>
        </p:nvSpPr>
        <p:spPr>
          <a:xfrm>
            <a:off x="2492589" y="5832372"/>
            <a:ext cx="562437" cy="584775"/>
          </a:xfrm>
          <a:prstGeom prst="rect">
            <a:avLst/>
          </a:prstGeom>
          <a:noFill/>
        </p:spPr>
        <p:txBody>
          <a:bodyPr wrap="square" rtlCol="0">
            <a:spAutoFit/>
          </a:bodyPr>
          <a:lstStyle/>
          <a:p>
            <a:pPr algn="ctr" defTabSz="914400"/>
            <a:r>
              <a:rPr lang="en-US" sz="1600" dirty="0">
                <a:solidFill>
                  <a:prstClr val="black"/>
                </a:solidFill>
              </a:rPr>
              <a:t>End</a:t>
            </a:r>
          </a:p>
          <a:p>
            <a:pPr algn="ctr" defTabSz="914400"/>
            <a:r>
              <a:rPr lang="en-US" sz="1600" dirty="0">
                <a:solidFill>
                  <a:prstClr val="black"/>
                </a:solidFill>
              </a:rPr>
              <a:t>user</a:t>
            </a:r>
            <a:endParaRPr lang="it-IT" sz="1600" dirty="0">
              <a:solidFill>
                <a:prstClr val="black"/>
              </a:solidFill>
            </a:endParaRPr>
          </a:p>
        </p:txBody>
      </p:sp>
      <p:sp>
        <p:nvSpPr>
          <p:cNvPr id="30" name="TextBox 29"/>
          <p:cNvSpPr txBox="1"/>
          <p:nvPr/>
        </p:nvSpPr>
        <p:spPr>
          <a:xfrm rot="5400000">
            <a:off x="9573878" y="2408191"/>
            <a:ext cx="1309846" cy="338554"/>
          </a:xfrm>
          <a:prstGeom prst="rect">
            <a:avLst/>
          </a:prstGeom>
          <a:noFill/>
        </p:spPr>
        <p:txBody>
          <a:bodyPr wrap="none" rtlCol="0">
            <a:spAutoFit/>
          </a:bodyPr>
          <a:lstStyle/>
          <a:p>
            <a:pPr defTabSz="914400"/>
            <a:r>
              <a:rPr lang="en-US" sz="1600" dirty="0">
                <a:solidFill>
                  <a:prstClr val="black"/>
                </a:solidFill>
              </a:rPr>
              <a:t>Development</a:t>
            </a:r>
            <a:endParaRPr lang="it-IT" sz="1600" dirty="0">
              <a:solidFill>
                <a:prstClr val="black"/>
              </a:solidFill>
            </a:endParaRPr>
          </a:p>
        </p:txBody>
      </p:sp>
      <p:sp>
        <p:nvSpPr>
          <p:cNvPr id="31" name="TextBox 30"/>
          <p:cNvSpPr txBox="1"/>
          <p:nvPr/>
        </p:nvSpPr>
        <p:spPr>
          <a:xfrm rot="5400000">
            <a:off x="9816060" y="3872737"/>
            <a:ext cx="825482" cy="338554"/>
          </a:xfrm>
          <a:prstGeom prst="rect">
            <a:avLst/>
          </a:prstGeom>
          <a:noFill/>
        </p:spPr>
        <p:txBody>
          <a:bodyPr wrap="none" rtlCol="0">
            <a:spAutoFit/>
          </a:bodyPr>
          <a:lstStyle/>
          <a:p>
            <a:pPr algn="ctr" defTabSz="914400"/>
            <a:r>
              <a:rPr lang="en-US" sz="1600" dirty="0">
                <a:solidFill>
                  <a:prstClr val="black"/>
                </a:solidFill>
              </a:rPr>
              <a:t>Release</a:t>
            </a:r>
            <a:endParaRPr lang="it-IT" sz="1600" dirty="0">
              <a:solidFill>
                <a:prstClr val="black"/>
              </a:solidFill>
            </a:endParaRPr>
          </a:p>
        </p:txBody>
      </p:sp>
      <p:sp>
        <p:nvSpPr>
          <p:cNvPr id="32" name="TextBox 31"/>
          <p:cNvSpPr txBox="1"/>
          <p:nvPr/>
        </p:nvSpPr>
        <p:spPr>
          <a:xfrm rot="5400000">
            <a:off x="9291941" y="5561203"/>
            <a:ext cx="1873723" cy="338554"/>
          </a:xfrm>
          <a:prstGeom prst="rect">
            <a:avLst/>
          </a:prstGeom>
          <a:noFill/>
        </p:spPr>
        <p:txBody>
          <a:bodyPr wrap="square" rtlCol="0">
            <a:spAutoFit/>
          </a:bodyPr>
          <a:lstStyle/>
          <a:p>
            <a:pPr algn="ctr" defTabSz="914400"/>
            <a:r>
              <a:rPr lang="en-US" sz="1600" dirty="0">
                <a:solidFill>
                  <a:prstClr val="black"/>
                </a:solidFill>
              </a:rPr>
              <a:t>Use</a:t>
            </a:r>
            <a:endParaRPr lang="it-IT" sz="1600" dirty="0">
              <a:solidFill>
                <a:prstClr val="black"/>
              </a:solidFill>
            </a:endParaRPr>
          </a:p>
        </p:txBody>
      </p:sp>
      <p:sp>
        <p:nvSpPr>
          <p:cNvPr id="33" name="Slide Number Placeholder 32"/>
          <p:cNvSpPr>
            <a:spLocks noGrp="1"/>
          </p:cNvSpPr>
          <p:nvPr>
            <p:ph type="sldNum" sz="quarter" idx="12"/>
          </p:nvPr>
        </p:nvSpPr>
        <p:spPr>
          <a:xfrm>
            <a:off x="8074188" y="6165693"/>
            <a:ext cx="2133600" cy="365125"/>
          </a:xfrm>
        </p:spPr>
        <p:txBody>
          <a:bodyPr/>
          <a:lstStyle/>
          <a:p>
            <a:fld id="{47A7BD45-8177-4828-B6F0-69B45F51394F}" type="slidenum">
              <a:rPr lang="en-US" sz="1100">
                <a:solidFill>
                  <a:prstClr val="black">
                    <a:tint val="75000"/>
                  </a:prstClr>
                </a:solidFill>
              </a:rPr>
              <a:pPr/>
              <a:t>110</a:t>
            </a:fld>
            <a:endParaRPr lang="en-US" sz="1100" dirty="0">
              <a:solidFill>
                <a:prstClr val="black">
                  <a:tint val="75000"/>
                </a:prstClr>
              </a:solidFill>
            </a:endParaRPr>
          </a:p>
        </p:txBody>
      </p:sp>
    </p:spTree>
    <p:extLst>
      <p:ext uri="{BB962C8B-B14F-4D97-AF65-F5344CB8AC3E}">
        <p14:creationId xmlns:p14="http://schemas.microsoft.com/office/powerpoint/2010/main" val="109105988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457200"/>
            <a:ext cx="8229600" cy="762000"/>
          </a:xfrm>
        </p:spPr>
        <p:txBody>
          <a:bodyPr/>
          <a:lstStyle/>
          <a:p>
            <a:r>
              <a:rPr lang="en-US" dirty="0" smtClean="0"/>
              <a:t>SAMPLE</a:t>
            </a:r>
            <a:endParaRPr lang="en-US" dirty="0"/>
          </a:p>
        </p:txBody>
      </p:sp>
      <p:sp>
        <p:nvSpPr>
          <p:cNvPr id="3" name="Content Placeholder 2"/>
          <p:cNvSpPr>
            <a:spLocks noGrp="1"/>
          </p:cNvSpPr>
          <p:nvPr>
            <p:ph idx="1"/>
          </p:nvPr>
        </p:nvSpPr>
        <p:spPr>
          <a:xfrm>
            <a:off x="1979612" y="1219201"/>
            <a:ext cx="8229600" cy="380999"/>
          </a:xfrm>
        </p:spPr>
        <p:txBody>
          <a:bodyPr>
            <a:normAutofit lnSpcReduction="10000"/>
          </a:bodyPr>
          <a:lstStyle/>
          <a:p>
            <a:pPr marL="0" indent="0" algn="ctr">
              <a:buNone/>
            </a:pPr>
            <a:r>
              <a:rPr lang="en-US" sz="2000" b="1" dirty="0"/>
              <a:t>S</a:t>
            </a:r>
            <a:r>
              <a:rPr lang="en-US" sz="2000" dirty="0"/>
              <a:t>tatic </a:t>
            </a:r>
            <a:r>
              <a:rPr lang="en-US" sz="2000" b="1" dirty="0"/>
              <a:t>A</a:t>
            </a:r>
            <a:r>
              <a:rPr lang="en-US" sz="2000" dirty="0"/>
              <a:t>nalyzer </a:t>
            </a:r>
            <a:r>
              <a:rPr lang="en-US" sz="2000" dirty="0"/>
              <a:t>for </a:t>
            </a:r>
            <a:r>
              <a:rPr lang="en-US" sz="2000" b="1" dirty="0"/>
              <a:t>M</a:t>
            </a:r>
            <a:r>
              <a:rPr lang="en-US" sz="2000" dirty="0"/>
              <a:t>ultiple </a:t>
            </a:r>
            <a:r>
              <a:rPr lang="en-US" sz="2000" b="1" dirty="0"/>
              <a:t>P</a:t>
            </a:r>
            <a:r>
              <a:rPr lang="en-US" sz="2000" dirty="0"/>
              <a:t>rogramming </a:t>
            </a:r>
            <a:r>
              <a:rPr lang="en-US" sz="2000" b="1" dirty="0"/>
              <a:t>L</a:t>
            </a:r>
            <a:r>
              <a:rPr lang="en-US" sz="2000" dirty="0"/>
              <a:t>anguag</a:t>
            </a:r>
            <a:r>
              <a:rPr lang="en-US" sz="2000" b="1" dirty="0"/>
              <a:t>E</a:t>
            </a:r>
            <a:r>
              <a:rPr lang="en-US" sz="2000" dirty="0"/>
              <a:t>s</a:t>
            </a:r>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111</a:t>
            </a:fld>
            <a:endParaRPr lang="en-US" dirty="0">
              <a:solidFill>
                <a:prstClr val="black">
                  <a:tint val="75000"/>
                </a:prstClr>
              </a:solidFill>
            </a:endParaRPr>
          </a:p>
        </p:txBody>
      </p:sp>
      <p:sp>
        <p:nvSpPr>
          <p:cNvPr id="5" name="Textfeld 4"/>
          <p:cNvSpPr txBox="1"/>
          <p:nvPr/>
        </p:nvSpPr>
        <p:spPr>
          <a:xfrm>
            <a:off x="2132012" y="2057401"/>
            <a:ext cx="8305800" cy="4031873"/>
          </a:xfrm>
          <a:prstGeom prst="rect">
            <a:avLst/>
          </a:prstGeom>
          <a:noFill/>
        </p:spPr>
        <p:txBody>
          <a:bodyPr wrap="square" rtlCol="0">
            <a:spAutoFit/>
          </a:bodyPr>
          <a:lstStyle/>
          <a:p>
            <a:pPr marL="285750" indent="-285750" defTabSz="914400">
              <a:buFont typeface="Arial" pitchFamily="34" charset="0"/>
              <a:buChar char="•"/>
            </a:pPr>
            <a:r>
              <a:rPr lang="en-US" sz="2400" dirty="0">
                <a:solidFill>
                  <a:prstClr val="black"/>
                </a:solidFill>
              </a:rPr>
              <a:t>Based on Abstract Interpretation</a:t>
            </a:r>
          </a:p>
          <a:p>
            <a:pPr marL="285750" indent="-285750" defTabSz="914400">
              <a:buFont typeface="Arial" pitchFamily="34" charset="0"/>
              <a:buChar char="•"/>
            </a:pPr>
            <a:r>
              <a:rPr lang="en-US" sz="2400" dirty="0">
                <a:solidFill>
                  <a:prstClr val="black"/>
                </a:solidFill>
              </a:rPr>
              <a:t>Generic in terms of…</a:t>
            </a:r>
          </a:p>
          <a:p>
            <a:pPr marL="457200" lvl="1" defTabSz="914400"/>
            <a:endParaRPr lang="en-US" sz="2000" dirty="0">
              <a:solidFill>
                <a:prstClr val="black"/>
              </a:solidFill>
            </a:endParaRPr>
          </a:p>
          <a:p>
            <a:pPr marL="457200" lvl="1" defTabSz="914400"/>
            <a:r>
              <a:rPr lang="en-US" sz="2400" b="1" dirty="0">
                <a:solidFill>
                  <a:srgbClr val="4F81BD"/>
                </a:solidFill>
              </a:rPr>
              <a:t>Programming Language</a:t>
            </a:r>
          </a:p>
          <a:p>
            <a:pPr marL="914400" lvl="2" defTabSz="914400"/>
            <a:r>
              <a:rPr lang="en-US" sz="2000" dirty="0">
                <a:solidFill>
                  <a:prstClr val="black"/>
                </a:solidFill>
              </a:rPr>
              <a:t>Supports imperative, object-oriented, and functional programming</a:t>
            </a:r>
          </a:p>
          <a:p>
            <a:pPr marL="457200" lvl="1" defTabSz="914400"/>
            <a:endParaRPr lang="en-US" sz="1400" dirty="0">
              <a:solidFill>
                <a:prstClr val="black"/>
              </a:solidFill>
            </a:endParaRPr>
          </a:p>
          <a:p>
            <a:pPr marL="457200" lvl="1" defTabSz="914400"/>
            <a:r>
              <a:rPr lang="en-US" sz="2400" b="1" dirty="0">
                <a:solidFill>
                  <a:srgbClr val="4F81BD"/>
                </a:solidFill>
              </a:rPr>
              <a:t>Abstract Domain</a:t>
            </a:r>
          </a:p>
          <a:p>
            <a:pPr marL="457200" lvl="1" defTabSz="914400"/>
            <a:r>
              <a:rPr lang="en-US" sz="2400" b="1" dirty="0">
                <a:solidFill>
                  <a:srgbClr val="4F81BD"/>
                </a:solidFill>
              </a:rPr>
              <a:t>	</a:t>
            </a:r>
            <a:r>
              <a:rPr lang="en-US" sz="2000" dirty="0">
                <a:solidFill>
                  <a:prstClr val="black"/>
                </a:solidFill>
              </a:rPr>
              <a:t>Multitude of abstract domains implemented:</a:t>
            </a:r>
          </a:p>
          <a:p>
            <a:pPr marL="457200" lvl="1" defTabSz="914400"/>
            <a:r>
              <a:rPr lang="en-US" sz="2000" b="1" dirty="0">
                <a:solidFill>
                  <a:srgbClr val="4F81BD"/>
                </a:solidFill>
              </a:rPr>
              <a:t>	</a:t>
            </a:r>
            <a:r>
              <a:rPr lang="en-US" sz="2000" dirty="0">
                <a:solidFill>
                  <a:prstClr val="black"/>
                </a:solidFill>
              </a:rPr>
              <a:t>Intervals, Octagons, </a:t>
            </a:r>
            <a:r>
              <a:rPr lang="en-US" sz="2000" dirty="0" err="1">
                <a:solidFill>
                  <a:prstClr val="black"/>
                </a:solidFill>
              </a:rPr>
              <a:t>Polyhedra</a:t>
            </a:r>
            <a:r>
              <a:rPr lang="en-US" sz="2000" dirty="0">
                <a:solidFill>
                  <a:prstClr val="black"/>
                </a:solidFill>
              </a:rPr>
              <a:t>, Shape Analysis …</a:t>
            </a:r>
          </a:p>
          <a:p>
            <a:pPr marL="457200" lvl="1" defTabSz="914400"/>
            <a:endParaRPr lang="en-US" sz="1400" b="1" dirty="0">
              <a:solidFill>
                <a:srgbClr val="4F81BD"/>
              </a:solidFill>
            </a:endParaRPr>
          </a:p>
          <a:p>
            <a:pPr marL="457200" lvl="1" defTabSz="914400"/>
            <a:r>
              <a:rPr lang="en-US" sz="2400" b="1" dirty="0">
                <a:solidFill>
                  <a:srgbClr val="4F81BD"/>
                </a:solidFill>
              </a:rPr>
              <a:t>Property</a:t>
            </a:r>
          </a:p>
          <a:p>
            <a:pPr defTabSz="914400"/>
            <a:r>
              <a:rPr lang="en-US" sz="2400" dirty="0">
                <a:solidFill>
                  <a:prstClr val="black"/>
                </a:solidFill>
              </a:rPr>
              <a:t> 	</a:t>
            </a:r>
            <a:r>
              <a:rPr lang="en-US" sz="2000" dirty="0">
                <a:solidFill>
                  <a:prstClr val="black"/>
                </a:solidFill>
              </a:rPr>
              <a:t>E.g., run-time errors, access permissions, information leakage</a:t>
            </a:r>
          </a:p>
        </p:txBody>
      </p:sp>
    </p:spTree>
    <p:extLst>
      <p:ext uri="{BB962C8B-B14F-4D97-AF65-F5344CB8AC3E}">
        <p14:creationId xmlns:p14="http://schemas.microsoft.com/office/powerpoint/2010/main" val="151202821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1: reliability Analysis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112</a:t>
            </a:fld>
            <a:endParaRPr lang="en-US" dirty="0">
              <a:solidFill>
                <a:prstClr val="black">
                  <a:tint val="75000"/>
                </a:prstClr>
              </a:solidFill>
            </a:endParaRPr>
          </a:p>
        </p:txBody>
      </p:sp>
    </p:spTree>
    <p:extLst>
      <p:ext uri="{BB962C8B-B14F-4D97-AF65-F5344CB8AC3E}">
        <p14:creationId xmlns:p14="http://schemas.microsoft.com/office/powerpoint/2010/main" val="15773439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715962"/>
          </a:xfrm>
        </p:spPr>
        <p:txBody>
          <a:bodyPr>
            <a:normAutofit fontScale="90000"/>
          </a:bodyPr>
          <a:lstStyle/>
          <a:p>
            <a:r>
              <a:rPr lang="en-US" dirty="0" smtClean="0"/>
              <a:t>Reliability</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113</a:t>
            </a:fld>
            <a:endParaRPr lang="en-US" dirty="0">
              <a:solidFill>
                <a:prstClr val="black">
                  <a:tint val="75000"/>
                </a:prstClr>
              </a:solidFill>
            </a:endParaRPr>
          </a:p>
        </p:txBody>
      </p:sp>
      <p:sp>
        <p:nvSpPr>
          <p:cNvPr id="5" name="Rounded Rectangle 18"/>
          <p:cNvSpPr/>
          <p:nvPr/>
        </p:nvSpPr>
        <p:spPr>
          <a:xfrm>
            <a:off x="2017130" y="2364872"/>
            <a:ext cx="5296483" cy="171455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914400"/>
            <a:r>
              <a:rPr lang="en-US" sz="1400" noProof="1">
                <a:solidFill>
                  <a:prstClr val="black"/>
                </a:solidFill>
                <a:latin typeface="Consolas" pitchFamily="49" charset="0"/>
                <a:cs typeface="Consolas" pitchFamily="49" charset="0"/>
              </a:rPr>
              <a:t>$w := 200</a:t>
            </a:r>
          </a:p>
          <a:p>
            <a:pPr defTabSz="914400"/>
            <a:endParaRPr lang="en-US" sz="1400" noProof="1">
              <a:solidFill>
                <a:prstClr val="black"/>
              </a:solidFill>
              <a:latin typeface="Consolas" pitchFamily="49" charset="0"/>
              <a:cs typeface="Consolas" pitchFamily="49" charset="0"/>
            </a:endParaRPr>
          </a:p>
          <a:p>
            <a:pPr defTabSz="914400"/>
            <a:r>
              <a:rPr lang="en-US" sz="1400" noProof="1">
                <a:solidFill>
                  <a:prstClr val="black"/>
                </a:solidFill>
                <a:latin typeface="Consolas" pitchFamily="49" charset="0"/>
                <a:cs typeface="Consolas" pitchFamily="49" charset="0"/>
              </a:rPr>
              <a:t>$h := wall</a:t>
            </a:r>
            <a:r>
              <a:rPr lang="en-US" sz="1400" dirty="0">
                <a:solidFill>
                  <a:prstClr val="black"/>
                </a:solidFill>
                <a:latin typeface="Consolas" pitchFamily="49" charset="0"/>
                <a:cs typeface="Consolas" pitchFamily="49" charset="0"/>
              </a:rPr>
              <a:t>→</a:t>
            </a:r>
            <a:r>
              <a:rPr lang="en-US" sz="1400" noProof="1">
                <a:solidFill>
                  <a:prstClr val="black"/>
                </a:solidFill>
                <a:latin typeface="Consolas" pitchFamily="49" charset="0"/>
                <a:cs typeface="Consolas" pitchFamily="49" charset="0"/>
              </a:rPr>
              <a:t>ask_number</a:t>
            </a:r>
          </a:p>
          <a:p>
            <a:pPr defTabSz="914400"/>
            <a:endParaRPr lang="en-US" sz="1400" noProof="1">
              <a:solidFill>
                <a:prstClr val="black"/>
              </a:solidFill>
              <a:latin typeface="Consolas" pitchFamily="49" charset="0"/>
              <a:cs typeface="Consolas" pitchFamily="49" charset="0"/>
            </a:endParaRPr>
          </a:p>
          <a:p>
            <a:pPr defTabSz="914400"/>
            <a:r>
              <a:rPr lang="en-US" sz="1400" noProof="1">
                <a:solidFill>
                  <a:prstClr val="black"/>
                </a:solidFill>
                <a:latin typeface="Consolas" pitchFamily="49" charset="0"/>
                <a:cs typeface="Consolas" pitchFamily="49" charset="0"/>
              </a:rPr>
              <a:t>$b := media</a:t>
            </a:r>
            <a:r>
              <a:rPr lang="en-US" sz="1400" dirty="0">
                <a:solidFill>
                  <a:prstClr val="black"/>
                </a:solidFill>
                <a:latin typeface="Consolas" pitchFamily="49" charset="0"/>
                <a:cs typeface="Consolas" pitchFamily="49" charset="0"/>
              </a:rPr>
              <a:t>→</a:t>
            </a:r>
            <a:r>
              <a:rPr lang="en-US" sz="1400" noProof="1">
                <a:solidFill>
                  <a:prstClr val="black"/>
                </a:solidFill>
                <a:latin typeface="Consolas" pitchFamily="49" charset="0"/>
                <a:cs typeface="Consolas" pitchFamily="49" charset="0"/>
              </a:rPr>
              <a:t>create_board( $w, math</a:t>
            </a:r>
            <a:r>
              <a:rPr lang="en-US" sz="1400" dirty="0">
                <a:solidFill>
                  <a:prstClr val="black"/>
                </a:solidFill>
                <a:latin typeface="Consolas" pitchFamily="49" charset="0"/>
                <a:cs typeface="Consolas" pitchFamily="49" charset="0"/>
              </a:rPr>
              <a:t>→</a:t>
            </a:r>
            <a:r>
              <a:rPr lang="en-US" sz="1400" noProof="1">
                <a:solidFill>
                  <a:prstClr val="black"/>
                </a:solidFill>
                <a:latin typeface="Consolas" pitchFamily="49" charset="0"/>
                <a:cs typeface="Consolas" pitchFamily="49" charset="0"/>
              </a:rPr>
              <a:t>min(100,$h) )</a:t>
            </a:r>
          </a:p>
          <a:p>
            <a:pPr defTabSz="914400"/>
            <a:endParaRPr lang="en-US" sz="1400" noProof="1">
              <a:solidFill>
                <a:prstClr val="black"/>
              </a:solidFill>
              <a:latin typeface="Consolas" pitchFamily="49" charset="0"/>
              <a:cs typeface="Consolas" pitchFamily="49" charset="0"/>
            </a:endParaRPr>
          </a:p>
          <a:p>
            <a:pPr defTabSz="914400"/>
            <a:endParaRPr lang="en-US" sz="1400" noProof="1">
              <a:solidFill>
                <a:prstClr val="black"/>
              </a:solidFill>
              <a:latin typeface="Consolas" pitchFamily="49" charset="0"/>
              <a:cs typeface="Consolas" pitchFamily="49" charset="0"/>
            </a:endParaRPr>
          </a:p>
        </p:txBody>
      </p:sp>
      <p:pic>
        <p:nvPicPr>
          <p:cNvPr id="7" name="Grafik 6"/>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062412" y="3195887"/>
            <a:ext cx="0" cy="0"/>
          </a:xfrm>
          <a:prstGeom prst="rect">
            <a:avLst/>
          </a:prstGeom>
        </p:spPr>
      </p:pic>
      <p:grpSp>
        <p:nvGrpSpPr>
          <p:cNvPr id="3" name="Gruppieren 2"/>
          <p:cNvGrpSpPr/>
          <p:nvPr/>
        </p:nvGrpSpPr>
        <p:grpSpPr>
          <a:xfrm>
            <a:off x="8281778" y="3637330"/>
            <a:ext cx="1775034" cy="1295400"/>
            <a:chOff x="6759366" y="3637330"/>
            <a:chExt cx="1775034" cy="1295400"/>
          </a:xfrm>
        </p:grpSpPr>
        <p:sp>
          <p:nvSpPr>
            <p:cNvPr id="12" name="Abgerundetes Rechteck 11"/>
            <p:cNvSpPr/>
            <p:nvPr/>
          </p:nvSpPr>
          <p:spPr>
            <a:xfrm>
              <a:off x="6759366" y="3637330"/>
              <a:ext cx="1775034" cy="1295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prstClr val="black"/>
                </a:solidFill>
              </a:endParaRPr>
            </a:p>
          </p:txBody>
        </p:sp>
        <p:pic>
          <p:nvPicPr>
            <p:cNvPr id="9" name="Picture 8"/>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6891446" y="3710266"/>
              <a:ext cx="1490553" cy="1155907"/>
            </a:xfrm>
            <a:prstGeom prst="rect">
              <a:avLst/>
            </a:prstGeom>
          </p:spPr>
        </p:pic>
      </p:grpSp>
      <p:grpSp>
        <p:nvGrpSpPr>
          <p:cNvPr id="19" name="Gruppieren 18"/>
          <p:cNvGrpSpPr/>
          <p:nvPr/>
        </p:nvGrpSpPr>
        <p:grpSpPr>
          <a:xfrm>
            <a:off x="8302788" y="2653378"/>
            <a:ext cx="1355933" cy="762000"/>
            <a:chOff x="6797467" y="2057400"/>
            <a:chExt cx="1355933" cy="762000"/>
          </a:xfrm>
        </p:grpSpPr>
        <p:sp>
          <p:nvSpPr>
            <p:cNvPr id="15" name="Abgerundetes Rechteck 14"/>
            <p:cNvSpPr/>
            <p:nvPr/>
          </p:nvSpPr>
          <p:spPr>
            <a:xfrm>
              <a:off x="6797467" y="2057400"/>
              <a:ext cx="1355933" cy="762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prstClr val="black"/>
                </a:solidFill>
              </a:endParaRPr>
            </a:p>
          </p:txBody>
        </p:sp>
        <p:pic>
          <p:nvPicPr>
            <p:cNvPr id="17" name="Grafik 16"/>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911766" y="2170068"/>
              <a:ext cx="1127334" cy="536663"/>
            </a:xfrm>
            <a:prstGeom prst="rect">
              <a:avLst/>
            </a:prstGeom>
          </p:spPr>
        </p:pic>
      </p:grpSp>
      <p:grpSp>
        <p:nvGrpSpPr>
          <p:cNvPr id="30" name="Gruppieren 29"/>
          <p:cNvGrpSpPr/>
          <p:nvPr/>
        </p:nvGrpSpPr>
        <p:grpSpPr>
          <a:xfrm>
            <a:off x="8319881" y="2102708"/>
            <a:ext cx="1355933" cy="381000"/>
            <a:chOff x="6797467" y="1789068"/>
            <a:chExt cx="1355933" cy="381000"/>
          </a:xfrm>
        </p:grpSpPr>
        <p:sp>
          <p:nvSpPr>
            <p:cNvPr id="21" name="Abgerundetes Rechteck 20"/>
            <p:cNvSpPr/>
            <p:nvPr/>
          </p:nvSpPr>
          <p:spPr>
            <a:xfrm>
              <a:off x="6797467" y="1789068"/>
              <a:ext cx="1355933" cy="381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prstClr val="black"/>
                </a:solidFill>
              </a:endParaRPr>
            </a:p>
          </p:txBody>
        </p:sp>
        <p:pic>
          <p:nvPicPr>
            <p:cNvPr id="23" name="Grafik 2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911766" y="1901736"/>
              <a:ext cx="1127334" cy="155664"/>
            </a:xfrm>
            <a:prstGeom prst="rect">
              <a:avLst/>
            </a:prstGeom>
          </p:spPr>
        </p:pic>
      </p:grpSp>
      <p:cxnSp>
        <p:nvCxnSpPr>
          <p:cNvPr id="25" name="Gewinkelte Verbindung 24"/>
          <p:cNvCxnSpPr>
            <a:stCxn id="21" idx="1"/>
          </p:cNvCxnSpPr>
          <p:nvPr/>
        </p:nvCxnSpPr>
        <p:spPr>
          <a:xfrm rot="10800000" flipV="1">
            <a:off x="6704015" y="2293208"/>
            <a:ext cx="1615867" cy="472838"/>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7" name="Gewinkelte Verbindung 26"/>
          <p:cNvCxnSpPr>
            <a:stCxn id="15" idx="1"/>
          </p:cNvCxnSpPr>
          <p:nvPr/>
        </p:nvCxnSpPr>
        <p:spPr>
          <a:xfrm rot="10800000" flipV="1">
            <a:off x="6704014" y="3034378"/>
            <a:ext cx="1598775" cy="187771"/>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6" name="Gewinkelte Verbindung 35"/>
          <p:cNvCxnSpPr>
            <a:stCxn id="12" idx="1"/>
          </p:cNvCxnSpPr>
          <p:nvPr/>
        </p:nvCxnSpPr>
        <p:spPr>
          <a:xfrm rot="10800000">
            <a:off x="6704021" y="3637330"/>
            <a:ext cx="1577759" cy="647700"/>
          </a:xfrm>
          <a:prstGeom prst="bentConnector3">
            <a:avLst/>
          </a:prstGeom>
          <a:ln>
            <a:tailEnd type="arrow"/>
          </a:ln>
        </p:spPr>
        <p:style>
          <a:lnRef idx="2">
            <a:schemeClr val="dk1"/>
          </a:lnRef>
          <a:fillRef idx="0">
            <a:schemeClr val="dk1"/>
          </a:fillRef>
          <a:effectRef idx="1">
            <a:schemeClr val="dk1"/>
          </a:effectRef>
          <a:fontRef idx="minor">
            <a:schemeClr val="tx1"/>
          </a:fontRef>
        </p:style>
      </p:cxnSp>
      <p:sp>
        <p:nvSpPr>
          <p:cNvPr id="42" name="Textfeld 41"/>
          <p:cNvSpPr txBox="1"/>
          <p:nvPr/>
        </p:nvSpPr>
        <p:spPr>
          <a:xfrm>
            <a:off x="2132012" y="1478059"/>
            <a:ext cx="6934200" cy="400110"/>
          </a:xfrm>
          <a:prstGeom prst="rect">
            <a:avLst/>
          </a:prstGeom>
          <a:noFill/>
        </p:spPr>
        <p:txBody>
          <a:bodyPr wrap="square" rtlCol="0">
            <a:spAutoFit/>
          </a:bodyPr>
          <a:lstStyle/>
          <a:p>
            <a:pPr defTabSz="914400"/>
            <a:r>
              <a:rPr lang="en-US" sz="2000" dirty="0">
                <a:solidFill>
                  <a:prstClr val="black"/>
                </a:solidFill>
              </a:rPr>
              <a:t>1) Finding potential problems using Abstract Interpretation</a:t>
            </a:r>
          </a:p>
        </p:txBody>
      </p:sp>
      <p:sp>
        <p:nvSpPr>
          <p:cNvPr id="43" name="TextBox 4"/>
          <p:cNvSpPr txBox="1"/>
          <p:nvPr/>
        </p:nvSpPr>
        <p:spPr>
          <a:xfrm>
            <a:off x="3732212" y="5525576"/>
            <a:ext cx="6544653" cy="707886"/>
          </a:xfrm>
          <a:prstGeom prst="rect">
            <a:avLst/>
          </a:prstGeom>
          <a:noFill/>
        </p:spPr>
        <p:txBody>
          <a:bodyPr wrap="square" rtlCol="0">
            <a:spAutoFit/>
          </a:bodyPr>
          <a:lstStyle/>
          <a:p>
            <a:pPr marL="285750" indent="-285750" defTabSz="914400">
              <a:buFont typeface="Arial" pitchFamily="34" charset="0"/>
              <a:buChar char="•"/>
            </a:pPr>
            <a:r>
              <a:rPr lang="en-US" sz="2000" dirty="0">
                <a:solidFill>
                  <a:prstClr val="black"/>
                </a:solidFill>
              </a:rPr>
              <a:t>Formal semantics of TouchDevelop</a:t>
            </a:r>
          </a:p>
          <a:p>
            <a:pPr marL="285750" indent="-285750" defTabSz="914400">
              <a:buFont typeface="Arial" pitchFamily="34" charset="0"/>
              <a:buChar char="•"/>
            </a:pPr>
            <a:r>
              <a:rPr lang="en-US" sz="2000" dirty="0">
                <a:solidFill>
                  <a:prstClr val="black"/>
                </a:solidFill>
              </a:rPr>
              <a:t>Find suitable abstractions for the state of mobile devices</a:t>
            </a:r>
          </a:p>
        </p:txBody>
      </p:sp>
      <p:sp>
        <p:nvSpPr>
          <p:cNvPr id="44" name="Textfeld 43"/>
          <p:cNvSpPr txBox="1"/>
          <p:nvPr/>
        </p:nvSpPr>
        <p:spPr>
          <a:xfrm>
            <a:off x="2017130" y="5615055"/>
            <a:ext cx="1777395" cy="461665"/>
          </a:xfrm>
          <a:prstGeom prst="rect">
            <a:avLst/>
          </a:prstGeom>
          <a:noFill/>
        </p:spPr>
        <p:txBody>
          <a:bodyPr wrap="square" rtlCol="0">
            <a:spAutoFit/>
          </a:bodyPr>
          <a:lstStyle/>
          <a:p>
            <a:pPr defTabSz="914400"/>
            <a:r>
              <a:rPr lang="en-US" sz="2400" b="1" dirty="0">
                <a:solidFill>
                  <a:srgbClr val="4F81BD"/>
                </a:solidFill>
              </a:rPr>
              <a:t>Challenges</a:t>
            </a:r>
          </a:p>
        </p:txBody>
      </p:sp>
      <p:sp>
        <p:nvSpPr>
          <p:cNvPr id="46" name="Textfeld 45"/>
          <p:cNvSpPr txBox="1"/>
          <p:nvPr/>
        </p:nvSpPr>
        <p:spPr>
          <a:xfrm>
            <a:off x="2278003" y="4397580"/>
            <a:ext cx="5410200" cy="369332"/>
          </a:xfrm>
          <a:prstGeom prst="rect">
            <a:avLst/>
          </a:prstGeom>
          <a:noFill/>
        </p:spPr>
        <p:txBody>
          <a:bodyPr wrap="square" rtlCol="0">
            <a:spAutoFit/>
          </a:bodyPr>
          <a:lstStyle/>
          <a:p>
            <a:pPr defTabSz="914400"/>
            <a:r>
              <a:rPr lang="en-US" dirty="0">
                <a:solidFill>
                  <a:srgbClr val="FF0000"/>
                </a:solidFill>
              </a:rPr>
              <a:t>Property violation: </a:t>
            </a:r>
            <a:r>
              <a:rPr lang="en-US" dirty="0" err="1">
                <a:solidFill>
                  <a:srgbClr val="FF0000"/>
                </a:solidFill>
                <a:latin typeface="Consolas" pitchFamily="49" charset="0"/>
                <a:cs typeface="Consolas" pitchFamily="49" charset="0"/>
              </a:rPr>
              <a:t>create_board</a:t>
            </a:r>
            <a:r>
              <a:rPr lang="en-US" noProof="1">
                <a:solidFill>
                  <a:srgbClr val="FF0000"/>
                </a:solidFill>
                <a:latin typeface="Consolas" pitchFamily="49" charset="0"/>
                <a:cs typeface="Consolas" pitchFamily="49" charset="0"/>
              </a:rPr>
              <a:t>.</a:t>
            </a:r>
            <a:r>
              <a:rPr lang="en-US" dirty="0" err="1">
                <a:solidFill>
                  <a:srgbClr val="FF0000"/>
                </a:solidFill>
                <a:latin typeface="Consolas" pitchFamily="49" charset="0"/>
                <a:cs typeface="Consolas" pitchFamily="49" charset="0"/>
              </a:rPr>
              <a:t>arg_h</a:t>
            </a:r>
            <a:r>
              <a:rPr lang="en-US" dirty="0">
                <a:solidFill>
                  <a:srgbClr val="FF0000"/>
                </a:solidFill>
                <a:latin typeface="Consolas" pitchFamily="49" charset="0"/>
                <a:cs typeface="Consolas" pitchFamily="49" charset="0"/>
              </a:rPr>
              <a:t> &gt; 0</a:t>
            </a:r>
          </a:p>
        </p:txBody>
      </p:sp>
      <p:cxnSp>
        <p:nvCxnSpPr>
          <p:cNvPr id="51" name="Gewinkelte Verbindung 50"/>
          <p:cNvCxnSpPr>
            <a:endCxn id="46" idx="0"/>
          </p:cNvCxnSpPr>
          <p:nvPr/>
        </p:nvCxnSpPr>
        <p:spPr>
          <a:xfrm rot="5400000">
            <a:off x="4691628" y="3872877"/>
            <a:ext cx="816180" cy="23322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906633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p:cNvSpPr/>
          <p:nvPr/>
        </p:nvSpPr>
        <p:spPr>
          <a:xfrm>
            <a:off x="2007835" y="1157111"/>
            <a:ext cx="2590800" cy="182880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endParaRPr lang="en-US">
              <a:solidFill>
                <a:prstClr val="black"/>
              </a:solidFill>
            </a:endParaRPr>
          </a:p>
        </p:txBody>
      </p:sp>
      <p:sp>
        <p:nvSpPr>
          <p:cNvPr id="2" name="Title 1"/>
          <p:cNvSpPr>
            <a:spLocks noGrp="1"/>
          </p:cNvSpPr>
          <p:nvPr>
            <p:ph type="title"/>
          </p:nvPr>
        </p:nvSpPr>
        <p:spPr/>
        <p:txBody>
          <a:bodyPr/>
          <a:lstStyle/>
          <a:p>
            <a:r>
              <a:rPr lang="en-US" dirty="0" smtClean="0"/>
              <a:t>Overview</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114</a:t>
            </a:fld>
            <a:endParaRPr lang="en-US" dirty="0">
              <a:solidFill>
                <a:prstClr val="black">
                  <a:tint val="75000"/>
                </a:prstClr>
              </a:solidFill>
            </a:endParaRPr>
          </a:p>
        </p:txBody>
      </p:sp>
      <p:sp>
        <p:nvSpPr>
          <p:cNvPr id="5" name="Rectangle 4"/>
          <p:cNvSpPr/>
          <p:nvPr/>
        </p:nvSpPr>
        <p:spPr>
          <a:xfrm>
            <a:off x="8228012" y="3530600"/>
            <a:ext cx="2209800" cy="925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Abstract semantics of the API</a:t>
            </a:r>
          </a:p>
        </p:txBody>
      </p:sp>
      <p:sp>
        <p:nvSpPr>
          <p:cNvPr id="6" name="Rectangle 5"/>
          <p:cNvSpPr/>
          <p:nvPr/>
        </p:nvSpPr>
        <p:spPr>
          <a:xfrm>
            <a:off x="5151790" y="1913468"/>
            <a:ext cx="1104900" cy="1058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Execution Model</a:t>
            </a:r>
          </a:p>
        </p:txBody>
      </p:sp>
      <p:sp>
        <p:nvSpPr>
          <p:cNvPr id="9" name="Folded Corner 8"/>
          <p:cNvSpPr/>
          <p:nvPr/>
        </p:nvSpPr>
        <p:spPr>
          <a:xfrm>
            <a:off x="2431168" y="1619957"/>
            <a:ext cx="1600200" cy="931333"/>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dirty="0">
                <a:solidFill>
                  <a:prstClr val="black"/>
                </a:solidFill>
              </a:rPr>
              <a:t>TouchDevelop</a:t>
            </a:r>
          </a:p>
          <a:p>
            <a:pPr algn="ctr" defTabSz="914400"/>
            <a:r>
              <a:rPr lang="en-US" dirty="0">
                <a:solidFill>
                  <a:prstClr val="black"/>
                </a:solidFill>
              </a:rPr>
              <a:t>Script</a:t>
            </a:r>
          </a:p>
        </p:txBody>
      </p:sp>
      <p:sp>
        <p:nvSpPr>
          <p:cNvPr id="10" name="Rectangle 9"/>
          <p:cNvSpPr/>
          <p:nvPr/>
        </p:nvSpPr>
        <p:spPr>
          <a:xfrm>
            <a:off x="1940101" y="3519312"/>
            <a:ext cx="2571044" cy="93133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Compilation</a:t>
            </a:r>
          </a:p>
          <a:p>
            <a:pPr algn="ctr" defTabSz="914400"/>
            <a:r>
              <a:rPr lang="en-US" dirty="0">
                <a:solidFill>
                  <a:prstClr val="black"/>
                </a:solidFill>
              </a:rPr>
              <a:t>Linking of Libraries</a:t>
            </a:r>
          </a:p>
        </p:txBody>
      </p:sp>
      <p:sp>
        <p:nvSpPr>
          <p:cNvPr id="12" name="Folded Corner 11"/>
          <p:cNvSpPr/>
          <p:nvPr/>
        </p:nvSpPr>
        <p:spPr>
          <a:xfrm>
            <a:off x="1940102" y="5029201"/>
            <a:ext cx="2571043" cy="761999"/>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dirty="0">
                <a:solidFill>
                  <a:prstClr val="black"/>
                </a:solidFill>
              </a:rPr>
              <a:t>Intermediate Representation</a:t>
            </a:r>
          </a:p>
        </p:txBody>
      </p:sp>
      <p:sp>
        <p:nvSpPr>
          <p:cNvPr id="13" name="Rectangle 12"/>
          <p:cNvSpPr/>
          <p:nvPr/>
        </p:nvSpPr>
        <p:spPr>
          <a:xfrm>
            <a:off x="5157505" y="3524956"/>
            <a:ext cx="2571044" cy="9313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dirty="0">
                <a:solidFill>
                  <a:prstClr val="black"/>
                </a:solidFill>
              </a:rPr>
              <a:t>Sample Analyzer</a:t>
            </a:r>
          </a:p>
        </p:txBody>
      </p:sp>
      <p:sp>
        <p:nvSpPr>
          <p:cNvPr id="14" name="Rectangle 13"/>
          <p:cNvSpPr/>
          <p:nvPr/>
        </p:nvSpPr>
        <p:spPr>
          <a:xfrm>
            <a:off x="6609467" y="1910646"/>
            <a:ext cx="1113367" cy="10611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Abstract Domain</a:t>
            </a:r>
          </a:p>
        </p:txBody>
      </p:sp>
      <p:sp>
        <p:nvSpPr>
          <p:cNvPr id="15" name="Folded Corner 14"/>
          <p:cNvSpPr/>
          <p:nvPr/>
        </p:nvSpPr>
        <p:spPr>
          <a:xfrm>
            <a:off x="5157505" y="5181600"/>
            <a:ext cx="2571044" cy="533400"/>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dirty="0">
                <a:solidFill>
                  <a:prstClr val="black"/>
                </a:solidFill>
              </a:rPr>
              <a:t>Warnings</a:t>
            </a:r>
          </a:p>
        </p:txBody>
      </p:sp>
      <p:cxnSp>
        <p:nvCxnSpPr>
          <p:cNvPr id="17" name="Elbow Connector 16"/>
          <p:cNvCxnSpPr>
            <a:stCxn id="6" idx="2"/>
            <a:endCxn id="13" idx="0"/>
          </p:cNvCxnSpPr>
          <p:nvPr/>
        </p:nvCxnSpPr>
        <p:spPr>
          <a:xfrm rot="16200000" flipH="1">
            <a:off x="5797057" y="2878984"/>
            <a:ext cx="553155" cy="738787"/>
          </a:xfrm>
          <a:prstGeom prst="bentConnector3">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8" name="Elbow Connector 17"/>
          <p:cNvCxnSpPr>
            <a:stCxn id="14" idx="2"/>
            <a:endCxn id="13" idx="0"/>
          </p:cNvCxnSpPr>
          <p:nvPr/>
        </p:nvCxnSpPr>
        <p:spPr>
          <a:xfrm rot="5400000">
            <a:off x="6528013" y="2886817"/>
            <a:ext cx="553155" cy="723123"/>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24" name="Elbow Connector 23"/>
          <p:cNvCxnSpPr>
            <a:stCxn id="5" idx="1"/>
            <a:endCxn id="13" idx="3"/>
          </p:cNvCxnSpPr>
          <p:nvPr/>
        </p:nvCxnSpPr>
        <p:spPr>
          <a:xfrm rot="10800000">
            <a:off x="7728551" y="3990622"/>
            <a:ext cx="499463" cy="2822"/>
          </a:xfrm>
          <a:prstGeom prst="bentConnector3">
            <a:avLst>
              <a:gd name="adj1" fmla="val 5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34" name="Elbow Connector 33"/>
          <p:cNvCxnSpPr>
            <a:stCxn id="13" idx="2"/>
            <a:endCxn id="15" idx="0"/>
          </p:cNvCxnSpPr>
          <p:nvPr/>
        </p:nvCxnSpPr>
        <p:spPr>
          <a:xfrm rot="5400000">
            <a:off x="6080371" y="4818944"/>
            <a:ext cx="725312" cy="1270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35" name="Elbow Connector 34"/>
          <p:cNvCxnSpPr>
            <a:stCxn id="10" idx="2"/>
            <a:endCxn id="12" idx="0"/>
          </p:cNvCxnSpPr>
          <p:nvPr/>
        </p:nvCxnSpPr>
        <p:spPr>
          <a:xfrm rot="5400000">
            <a:off x="2936345" y="4739922"/>
            <a:ext cx="578556" cy="12700"/>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8" name="Elbow Connector 37"/>
          <p:cNvCxnSpPr>
            <a:stCxn id="9" idx="2"/>
            <a:endCxn id="10" idx="0"/>
          </p:cNvCxnSpPr>
          <p:nvPr/>
        </p:nvCxnSpPr>
        <p:spPr>
          <a:xfrm rot="5400000">
            <a:off x="2744435" y="3032479"/>
            <a:ext cx="968022" cy="5645"/>
          </a:xfrm>
          <a:prstGeom prst="bent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51" name="Elbow Connector 50"/>
          <p:cNvCxnSpPr>
            <a:stCxn id="12" idx="3"/>
            <a:endCxn id="13" idx="1"/>
          </p:cNvCxnSpPr>
          <p:nvPr/>
        </p:nvCxnSpPr>
        <p:spPr>
          <a:xfrm flipV="1">
            <a:off x="4511145" y="3990622"/>
            <a:ext cx="646361" cy="1419578"/>
          </a:xfrm>
          <a:prstGeom prst="bentConnector3">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1452216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79612" y="274638"/>
            <a:ext cx="8229600" cy="639762"/>
          </a:xfrm>
        </p:spPr>
        <p:txBody>
          <a:bodyPr>
            <a:normAutofit fontScale="90000"/>
          </a:bodyPr>
          <a:lstStyle/>
          <a:p>
            <a:r>
              <a:rPr lang="en-US" dirty="0" smtClean="0"/>
              <a:t>Abstract domain</a:t>
            </a:r>
            <a:endParaRPr lang="en-US" dirty="0"/>
          </a:p>
        </p:txBody>
      </p:sp>
      <p:pic>
        <p:nvPicPr>
          <p:cNvPr id="8" name="Picture 7"/>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292878" y="2064452"/>
            <a:ext cx="7478110" cy="381000"/>
          </a:xfrm>
          <a:prstGeom prst="rect">
            <a:avLst/>
          </a:prstGeom>
        </p:spPr>
      </p:pic>
      <p:sp>
        <p:nvSpPr>
          <p:cNvPr id="4" name="Foliennummernplatzhalt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115</a:t>
            </a:fld>
            <a:endParaRPr lang="en-US" dirty="0">
              <a:solidFill>
                <a:prstClr val="black">
                  <a:tint val="75000"/>
                </a:prstClr>
              </a:solidFill>
            </a:endParaRPr>
          </a:p>
        </p:txBody>
      </p:sp>
      <p:sp>
        <p:nvSpPr>
          <p:cNvPr id="9" name="Content Placeholder 8"/>
          <p:cNvSpPr>
            <a:spLocks noGrp="1"/>
          </p:cNvSpPr>
          <p:nvPr>
            <p:ph idx="1"/>
          </p:nvPr>
        </p:nvSpPr>
        <p:spPr>
          <a:xfrm>
            <a:off x="1751012" y="1143000"/>
            <a:ext cx="8229600" cy="609600"/>
          </a:xfrm>
        </p:spPr>
        <p:txBody>
          <a:bodyPr>
            <a:normAutofit/>
          </a:bodyPr>
          <a:lstStyle/>
          <a:p>
            <a:pPr marL="0" indent="0">
              <a:buNone/>
            </a:pPr>
            <a:r>
              <a:rPr lang="en-US" sz="2800" dirty="0"/>
              <a:t>A program state is abstracted by an element of…</a:t>
            </a:r>
            <a:endParaRPr lang="en-US" sz="2800" dirty="0"/>
          </a:p>
        </p:txBody>
      </p:sp>
      <p:grpSp>
        <p:nvGrpSpPr>
          <p:cNvPr id="3" name="Group 2"/>
          <p:cNvGrpSpPr/>
          <p:nvPr/>
        </p:nvGrpSpPr>
        <p:grpSpPr>
          <a:xfrm>
            <a:off x="2208211" y="2512480"/>
            <a:ext cx="4580465" cy="1533991"/>
            <a:chOff x="685798" y="2512479"/>
            <a:chExt cx="4580465" cy="1533991"/>
          </a:xfrm>
        </p:grpSpPr>
        <p:sp>
          <p:nvSpPr>
            <p:cNvPr id="7" name="Right Brace 6"/>
            <p:cNvSpPr/>
            <p:nvPr/>
          </p:nvSpPr>
          <p:spPr>
            <a:xfrm rot="5400000">
              <a:off x="2641598" y="649813"/>
              <a:ext cx="381001" cy="410633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914400"/>
              <a:endParaRPr lang="en-US">
                <a:solidFill>
                  <a:prstClr val="black"/>
                </a:solidFill>
              </a:endParaRPr>
            </a:p>
          </p:txBody>
        </p:sp>
        <p:sp>
          <p:nvSpPr>
            <p:cNvPr id="15" name="TextBox 14"/>
            <p:cNvSpPr txBox="1"/>
            <p:nvPr/>
          </p:nvSpPr>
          <p:spPr>
            <a:xfrm>
              <a:off x="685798" y="3030807"/>
              <a:ext cx="4580465" cy="1015663"/>
            </a:xfrm>
            <a:prstGeom prst="rect">
              <a:avLst/>
            </a:prstGeom>
            <a:noFill/>
          </p:spPr>
          <p:txBody>
            <a:bodyPr wrap="square" rtlCol="0">
              <a:spAutoFit/>
            </a:bodyPr>
            <a:lstStyle/>
            <a:p>
              <a:pPr defTabSz="914400"/>
              <a:r>
                <a:rPr lang="en-US" sz="2000" dirty="0">
                  <a:solidFill>
                    <a:prstClr val="black"/>
                  </a:solidFill>
                </a:rPr>
                <a:t>Which objects can be referenced?</a:t>
              </a:r>
            </a:p>
            <a:p>
              <a:pPr defTabSz="914400"/>
              <a:r>
                <a:rPr lang="en-US" sz="2000" dirty="0">
                  <a:solidFill>
                    <a:prstClr val="black"/>
                  </a:solidFill>
                </a:rPr>
                <a:t>Possible heap IDs: Objects created, Environment, Fields</a:t>
              </a:r>
            </a:p>
          </p:txBody>
        </p:sp>
        <p:cxnSp>
          <p:nvCxnSpPr>
            <p:cNvPr id="17" name="Elbow Connector 16"/>
            <p:cNvCxnSpPr>
              <a:stCxn id="7" idx="1"/>
              <a:endCxn id="15" idx="1"/>
            </p:cNvCxnSpPr>
            <p:nvPr/>
          </p:nvCxnSpPr>
          <p:spPr>
            <a:xfrm rot="16200000" flipH="1" flipV="1">
              <a:off x="1436368" y="2142909"/>
              <a:ext cx="645159" cy="2146300"/>
            </a:xfrm>
            <a:prstGeom prst="bentConnector4">
              <a:avLst>
                <a:gd name="adj1" fmla="val 15748"/>
                <a:gd name="adj2" fmla="val 119592"/>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5" name="Group 4"/>
          <p:cNvGrpSpPr/>
          <p:nvPr/>
        </p:nvGrpSpPr>
        <p:grpSpPr>
          <a:xfrm>
            <a:off x="2208212" y="2512480"/>
            <a:ext cx="5867400" cy="2392710"/>
            <a:chOff x="685800" y="2512480"/>
            <a:chExt cx="5867400" cy="2392710"/>
          </a:xfrm>
        </p:grpSpPr>
        <p:sp>
          <p:nvSpPr>
            <p:cNvPr id="10" name="Right Brace 9"/>
            <p:cNvSpPr/>
            <p:nvPr/>
          </p:nvSpPr>
          <p:spPr>
            <a:xfrm rot="5400000">
              <a:off x="5494865" y="2283881"/>
              <a:ext cx="381001" cy="838200"/>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defTabSz="914400"/>
              <a:endParaRPr lang="en-US">
                <a:solidFill>
                  <a:prstClr val="black"/>
                </a:solidFill>
              </a:endParaRPr>
            </a:p>
          </p:txBody>
        </p:sp>
        <p:cxnSp>
          <p:nvCxnSpPr>
            <p:cNvPr id="20" name="Elbow Connector 19"/>
            <p:cNvCxnSpPr>
              <a:stCxn id="10" idx="1"/>
            </p:cNvCxnSpPr>
            <p:nvPr/>
          </p:nvCxnSpPr>
          <p:spPr>
            <a:xfrm rot="16200000" flipH="1" flipV="1">
              <a:off x="2449265" y="1130017"/>
              <a:ext cx="1472636" cy="4999566"/>
            </a:xfrm>
            <a:prstGeom prst="bentConnector4">
              <a:avLst>
                <a:gd name="adj1" fmla="val 84132"/>
                <a:gd name="adj2" fmla="val 108806"/>
              </a:avLst>
            </a:prstGeom>
            <a:ln>
              <a:tailEnd type="arrow"/>
            </a:ln>
          </p:spPr>
          <p:style>
            <a:lnRef idx="2">
              <a:schemeClr val="accent2"/>
            </a:lnRef>
            <a:fillRef idx="0">
              <a:schemeClr val="accent2"/>
            </a:fillRef>
            <a:effectRef idx="1">
              <a:schemeClr val="accent2"/>
            </a:effectRef>
            <a:fontRef idx="minor">
              <a:schemeClr val="tx1"/>
            </a:fontRef>
          </p:style>
        </p:cxnSp>
        <p:sp>
          <p:nvSpPr>
            <p:cNvPr id="42" name="TextBox 41"/>
            <p:cNvSpPr txBox="1"/>
            <p:nvPr/>
          </p:nvSpPr>
          <p:spPr>
            <a:xfrm>
              <a:off x="714725" y="4197304"/>
              <a:ext cx="5838475" cy="707886"/>
            </a:xfrm>
            <a:prstGeom prst="rect">
              <a:avLst/>
            </a:prstGeom>
            <a:noFill/>
          </p:spPr>
          <p:txBody>
            <a:bodyPr wrap="square" rtlCol="0">
              <a:spAutoFit/>
            </a:bodyPr>
            <a:lstStyle/>
            <a:p>
              <a:pPr defTabSz="914400"/>
              <a:r>
                <a:rPr lang="en-US" sz="2000" dirty="0">
                  <a:solidFill>
                    <a:prstClr val="black"/>
                  </a:solidFill>
                </a:rPr>
                <a:t>Which numeric values can a variable or heap ID take?</a:t>
              </a:r>
            </a:p>
            <a:p>
              <a:pPr defTabSz="914400"/>
              <a:r>
                <a:rPr lang="en-US" sz="2000" dirty="0">
                  <a:solidFill>
                    <a:prstClr val="black"/>
                  </a:solidFill>
                </a:rPr>
                <a:t>Can be instantiated with intervals, octagons, etc. </a:t>
              </a:r>
            </a:p>
          </p:txBody>
        </p:sp>
      </p:grpSp>
      <p:grpSp>
        <p:nvGrpSpPr>
          <p:cNvPr id="13" name="Group 12"/>
          <p:cNvGrpSpPr/>
          <p:nvPr/>
        </p:nvGrpSpPr>
        <p:grpSpPr>
          <a:xfrm>
            <a:off x="2208211" y="2512482"/>
            <a:ext cx="7620000" cy="3721488"/>
            <a:chOff x="685799" y="2512482"/>
            <a:chExt cx="7620000" cy="3721488"/>
          </a:xfrm>
        </p:grpSpPr>
        <p:sp>
          <p:nvSpPr>
            <p:cNvPr id="12" name="Right Brace 11"/>
            <p:cNvSpPr/>
            <p:nvPr/>
          </p:nvSpPr>
          <p:spPr>
            <a:xfrm rot="5400000">
              <a:off x="7633720" y="2278628"/>
              <a:ext cx="381001" cy="848710"/>
            </a:xfrm>
            <a:prstGeom prst="rightBrace">
              <a:avLst/>
            </a:prstGeom>
          </p:spPr>
          <p:style>
            <a:lnRef idx="2">
              <a:schemeClr val="accent4"/>
            </a:lnRef>
            <a:fillRef idx="0">
              <a:schemeClr val="accent4"/>
            </a:fillRef>
            <a:effectRef idx="1">
              <a:schemeClr val="accent4"/>
            </a:effectRef>
            <a:fontRef idx="minor">
              <a:schemeClr val="tx1"/>
            </a:fontRef>
          </p:style>
          <p:txBody>
            <a:bodyPr rtlCol="0" anchor="ctr"/>
            <a:lstStyle/>
            <a:p>
              <a:pPr algn="ctr" defTabSz="914400"/>
              <a:endParaRPr lang="en-US">
                <a:solidFill>
                  <a:prstClr val="black"/>
                </a:solidFill>
              </a:endParaRPr>
            </a:p>
          </p:txBody>
        </p:sp>
        <p:cxnSp>
          <p:nvCxnSpPr>
            <p:cNvPr id="34" name="Elbow Connector 33"/>
            <p:cNvCxnSpPr>
              <a:stCxn id="12" idx="1"/>
              <a:endCxn id="44" idx="1"/>
            </p:cNvCxnSpPr>
            <p:nvPr/>
          </p:nvCxnSpPr>
          <p:spPr>
            <a:xfrm rot="16200000" flipH="1" flipV="1">
              <a:off x="2684794" y="894488"/>
              <a:ext cx="3140431" cy="7138422"/>
            </a:xfrm>
            <a:prstGeom prst="bentConnector4">
              <a:avLst>
                <a:gd name="adj1" fmla="val 92486"/>
                <a:gd name="adj2" fmla="val 105890"/>
              </a:avLst>
            </a:prstGeom>
            <a:ln>
              <a:tailEnd type="arrow"/>
            </a:ln>
          </p:spPr>
          <p:style>
            <a:lnRef idx="2">
              <a:schemeClr val="accent4"/>
            </a:lnRef>
            <a:fillRef idx="0">
              <a:schemeClr val="accent4"/>
            </a:fillRef>
            <a:effectRef idx="1">
              <a:schemeClr val="accent4"/>
            </a:effectRef>
            <a:fontRef idx="minor">
              <a:schemeClr val="tx1"/>
            </a:fontRef>
          </p:style>
        </p:cxnSp>
        <p:sp>
          <p:nvSpPr>
            <p:cNvPr id="44" name="TextBox 43"/>
            <p:cNvSpPr txBox="1"/>
            <p:nvPr/>
          </p:nvSpPr>
          <p:spPr>
            <a:xfrm>
              <a:off x="685799" y="5833860"/>
              <a:ext cx="7620000" cy="400110"/>
            </a:xfrm>
            <a:prstGeom prst="rect">
              <a:avLst/>
            </a:prstGeom>
            <a:noFill/>
          </p:spPr>
          <p:txBody>
            <a:bodyPr wrap="square" rtlCol="0">
              <a:spAutoFit/>
            </a:bodyPr>
            <a:lstStyle/>
            <a:p>
              <a:pPr defTabSz="914400"/>
              <a:r>
                <a:rPr lang="en-US" sz="2000" dirty="0">
                  <a:solidFill>
                    <a:prstClr val="black"/>
                  </a:solidFill>
                </a:rPr>
                <a:t>Which expressions can be on the top of the evaluation stack?</a:t>
              </a:r>
            </a:p>
          </p:txBody>
        </p:sp>
      </p:grpSp>
      <p:grpSp>
        <p:nvGrpSpPr>
          <p:cNvPr id="6" name="Group 5"/>
          <p:cNvGrpSpPr/>
          <p:nvPr/>
        </p:nvGrpSpPr>
        <p:grpSpPr>
          <a:xfrm>
            <a:off x="2237137" y="2512481"/>
            <a:ext cx="6685140" cy="3202519"/>
            <a:chOff x="714725" y="2512480"/>
            <a:chExt cx="6685140" cy="3202519"/>
          </a:xfrm>
        </p:grpSpPr>
        <p:sp>
          <p:nvSpPr>
            <p:cNvPr id="11" name="Right Brace 10"/>
            <p:cNvSpPr/>
            <p:nvPr/>
          </p:nvSpPr>
          <p:spPr>
            <a:xfrm rot="5400000">
              <a:off x="6574364" y="2347382"/>
              <a:ext cx="381003" cy="71120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defTabSz="914400"/>
              <a:endParaRPr lang="en-US">
                <a:solidFill>
                  <a:prstClr val="black"/>
                </a:solidFill>
              </a:endParaRPr>
            </a:p>
          </p:txBody>
        </p:sp>
        <p:cxnSp>
          <p:nvCxnSpPr>
            <p:cNvPr id="27" name="Elbow Connector 26"/>
            <p:cNvCxnSpPr>
              <a:stCxn id="11" idx="1"/>
            </p:cNvCxnSpPr>
            <p:nvPr/>
          </p:nvCxnSpPr>
          <p:spPr>
            <a:xfrm rot="16200000" flipH="1" flipV="1">
              <a:off x="2616645" y="991564"/>
              <a:ext cx="2246302" cy="6050141"/>
            </a:xfrm>
            <a:prstGeom prst="bentConnector4">
              <a:avLst>
                <a:gd name="adj1" fmla="val 89329"/>
                <a:gd name="adj2" fmla="val 107177"/>
              </a:avLst>
            </a:prstGeom>
            <a:ln>
              <a:tailEnd type="arrow"/>
            </a:ln>
          </p:spPr>
          <p:style>
            <a:lnRef idx="2">
              <a:schemeClr val="accent3"/>
            </a:lnRef>
            <a:fillRef idx="0">
              <a:schemeClr val="accent3"/>
            </a:fillRef>
            <a:effectRef idx="1">
              <a:schemeClr val="accent3"/>
            </a:effectRef>
            <a:fontRef idx="minor">
              <a:schemeClr val="tx1"/>
            </a:fontRef>
          </p:style>
        </p:cxnSp>
        <p:sp>
          <p:nvSpPr>
            <p:cNvPr id="43" name="TextBox 42"/>
            <p:cNvSpPr txBox="1"/>
            <p:nvPr/>
          </p:nvSpPr>
          <p:spPr>
            <a:xfrm>
              <a:off x="714725" y="4955120"/>
              <a:ext cx="6685140" cy="400110"/>
            </a:xfrm>
            <a:prstGeom prst="rect">
              <a:avLst/>
            </a:prstGeom>
            <a:noFill/>
          </p:spPr>
          <p:txBody>
            <a:bodyPr wrap="square" rtlCol="0">
              <a:spAutoFit/>
            </a:bodyPr>
            <a:lstStyle/>
            <a:p>
              <a:pPr defTabSz="914400"/>
              <a:r>
                <a:rPr lang="en-US" sz="2000" dirty="0">
                  <a:solidFill>
                    <a:prstClr val="black"/>
                  </a:solidFill>
                </a:rPr>
                <a:t>Which variables or heap IDs can be valid, which can be invalid? </a:t>
              </a:r>
            </a:p>
          </p:txBody>
        </p:sp>
        <p:pic>
          <p:nvPicPr>
            <p:cNvPr id="63" name="Picture 62"/>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886752" y="5355230"/>
              <a:ext cx="4497113" cy="359769"/>
            </a:xfrm>
            <a:prstGeom prst="rect">
              <a:avLst/>
            </a:prstGeom>
          </p:spPr>
        </p:pic>
      </p:grpSp>
    </p:spTree>
    <p:extLst>
      <p:ext uri="{BB962C8B-B14F-4D97-AF65-F5344CB8AC3E}">
        <p14:creationId xmlns:p14="http://schemas.microsoft.com/office/powerpoint/2010/main" val="3492319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116</a:t>
            </a:fld>
            <a:endParaRPr lang="en-US" dirty="0">
              <a:solidFill>
                <a:prstClr val="black">
                  <a:tint val="75000"/>
                </a:prstClr>
              </a:solidFill>
            </a:endParaRPr>
          </a:p>
        </p:txBody>
      </p:sp>
      <p:sp>
        <p:nvSpPr>
          <p:cNvPr id="5" name="Title 1"/>
          <p:cNvSpPr txBox="1">
            <a:spLocks/>
          </p:cNvSpPr>
          <p:nvPr/>
        </p:nvSpPr>
        <p:spPr>
          <a:xfrm>
            <a:off x="1933010" y="228600"/>
            <a:ext cx="8229600" cy="838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prstClr val="black"/>
                </a:solidFill>
              </a:rPr>
              <a:t>Execution Model – Public methods</a:t>
            </a:r>
          </a:p>
        </p:txBody>
      </p:sp>
      <p:sp>
        <p:nvSpPr>
          <p:cNvPr id="6" name="Oval 5"/>
          <p:cNvSpPr/>
          <p:nvPr/>
        </p:nvSpPr>
        <p:spPr>
          <a:xfrm>
            <a:off x="5224409" y="1547615"/>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7" name="Oval 6"/>
          <p:cNvSpPr/>
          <p:nvPr/>
        </p:nvSpPr>
        <p:spPr>
          <a:xfrm>
            <a:off x="5230760" y="3521782"/>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8" name="Rectangle 7"/>
          <p:cNvSpPr/>
          <p:nvPr/>
        </p:nvSpPr>
        <p:spPr>
          <a:xfrm>
            <a:off x="3761180" y="238172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1</a:t>
            </a:r>
          </a:p>
        </p:txBody>
      </p:sp>
      <p:sp>
        <p:nvSpPr>
          <p:cNvPr id="9" name="Rectangle 8"/>
          <p:cNvSpPr/>
          <p:nvPr/>
        </p:nvSpPr>
        <p:spPr>
          <a:xfrm>
            <a:off x="4881509" y="238172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2</a:t>
            </a:r>
          </a:p>
        </p:txBody>
      </p:sp>
      <p:cxnSp>
        <p:nvCxnSpPr>
          <p:cNvPr id="10" name="Curved Connector 9"/>
          <p:cNvCxnSpPr>
            <a:stCxn id="6" idx="3"/>
            <a:endCxn id="8" idx="0"/>
          </p:cNvCxnSpPr>
          <p:nvPr/>
        </p:nvCxnSpPr>
        <p:spPr>
          <a:xfrm rot="5400000">
            <a:off x="4475791" y="1588467"/>
            <a:ext cx="573944" cy="101256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6" idx="4"/>
            <a:endCxn id="9" idx="0"/>
          </p:cNvCxnSpPr>
          <p:nvPr/>
        </p:nvCxnSpPr>
        <p:spPr>
          <a:xfrm>
            <a:off x="5376809" y="1852416"/>
            <a:ext cx="0" cy="5293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6795011" y="2381722"/>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N</a:t>
            </a:r>
          </a:p>
        </p:txBody>
      </p:sp>
      <p:sp>
        <p:nvSpPr>
          <p:cNvPr id="13" name="TextBox 12"/>
          <p:cNvSpPr txBox="1"/>
          <p:nvPr/>
        </p:nvSpPr>
        <p:spPr>
          <a:xfrm>
            <a:off x="6109211" y="2381722"/>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14" name="Curved Connector 13"/>
          <p:cNvCxnSpPr>
            <a:stCxn id="6" idx="5"/>
            <a:endCxn id="12" idx="0"/>
          </p:cNvCxnSpPr>
          <p:nvPr/>
        </p:nvCxnSpPr>
        <p:spPr>
          <a:xfrm rot="16200000" flipH="1">
            <a:off x="6100471" y="1191880"/>
            <a:ext cx="573943" cy="1805739"/>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5" name="Curved Connector 14"/>
          <p:cNvCxnSpPr>
            <a:stCxn id="8" idx="2"/>
            <a:endCxn id="7" idx="1"/>
          </p:cNvCxnSpPr>
          <p:nvPr/>
        </p:nvCxnSpPr>
        <p:spPr>
          <a:xfrm rot="16200000" flipH="1">
            <a:off x="4480436" y="2771459"/>
            <a:ext cx="571004"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6" name="Curved Connector 15"/>
          <p:cNvCxnSpPr>
            <a:stCxn id="9" idx="2"/>
            <a:endCxn id="7" idx="0"/>
          </p:cNvCxnSpPr>
          <p:nvPr/>
        </p:nvCxnSpPr>
        <p:spPr>
          <a:xfrm rot="16200000" flipH="1">
            <a:off x="5116802" y="3255423"/>
            <a:ext cx="526367"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17" name="Curved Connector 16"/>
          <p:cNvCxnSpPr>
            <a:stCxn id="12" idx="2"/>
            <a:endCxn id="7" idx="7"/>
          </p:cNvCxnSpPr>
          <p:nvPr/>
        </p:nvCxnSpPr>
        <p:spPr>
          <a:xfrm rot="5400000">
            <a:off x="6105116" y="2381222"/>
            <a:ext cx="571005" cy="17993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723969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010" y="228600"/>
            <a:ext cx="8229600" cy="838200"/>
          </a:xfrm>
        </p:spPr>
        <p:txBody>
          <a:bodyPr/>
          <a:lstStyle/>
          <a:p>
            <a:r>
              <a:rPr lang="en-US" dirty="0" smtClean="0"/>
              <a:t>Execution Model - Events</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117</a:t>
            </a:fld>
            <a:endParaRPr lang="en-US" dirty="0">
              <a:solidFill>
                <a:prstClr val="black">
                  <a:tint val="75000"/>
                </a:prstClr>
              </a:solidFill>
            </a:endParaRPr>
          </a:p>
        </p:txBody>
      </p:sp>
      <p:sp>
        <p:nvSpPr>
          <p:cNvPr id="5" name="Oval 4"/>
          <p:cNvSpPr/>
          <p:nvPr/>
        </p:nvSpPr>
        <p:spPr>
          <a:xfrm>
            <a:off x="5224409" y="1547615"/>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6" name="Oval 5"/>
          <p:cNvSpPr/>
          <p:nvPr/>
        </p:nvSpPr>
        <p:spPr>
          <a:xfrm>
            <a:off x="5230760" y="3521782"/>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8" name="Rectangle 7"/>
          <p:cNvSpPr/>
          <p:nvPr/>
        </p:nvSpPr>
        <p:spPr>
          <a:xfrm>
            <a:off x="3761180" y="238172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1</a:t>
            </a:r>
          </a:p>
        </p:txBody>
      </p:sp>
      <p:sp>
        <p:nvSpPr>
          <p:cNvPr id="9" name="Rectangle 8"/>
          <p:cNvSpPr/>
          <p:nvPr/>
        </p:nvSpPr>
        <p:spPr>
          <a:xfrm>
            <a:off x="4881509" y="238172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2</a:t>
            </a:r>
          </a:p>
        </p:txBody>
      </p:sp>
      <p:cxnSp>
        <p:nvCxnSpPr>
          <p:cNvPr id="12" name="Curved Connector 11"/>
          <p:cNvCxnSpPr>
            <a:stCxn id="5" idx="3"/>
            <a:endCxn id="8" idx="0"/>
          </p:cNvCxnSpPr>
          <p:nvPr/>
        </p:nvCxnSpPr>
        <p:spPr>
          <a:xfrm rot="5400000">
            <a:off x="4475791" y="1588467"/>
            <a:ext cx="573944" cy="101256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a:stCxn id="5" idx="4"/>
            <a:endCxn id="9" idx="0"/>
          </p:cNvCxnSpPr>
          <p:nvPr/>
        </p:nvCxnSpPr>
        <p:spPr>
          <a:xfrm>
            <a:off x="5376809" y="1852416"/>
            <a:ext cx="0" cy="5293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6795011" y="2381722"/>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400" dirty="0">
                <a:solidFill>
                  <a:prstClr val="black"/>
                </a:solidFill>
              </a:rPr>
              <a:t>Public method N</a:t>
            </a:r>
          </a:p>
        </p:txBody>
      </p:sp>
      <p:sp>
        <p:nvSpPr>
          <p:cNvPr id="18" name="TextBox 17"/>
          <p:cNvSpPr txBox="1"/>
          <p:nvPr/>
        </p:nvSpPr>
        <p:spPr>
          <a:xfrm>
            <a:off x="6109211" y="2381722"/>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20" name="Curved Connector 19"/>
          <p:cNvCxnSpPr>
            <a:stCxn id="5" idx="5"/>
            <a:endCxn id="17" idx="0"/>
          </p:cNvCxnSpPr>
          <p:nvPr/>
        </p:nvCxnSpPr>
        <p:spPr>
          <a:xfrm rot="16200000" flipH="1">
            <a:off x="6100471" y="1191880"/>
            <a:ext cx="573943" cy="1805739"/>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2" name="Curved Connector 21"/>
          <p:cNvCxnSpPr>
            <a:stCxn id="8" idx="2"/>
            <a:endCxn id="6" idx="1"/>
          </p:cNvCxnSpPr>
          <p:nvPr/>
        </p:nvCxnSpPr>
        <p:spPr>
          <a:xfrm rot="16200000" flipH="1">
            <a:off x="4480436" y="2771459"/>
            <a:ext cx="571004"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4" name="Curved Connector 23"/>
          <p:cNvCxnSpPr>
            <a:stCxn id="9" idx="2"/>
            <a:endCxn id="6" idx="0"/>
          </p:cNvCxnSpPr>
          <p:nvPr/>
        </p:nvCxnSpPr>
        <p:spPr>
          <a:xfrm rot="16200000" flipH="1">
            <a:off x="5116802" y="3255423"/>
            <a:ext cx="526367"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26" name="Curved Connector 25"/>
          <p:cNvCxnSpPr>
            <a:stCxn id="17" idx="2"/>
            <a:endCxn id="6" idx="7"/>
          </p:cNvCxnSpPr>
          <p:nvPr/>
        </p:nvCxnSpPr>
        <p:spPr>
          <a:xfrm rot="5400000">
            <a:off x="6105116" y="2381222"/>
            <a:ext cx="571005" cy="17993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30" name="Oval 29"/>
          <p:cNvSpPr/>
          <p:nvPr/>
        </p:nvSpPr>
        <p:spPr>
          <a:xfrm>
            <a:off x="5253431" y="5615293"/>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31" name="Rectangle 30"/>
          <p:cNvSpPr/>
          <p:nvPr/>
        </p:nvSpPr>
        <p:spPr>
          <a:xfrm>
            <a:off x="3783851" y="449357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400" dirty="0">
                <a:solidFill>
                  <a:prstClr val="black"/>
                </a:solidFill>
              </a:rPr>
              <a:t>Event 1</a:t>
            </a:r>
          </a:p>
        </p:txBody>
      </p:sp>
      <p:sp>
        <p:nvSpPr>
          <p:cNvPr id="32" name="Rectangle 31"/>
          <p:cNvSpPr/>
          <p:nvPr/>
        </p:nvSpPr>
        <p:spPr>
          <a:xfrm>
            <a:off x="4904180" y="449357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400" dirty="0">
                <a:solidFill>
                  <a:prstClr val="black"/>
                </a:solidFill>
              </a:rPr>
              <a:t>Event 2</a:t>
            </a:r>
          </a:p>
        </p:txBody>
      </p:sp>
      <p:cxnSp>
        <p:nvCxnSpPr>
          <p:cNvPr id="33" name="Curved Connector 32"/>
          <p:cNvCxnSpPr>
            <a:stCxn id="6" idx="3"/>
            <a:endCxn id="31" idx="0"/>
          </p:cNvCxnSpPr>
          <p:nvPr/>
        </p:nvCxnSpPr>
        <p:spPr>
          <a:xfrm rot="5400000">
            <a:off x="4421461" y="3639636"/>
            <a:ext cx="711629" cy="99624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6" idx="4"/>
            <a:endCxn id="32" idx="0"/>
          </p:cNvCxnSpPr>
          <p:nvPr/>
        </p:nvCxnSpPr>
        <p:spPr>
          <a:xfrm>
            <a:off x="5383160" y="3826582"/>
            <a:ext cx="16320" cy="66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5" name="Rectangle 34"/>
          <p:cNvSpPr/>
          <p:nvPr/>
        </p:nvSpPr>
        <p:spPr>
          <a:xfrm>
            <a:off x="6817682" y="4493574"/>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400" dirty="0">
                <a:solidFill>
                  <a:prstClr val="black"/>
                </a:solidFill>
              </a:rPr>
              <a:t>Event N</a:t>
            </a:r>
          </a:p>
        </p:txBody>
      </p:sp>
      <p:sp>
        <p:nvSpPr>
          <p:cNvPr id="36" name="TextBox 35"/>
          <p:cNvSpPr txBox="1"/>
          <p:nvPr/>
        </p:nvSpPr>
        <p:spPr>
          <a:xfrm>
            <a:off x="6131882" y="4493574"/>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37" name="Curved Connector 36"/>
          <p:cNvCxnSpPr>
            <a:stCxn id="6" idx="5"/>
            <a:endCxn id="35" idx="0"/>
          </p:cNvCxnSpPr>
          <p:nvPr/>
        </p:nvCxnSpPr>
        <p:spPr>
          <a:xfrm rot="16200000" flipH="1">
            <a:off x="6046138" y="3226730"/>
            <a:ext cx="711628" cy="1822059"/>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8" name="Curved Connector 37"/>
          <p:cNvCxnSpPr>
            <a:stCxn id="31" idx="2"/>
            <a:endCxn id="30" idx="1"/>
          </p:cNvCxnSpPr>
          <p:nvPr/>
        </p:nvCxnSpPr>
        <p:spPr>
          <a:xfrm rot="16200000" flipH="1">
            <a:off x="4512279" y="4874140"/>
            <a:ext cx="552663"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39" name="Curved Connector 38"/>
          <p:cNvCxnSpPr>
            <a:stCxn id="32" idx="2"/>
            <a:endCxn id="30" idx="0"/>
          </p:cNvCxnSpPr>
          <p:nvPr/>
        </p:nvCxnSpPr>
        <p:spPr>
          <a:xfrm rot="16200000" flipH="1">
            <a:off x="5148642" y="5358105"/>
            <a:ext cx="508026"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40" name="Curved Connector 39"/>
          <p:cNvCxnSpPr>
            <a:stCxn id="35" idx="2"/>
            <a:endCxn id="30" idx="7"/>
          </p:cNvCxnSpPr>
          <p:nvPr/>
        </p:nvCxnSpPr>
        <p:spPr>
          <a:xfrm rot="5400000">
            <a:off x="6136956" y="4483904"/>
            <a:ext cx="552664" cy="17993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58" name="Curved Connector 57"/>
          <p:cNvCxnSpPr>
            <a:stCxn id="30" idx="6"/>
            <a:endCxn id="6" idx="6"/>
          </p:cNvCxnSpPr>
          <p:nvPr/>
        </p:nvCxnSpPr>
        <p:spPr>
          <a:xfrm flipH="1" flipV="1">
            <a:off x="5535561" y="3674183"/>
            <a:ext cx="22671" cy="2093511"/>
          </a:xfrm>
          <a:prstGeom prst="curvedConnector3">
            <a:avLst>
              <a:gd name="adj1" fmla="val -12841710"/>
            </a:avLst>
          </a:prstGeom>
          <a:ln>
            <a:tailEnd type="arrow"/>
          </a:ln>
        </p:spPr>
        <p:style>
          <a:lnRef idx="2">
            <a:schemeClr val="accent4"/>
          </a:lnRef>
          <a:fillRef idx="0">
            <a:schemeClr val="accent4"/>
          </a:fillRef>
          <a:effectRef idx="1">
            <a:schemeClr val="accent4"/>
          </a:effectRef>
          <a:fontRef idx="minor">
            <a:schemeClr val="tx1"/>
          </a:fontRef>
        </p:style>
      </p:cxnSp>
      <p:sp>
        <p:nvSpPr>
          <p:cNvPr id="72" name="TextBox 71"/>
          <p:cNvSpPr txBox="1"/>
          <p:nvPr/>
        </p:nvSpPr>
        <p:spPr>
          <a:xfrm>
            <a:off x="8456612" y="4403069"/>
            <a:ext cx="1447800" cy="523220"/>
          </a:xfrm>
          <a:prstGeom prst="rect">
            <a:avLst/>
          </a:prstGeom>
          <a:noFill/>
        </p:spPr>
        <p:txBody>
          <a:bodyPr wrap="square" rtlCol="0">
            <a:spAutoFit/>
          </a:bodyPr>
          <a:lstStyle/>
          <a:p>
            <a:pPr defTabSz="914400"/>
            <a:r>
              <a:rPr lang="en-US" sz="1400" dirty="0" err="1">
                <a:solidFill>
                  <a:prstClr val="black"/>
                </a:solidFill>
              </a:rPr>
              <a:t>Fixpoint</a:t>
            </a:r>
            <a:r>
              <a:rPr lang="en-US" sz="1400" dirty="0">
                <a:solidFill>
                  <a:prstClr val="black"/>
                </a:solidFill>
              </a:rPr>
              <a:t> Computation</a:t>
            </a:r>
          </a:p>
        </p:txBody>
      </p:sp>
    </p:spTree>
    <p:extLst>
      <p:ext uri="{BB962C8B-B14F-4D97-AF65-F5344CB8AC3E}">
        <p14:creationId xmlns:p14="http://schemas.microsoft.com/office/powerpoint/2010/main" val="399280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Persistent Storage</a:t>
            </a:r>
            <a:endParaRPr lang="en-US" dirty="0"/>
          </a:p>
        </p:txBody>
      </p:sp>
      <p:sp>
        <p:nvSpPr>
          <p:cNvPr id="3" name="Inhaltsplatzhalter 2"/>
          <p:cNvSpPr>
            <a:spLocks noGrp="1"/>
          </p:cNvSpPr>
          <p:nvPr>
            <p:ph idx="1"/>
          </p:nvPr>
        </p:nvSpPr>
        <p:spPr>
          <a:xfrm>
            <a:off x="1979612" y="2057400"/>
            <a:ext cx="8229600" cy="3276600"/>
          </a:xfrm>
        </p:spPr>
        <p:txBody>
          <a:bodyPr/>
          <a:lstStyle/>
          <a:p>
            <a:r>
              <a:rPr lang="en-US" dirty="0" smtClean="0"/>
              <a:t>Global variables in </a:t>
            </a:r>
            <a:r>
              <a:rPr lang="en-US" dirty="0" err="1" smtClean="0"/>
              <a:t>TouchDevelop</a:t>
            </a:r>
            <a:r>
              <a:rPr lang="en-US" dirty="0" smtClean="0"/>
              <a:t> are persistent between runs</a:t>
            </a:r>
          </a:p>
          <a:p>
            <a:r>
              <a:rPr lang="en-US" dirty="0" smtClean="0"/>
              <a:t>Possible errors</a:t>
            </a:r>
          </a:p>
          <a:p>
            <a:pPr lvl="1"/>
            <a:r>
              <a:rPr lang="en-US" dirty="0" smtClean="0"/>
              <a:t>Script does not initialize variables correctly on the first run</a:t>
            </a:r>
          </a:p>
          <a:p>
            <a:pPr lvl="1"/>
            <a:r>
              <a:rPr lang="en-US" dirty="0" smtClean="0"/>
              <a:t>Script does not work after one or more runs</a:t>
            </a:r>
          </a:p>
        </p:txBody>
      </p:sp>
      <p:sp>
        <p:nvSpPr>
          <p:cNvPr id="4" name="Foliennummernplatzhalt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118</a:t>
            </a:fld>
            <a:endParaRPr lang="en-US" dirty="0">
              <a:solidFill>
                <a:prstClr val="black">
                  <a:tint val="75000"/>
                </a:prstClr>
              </a:solidFill>
            </a:endParaRPr>
          </a:p>
        </p:txBody>
      </p:sp>
    </p:spTree>
    <p:extLst>
      <p:ext uri="{BB962C8B-B14F-4D97-AF65-F5344CB8AC3E}">
        <p14:creationId xmlns:p14="http://schemas.microsoft.com/office/powerpoint/2010/main" val="269283880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119</a:t>
            </a:fld>
            <a:endParaRPr lang="en-US" dirty="0">
              <a:solidFill>
                <a:prstClr val="black">
                  <a:tint val="75000"/>
                </a:prstClr>
              </a:solidFill>
            </a:endParaRPr>
          </a:p>
        </p:txBody>
      </p:sp>
      <p:sp>
        <p:nvSpPr>
          <p:cNvPr id="5" name="Title 1"/>
          <p:cNvSpPr txBox="1">
            <a:spLocks/>
          </p:cNvSpPr>
          <p:nvPr/>
        </p:nvSpPr>
        <p:spPr>
          <a:xfrm>
            <a:off x="1933010" y="228600"/>
            <a:ext cx="8229600" cy="838200"/>
          </a:xfrm>
          <a:prstGeom prst="rect">
            <a:avLst/>
          </a:prstGeom>
        </p:spPr>
        <p:txBody>
          <a:bodyPr vert="horz" lIns="91440" tIns="45720" rIns="91440" bIns="45720" rtlCol="0" anchor="ctr">
            <a:normAutofit fontScale="7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prstClr val="black"/>
                </a:solidFill>
              </a:rPr>
              <a:t>Execution Model – Persistent Data / Multiple Runs</a:t>
            </a:r>
          </a:p>
        </p:txBody>
      </p:sp>
      <p:sp>
        <p:nvSpPr>
          <p:cNvPr id="6" name="Oval 5"/>
          <p:cNvSpPr/>
          <p:nvPr/>
        </p:nvSpPr>
        <p:spPr>
          <a:xfrm>
            <a:off x="6959766" y="1572175"/>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7" name="Oval 6"/>
          <p:cNvSpPr/>
          <p:nvPr/>
        </p:nvSpPr>
        <p:spPr>
          <a:xfrm>
            <a:off x="6966117" y="3546342"/>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8" name="Rectangle 7"/>
          <p:cNvSpPr/>
          <p:nvPr/>
        </p:nvSpPr>
        <p:spPr>
          <a:xfrm>
            <a:off x="5496537" y="240628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1</a:t>
            </a:r>
          </a:p>
        </p:txBody>
      </p:sp>
      <p:sp>
        <p:nvSpPr>
          <p:cNvPr id="9" name="Rectangle 8"/>
          <p:cNvSpPr/>
          <p:nvPr/>
        </p:nvSpPr>
        <p:spPr>
          <a:xfrm>
            <a:off x="6616866" y="240628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2</a:t>
            </a:r>
          </a:p>
        </p:txBody>
      </p:sp>
      <p:cxnSp>
        <p:nvCxnSpPr>
          <p:cNvPr id="10" name="Curved Connector 9"/>
          <p:cNvCxnSpPr>
            <a:stCxn id="6" idx="3"/>
            <a:endCxn id="8" idx="0"/>
          </p:cNvCxnSpPr>
          <p:nvPr/>
        </p:nvCxnSpPr>
        <p:spPr>
          <a:xfrm rot="5400000">
            <a:off x="6211148" y="1613027"/>
            <a:ext cx="573944" cy="101256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6" idx="4"/>
            <a:endCxn id="9" idx="0"/>
          </p:cNvCxnSpPr>
          <p:nvPr/>
        </p:nvCxnSpPr>
        <p:spPr>
          <a:xfrm>
            <a:off x="7112166" y="1876976"/>
            <a:ext cx="0" cy="5293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Rectangle 11"/>
          <p:cNvSpPr/>
          <p:nvPr/>
        </p:nvSpPr>
        <p:spPr>
          <a:xfrm>
            <a:off x="8530368" y="2406282"/>
            <a:ext cx="1069244"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N</a:t>
            </a:r>
          </a:p>
        </p:txBody>
      </p:sp>
      <p:sp>
        <p:nvSpPr>
          <p:cNvPr id="13" name="TextBox 12"/>
          <p:cNvSpPr txBox="1"/>
          <p:nvPr/>
        </p:nvSpPr>
        <p:spPr>
          <a:xfrm>
            <a:off x="7844568" y="2406282"/>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14" name="Curved Connector 13"/>
          <p:cNvCxnSpPr>
            <a:stCxn id="6" idx="5"/>
            <a:endCxn id="12" idx="0"/>
          </p:cNvCxnSpPr>
          <p:nvPr/>
        </p:nvCxnSpPr>
        <p:spPr>
          <a:xfrm rot="16200000" flipH="1">
            <a:off x="7855489" y="1196779"/>
            <a:ext cx="573943" cy="184506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5" name="Curved Connector 14"/>
          <p:cNvCxnSpPr>
            <a:stCxn id="8" idx="2"/>
            <a:endCxn id="7" idx="1"/>
          </p:cNvCxnSpPr>
          <p:nvPr/>
        </p:nvCxnSpPr>
        <p:spPr>
          <a:xfrm rot="16200000" flipH="1">
            <a:off x="6215793" y="2796019"/>
            <a:ext cx="571004"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6" name="Curved Connector 15"/>
          <p:cNvCxnSpPr>
            <a:stCxn id="9" idx="2"/>
            <a:endCxn id="7" idx="0"/>
          </p:cNvCxnSpPr>
          <p:nvPr/>
        </p:nvCxnSpPr>
        <p:spPr>
          <a:xfrm rot="16200000" flipH="1">
            <a:off x="6852159" y="3279983"/>
            <a:ext cx="526367"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17" name="Curved Connector 16"/>
          <p:cNvCxnSpPr>
            <a:stCxn id="12" idx="2"/>
            <a:endCxn id="7" idx="7"/>
          </p:cNvCxnSpPr>
          <p:nvPr/>
        </p:nvCxnSpPr>
        <p:spPr>
          <a:xfrm rot="5400000">
            <a:off x="7860134" y="2386121"/>
            <a:ext cx="571005" cy="1838710"/>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8" name="Oval 17"/>
          <p:cNvSpPr/>
          <p:nvPr/>
        </p:nvSpPr>
        <p:spPr>
          <a:xfrm>
            <a:off x="6988788" y="5639853"/>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19" name="Rectangle 18"/>
          <p:cNvSpPr/>
          <p:nvPr/>
        </p:nvSpPr>
        <p:spPr>
          <a:xfrm>
            <a:off x="5519208" y="451813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1</a:t>
            </a:r>
          </a:p>
        </p:txBody>
      </p:sp>
      <p:sp>
        <p:nvSpPr>
          <p:cNvPr id="20" name="Rectangle 19"/>
          <p:cNvSpPr/>
          <p:nvPr/>
        </p:nvSpPr>
        <p:spPr>
          <a:xfrm>
            <a:off x="6639537" y="451813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2</a:t>
            </a:r>
          </a:p>
        </p:txBody>
      </p:sp>
      <p:cxnSp>
        <p:nvCxnSpPr>
          <p:cNvPr id="21" name="Curved Connector 20"/>
          <p:cNvCxnSpPr>
            <a:stCxn id="7" idx="3"/>
            <a:endCxn id="19" idx="0"/>
          </p:cNvCxnSpPr>
          <p:nvPr/>
        </p:nvCxnSpPr>
        <p:spPr>
          <a:xfrm rot="5400000">
            <a:off x="6156818" y="3664196"/>
            <a:ext cx="711629" cy="99624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 idx="4"/>
            <a:endCxn id="20" idx="0"/>
          </p:cNvCxnSpPr>
          <p:nvPr/>
        </p:nvCxnSpPr>
        <p:spPr>
          <a:xfrm>
            <a:off x="7118517" y="3851142"/>
            <a:ext cx="16320" cy="666992"/>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 name="Rectangle 22"/>
          <p:cNvSpPr/>
          <p:nvPr/>
        </p:nvSpPr>
        <p:spPr>
          <a:xfrm>
            <a:off x="8553039" y="4518134"/>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N</a:t>
            </a:r>
          </a:p>
        </p:txBody>
      </p:sp>
      <p:sp>
        <p:nvSpPr>
          <p:cNvPr id="24" name="TextBox 23"/>
          <p:cNvSpPr txBox="1"/>
          <p:nvPr/>
        </p:nvSpPr>
        <p:spPr>
          <a:xfrm>
            <a:off x="7867239" y="4518134"/>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25" name="Curved Connector 24"/>
          <p:cNvCxnSpPr>
            <a:stCxn id="7" idx="5"/>
            <a:endCxn id="23" idx="0"/>
          </p:cNvCxnSpPr>
          <p:nvPr/>
        </p:nvCxnSpPr>
        <p:spPr>
          <a:xfrm rot="16200000" flipH="1">
            <a:off x="7781495" y="3251290"/>
            <a:ext cx="711628" cy="1822059"/>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6" name="Curved Connector 25"/>
          <p:cNvCxnSpPr>
            <a:stCxn id="19" idx="2"/>
            <a:endCxn id="18" idx="1"/>
          </p:cNvCxnSpPr>
          <p:nvPr/>
        </p:nvCxnSpPr>
        <p:spPr>
          <a:xfrm rot="16200000" flipH="1">
            <a:off x="6247636" y="4898700"/>
            <a:ext cx="552663"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7" name="Curved Connector 26"/>
          <p:cNvCxnSpPr>
            <a:stCxn id="20" idx="2"/>
            <a:endCxn id="18" idx="0"/>
          </p:cNvCxnSpPr>
          <p:nvPr/>
        </p:nvCxnSpPr>
        <p:spPr>
          <a:xfrm rot="16200000" flipH="1">
            <a:off x="6883999" y="5382665"/>
            <a:ext cx="508026"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28" name="Curved Connector 27"/>
          <p:cNvCxnSpPr>
            <a:stCxn id="23" idx="2"/>
            <a:endCxn id="18" idx="7"/>
          </p:cNvCxnSpPr>
          <p:nvPr/>
        </p:nvCxnSpPr>
        <p:spPr>
          <a:xfrm rot="5400000">
            <a:off x="7872313" y="4508464"/>
            <a:ext cx="552664" cy="17993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9" name="Curved Connector 28"/>
          <p:cNvCxnSpPr>
            <a:stCxn id="18" idx="6"/>
            <a:endCxn id="7" idx="6"/>
          </p:cNvCxnSpPr>
          <p:nvPr/>
        </p:nvCxnSpPr>
        <p:spPr>
          <a:xfrm flipH="1" flipV="1">
            <a:off x="7270918" y="3698743"/>
            <a:ext cx="22671" cy="2093511"/>
          </a:xfrm>
          <a:prstGeom prst="curvedConnector3">
            <a:avLst>
              <a:gd name="adj1" fmla="val -12841710"/>
            </a:avLst>
          </a:prstGeom>
          <a:ln>
            <a:tailEnd type="arrow"/>
          </a:ln>
        </p:spPr>
        <p:style>
          <a:lnRef idx="2">
            <a:schemeClr val="accent4"/>
          </a:lnRef>
          <a:fillRef idx="0">
            <a:schemeClr val="accent4"/>
          </a:fillRef>
          <a:effectRef idx="1">
            <a:schemeClr val="accent4"/>
          </a:effectRef>
          <a:fontRef idx="minor">
            <a:schemeClr val="tx1"/>
          </a:fontRef>
        </p:style>
      </p:cxnSp>
      <p:sp>
        <p:nvSpPr>
          <p:cNvPr id="31" name="Rounded Rectangle 30"/>
          <p:cNvSpPr/>
          <p:nvPr/>
        </p:nvSpPr>
        <p:spPr>
          <a:xfrm>
            <a:off x="2360612" y="1353180"/>
            <a:ext cx="1418202" cy="56945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600" dirty="0">
                <a:solidFill>
                  <a:prstClr val="black"/>
                </a:solidFill>
              </a:rPr>
              <a:t>Set persistent data Invalid</a:t>
            </a:r>
          </a:p>
        </p:txBody>
      </p:sp>
      <p:cxnSp>
        <p:nvCxnSpPr>
          <p:cNvPr id="37" name="Curved Connector 36"/>
          <p:cNvCxnSpPr>
            <a:stCxn id="31" idx="2"/>
            <a:endCxn id="6" idx="1"/>
          </p:cNvCxnSpPr>
          <p:nvPr/>
        </p:nvCxnSpPr>
        <p:spPr>
          <a:xfrm rot="5400000" flipH="1" flipV="1">
            <a:off x="4884148" y="-197623"/>
            <a:ext cx="305820" cy="3934690"/>
          </a:xfrm>
          <a:prstGeom prst="curvedConnector5">
            <a:avLst>
              <a:gd name="adj1" fmla="val -74750"/>
              <a:gd name="adj2" fmla="val 58444"/>
              <a:gd name="adj3" fmla="val 174750"/>
            </a:avLst>
          </a:prstGeom>
          <a:ln>
            <a:tailEnd type="arrow"/>
          </a:ln>
        </p:spPr>
        <p:style>
          <a:lnRef idx="2">
            <a:schemeClr val="dk1"/>
          </a:lnRef>
          <a:fillRef idx="0">
            <a:schemeClr val="dk1"/>
          </a:fillRef>
          <a:effectRef idx="1">
            <a:schemeClr val="dk1"/>
          </a:effectRef>
          <a:fontRef idx="minor">
            <a:schemeClr val="tx1"/>
          </a:fontRef>
        </p:style>
      </p:cxnSp>
      <p:sp>
        <p:nvSpPr>
          <p:cNvPr id="44" name="Rounded Rectangle 43"/>
          <p:cNvSpPr/>
          <p:nvPr/>
        </p:nvSpPr>
        <p:spPr>
          <a:xfrm>
            <a:off x="3629311" y="3414016"/>
            <a:ext cx="1524000" cy="56945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600" dirty="0">
                <a:solidFill>
                  <a:prstClr val="black"/>
                </a:solidFill>
              </a:rPr>
              <a:t>Reset non-persistent data</a:t>
            </a:r>
          </a:p>
        </p:txBody>
      </p:sp>
      <p:cxnSp>
        <p:nvCxnSpPr>
          <p:cNvPr id="46" name="Curved Connector 45"/>
          <p:cNvCxnSpPr>
            <a:stCxn id="18" idx="4"/>
            <a:endCxn id="44" idx="2"/>
          </p:cNvCxnSpPr>
          <p:nvPr/>
        </p:nvCxnSpPr>
        <p:spPr>
          <a:xfrm rot="5400000" flipH="1">
            <a:off x="4785658" y="3589124"/>
            <a:ext cx="1961185" cy="2749877"/>
          </a:xfrm>
          <a:prstGeom prst="curvedConnector3">
            <a:avLst>
              <a:gd name="adj1" fmla="val -11656"/>
            </a:avLst>
          </a:prstGeom>
          <a:ln>
            <a:tailEnd type="arrow"/>
          </a:ln>
        </p:spPr>
        <p:style>
          <a:lnRef idx="2">
            <a:schemeClr val="accent4"/>
          </a:lnRef>
          <a:fillRef idx="0">
            <a:schemeClr val="accent4"/>
          </a:fillRef>
          <a:effectRef idx="1">
            <a:schemeClr val="accent4"/>
          </a:effectRef>
          <a:fontRef idx="minor">
            <a:schemeClr val="tx1"/>
          </a:fontRef>
        </p:style>
      </p:cxnSp>
      <p:cxnSp>
        <p:nvCxnSpPr>
          <p:cNvPr id="48" name="Straight Arrow Connector 47"/>
          <p:cNvCxnSpPr>
            <a:endCxn id="31" idx="0"/>
          </p:cNvCxnSpPr>
          <p:nvPr/>
        </p:nvCxnSpPr>
        <p:spPr>
          <a:xfrm>
            <a:off x="3069713" y="1066801"/>
            <a:ext cx="0" cy="2863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63" name="Curved Connector 62"/>
          <p:cNvCxnSpPr>
            <a:stCxn id="44" idx="0"/>
            <a:endCxn id="6" idx="2"/>
          </p:cNvCxnSpPr>
          <p:nvPr/>
        </p:nvCxnSpPr>
        <p:spPr>
          <a:xfrm rot="5400000" flipH="1" flipV="1">
            <a:off x="4830818" y="1285069"/>
            <a:ext cx="1689440" cy="2568455"/>
          </a:xfrm>
          <a:prstGeom prst="curvedConnector2">
            <a:avLst/>
          </a:prstGeom>
          <a:ln>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5932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0"/>
            <a:ext cx="10969943" cy="4876799"/>
          </a:xfrm>
          <a:prstGeom prst="rect">
            <a:avLst/>
          </a:prstGeom>
        </p:spPr>
        <p:txBody>
          <a:bodyPr>
            <a:normAutofit fontScale="70000" lnSpcReduction="20000"/>
          </a:bodyPr>
          <a:lstStyle/>
          <a:p>
            <a:pPr marL="0" indent="0">
              <a:lnSpc>
                <a:spcPct val="120000"/>
              </a:lnSpc>
              <a:spcBef>
                <a:spcPts val="2400"/>
              </a:spcBef>
              <a:buNone/>
            </a:pPr>
            <a:r>
              <a:rPr lang="en-US" sz="3500" dirty="0" smtClean="0"/>
              <a:t>script	::= meta-info </a:t>
            </a:r>
            <a:r>
              <a:rPr lang="en-US" sz="3500" dirty="0" err="1" smtClean="0"/>
              <a:t>decl</a:t>
            </a:r>
            <a:r>
              <a:rPr lang="en-US" sz="3500" dirty="0" smtClean="0"/>
              <a:t>*</a:t>
            </a:r>
            <a:br>
              <a:rPr lang="en-US" sz="3500" dirty="0" smtClean="0"/>
            </a:br>
            <a:r>
              <a:rPr lang="en-US" sz="3500" dirty="0" err="1" smtClean="0"/>
              <a:t>decl</a:t>
            </a:r>
            <a:r>
              <a:rPr lang="en-US" sz="3500" dirty="0"/>
              <a:t>	</a:t>
            </a:r>
            <a:r>
              <a:rPr lang="en-US" sz="3500" dirty="0" smtClean="0"/>
              <a:t>::= action | page | event | global | library | record</a:t>
            </a:r>
            <a:br>
              <a:rPr lang="en-US" sz="3500" dirty="0" smtClean="0"/>
            </a:br>
            <a:r>
              <a:rPr lang="en-US" sz="3500" dirty="0" smtClean="0"/>
              <a:t>action 	::= </a:t>
            </a:r>
            <a:r>
              <a:rPr lang="en-US" sz="3500" dirty="0" smtClean="0">
                <a:solidFill>
                  <a:srgbClr val="59CB12"/>
                </a:solidFill>
                <a:latin typeface="Segoe UI Semibold" panose="020B0702040204020203" pitchFamily="34" charset="0"/>
                <a:cs typeface="Segoe UI Semibold" panose="020B0702040204020203" pitchFamily="34" charset="0"/>
              </a:rPr>
              <a:t>private</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action</a:t>
            </a:r>
            <a:r>
              <a:rPr lang="en-US" sz="3500" dirty="0" smtClean="0">
                <a:solidFill>
                  <a:srgbClr val="59CB12"/>
                </a:solidFill>
              </a:rPr>
              <a:t> </a:t>
            </a:r>
            <a:r>
              <a:rPr lang="en-US" sz="3500" dirty="0" smtClean="0"/>
              <a:t>sig </a:t>
            </a:r>
            <a:r>
              <a:rPr lang="en-US" sz="3500" dirty="0" err="1"/>
              <a:t>stmt</a:t>
            </a:r>
            <a:r>
              <a:rPr lang="en-US" sz="3500" dirty="0"/>
              <a:t>*</a:t>
            </a:r>
            <a:r>
              <a:rPr lang="en-US" sz="3500" dirty="0" smtClean="0"/>
              <a:t/>
            </a:r>
            <a:br>
              <a:rPr lang="en-US" sz="3500" dirty="0" smtClean="0"/>
            </a:br>
            <a:r>
              <a:rPr lang="en-US" sz="3500" dirty="0" smtClean="0"/>
              <a:t>event 	::= </a:t>
            </a:r>
            <a:r>
              <a:rPr lang="en-US" sz="3500" dirty="0" smtClean="0">
                <a:solidFill>
                  <a:srgbClr val="59CB12"/>
                </a:solidFill>
                <a:latin typeface="Segoe UI Semibold" panose="020B0702040204020203" pitchFamily="34" charset="0"/>
                <a:cs typeface="Segoe UI Semibold" panose="020B0702040204020203" pitchFamily="34" charset="0"/>
              </a:rPr>
              <a:t>event</a:t>
            </a:r>
            <a:r>
              <a:rPr lang="en-US" sz="3500" dirty="0" smtClean="0">
                <a:solidFill>
                  <a:srgbClr val="59CB12"/>
                </a:solidFill>
              </a:rPr>
              <a:t> </a:t>
            </a:r>
            <a:r>
              <a:rPr lang="en-US" sz="3500" dirty="0" smtClean="0"/>
              <a:t>sig </a:t>
            </a:r>
            <a:r>
              <a:rPr lang="en-US" sz="3500" dirty="0" err="1" smtClean="0"/>
              <a:t>stmt</a:t>
            </a:r>
            <a:r>
              <a:rPr lang="en-US" sz="3500" dirty="0" smtClean="0"/>
              <a:t>*</a:t>
            </a:r>
            <a:r>
              <a:rPr lang="en-US" sz="3500" dirty="0"/>
              <a:t/>
            </a:r>
            <a:br>
              <a:rPr lang="en-US" sz="3500" dirty="0"/>
            </a:br>
            <a:r>
              <a:rPr lang="en-US" sz="3500" dirty="0" smtClean="0"/>
              <a:t>page 	::= </a:t>
            </a:r>
            <a:r>
              <a:rPr lang="en-US" sz="3500" dirty="0">
                <a:solidFill>
                  <a:srgbClr val="59CB12"/>
                </a:solidFill>
                <a:latin typeface="Segoe UI Semibold" panose="020B0702040204020203" pitchFamily="34" charset="0"/>
                <a:cs typeface="Segoe UI Semibold" panose="020B0702040204020203" pitchFamily="34" charset="0"/>
              </a:rPr>
              <a:t>private</a:t>
            </a:r>
            <a:r>
              <a:rPr lang="en-US" sz="3500" dirty="0"/>
              <a:t>? </a:t>
            </a:r>
            <a:r>
              <a:rPr lang="en-US" sz="3500" dirty="0" smtClean="0">
                <a:solidFill>
                  <a:srgbClr val="59CB12"/>
                </a:solidFill>
                <a:latin typeface="Segoe UI Semibold" panose="020B0702040204020203" pitchFamily="34" charset="0"/>
                <a:cs typeface="Segoe UI Semibold" panose="020B0702040204020203" pitchFamily="34" charset="0"/>
              </a:rPr>
              <a:t>page</a:t>
            </a:r>
            <a:r>
              <a:rPr lang="en-US" sz="3500" dirty="0" smtClean="0">
                <a:solidFill>
                  <a:srgbClr val="59CB12"/>
                </a:solidFill>
              </a:rPr>
              <a:t> </a:t>
            </a:r>
            <a:r>
              <a:rPr lang="en-US" sz="3500" dirty="0" smtClean="0"/>
              <a:t>sig </a:t>
            </a:r>
            <a:r>
              <a:rPr lang="en-US" sz="3500" dirty="0" err="1" smtClean="0">
                <a:solidFill>
                  <a:srgbClr val="59CB12"/>
                </a:solidFill>
                <a:latin typeface="Segoe UI Semibold" panose="020B0702040204020203" pitchFamily="34" charset="0"/>
                <a:cs typeface="Segoe UI Semibold" panose="020B0702040204020203" pitchFamily="34" charset="0"/>
              </a:rPr>
              <a:t>init</a:t>
            </a:r>
            <a:r>
              <a:rPr lang="en-US" sz="3500" dirty="0" smtClean="0">
                <a:solidFill>
                  <a:srgbClr val="59CB12"/>
                </a:solidFill>
                <a:latin typeface="Segoe UI Semibold" panose="020B0702040204020203" pitchFamily="34" charset="0"/>
                <a:cs typeface="Segoe UI Semibold" panose="020B0702040204020203" pitchFamily="34" charset="0"/>
              </a:rPr>
              <a:t> </a:t>
            </a:r>
            <a:r>
              <a:rPr lang="en-US" sz="3500" dirty="0" err="1"/>
              <a:t>stmt</a:t>
            </a:r>
            <a:r>
              <a:rPr lang="en-US" sz="3500" dirty="0"/>
              <a:t>*</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display </a:t>
            </a:r>
            <a:r>
              <a:rPr lang="en-US" sz="3500" dirty="0" err="1" smtClean="0"/>
              <a:t>stmt</a:t>
            </a:r>
            <a:r>
              <a:rPr lang="en-US" sz="3500" dirty="0"/>
              <a:t>*</a:t>
            </a:r>
            <a:r>
              <a:rPr lang="en-US" sz="3500" dirty="0" smtClean="0"/>
              <a:t/>
            </a:r>
            <a:br>
              <a:rPr lang="en-US" sz="3500" dirty="0" smtClean="0"/>
            </a:br>
            <a:r>
              <a:rPr lang="en-US" sz="3500" dirty="0" smtClean="0"/>
              <a:t>sig	::= id (id </a:t>
            </a:r>
            <a:r>
              <a:rPr lang="en-US" sz="3500" dirty="0" smtClean="0">
                <a:solidFill>
                  <a:srgbClr val="59CB12"/>
                </a:solidFill>
                <a:latin typeface="Segoe UI Semibold" panose="020B0702040204020203" pitchFamily="34" charset="0"/>
                <a:cs typeface="Segoe UI Semibold" panose="020B0702040204020203" pitchFamily="34" charset="0"/>
              </a:rPr>
              <a:t>:</a:t>
            </a:r>
            <a:r>
              <a:rPr lang="en-US" sz="3500" dirty="0" smtClean="0"/>
              <a:t> type)*</a:t>
            </a:r>
            <a:r>
              <a:rPr lang="en-US" sz="3500" dirty="0" smtClean="0">
                <a:solidFill>
                  <a:srgbClr val="59CB12"/>
                </a:solidFill>
                <a:latin typeface="Segoe UI Semibold" panose="020B0702040204020203" pitchFamily="34" charset="0"/>
                <a:cs typeface="Segoe UI Semibold" panose="020B0702040204020203" pitchFamily="34" charset="0"/>
              </a:rPr>
              <a:t> returns </a:t>
            </a:r>
            <a:r>
              <a:rPr lang="en-US" sz="3500" dirty="0" smtClean="0"/>
              <a:t>(</a:t>
            </a:r>
            <a:r>
              <a:rPr lang="en-US" sz="3500" dirty="0"/>
              <a:t>id </a:t>
            </a:r>
            <a:r>
              <a:rPr lang="en-US" sz="3500" dirty="0">
                <a:solidFill>
                  <a:srgbClr val="59CB12"/>
                </a:solidFill>
                <a:latin typeface="Segoe UI Semibold" panose="020B0702040204020203" pitchFamily="34" charset="0"/>
                <a:cs typeface="Segoe UI Semibold" panose="020B0702040204020203" pitchFamily="34" charset="0"/>
              </a:rPr>
              <a:t>:</a:t>
            </a:r>
            <a:r>
              <a:rPr lang="en-US" sz="3500" dirty="0"/>
              <a:t> type</a:t>
            </a:r>
            <a:r>
              <a:rPr lang="en-US" sz="3500" dirty="0" smtClean="0"/>
              <a:t>)*</a:t>
            </a:r>
            <a:br>
              <a:rPr lang="en-US" sz="3500" dirty="0" smtClean="0"/>
            </a:br>
            <a:r>
              <a:rPr lang="en-US" sz="3500" dirty="0" smtClean="0"/>
              <a:t>global 	::= </a:t>
            </a:r>
            <a:r>
              <a:rPr lang="en-US" sz="3500" dirty="0" err="1" smtClean="0">
                <a:solidFill>
                  <a:srgbClr val="59CB12"/>
                </a:solidFill>
                <a:latin typeface="Segoe UI Semibold" panose="020B0702040204020203" pitchFamily="34" charset="0"/>
                <a:cs typeface="Segoe UI Semibold" panose="020B0702040204020203" pitchFamily="34" charset="0"/>
              </a:rPr>
              <a:t>var</a:t>
            </a:r>
            <a:r>
              <a:rPr lang="en-US" sz="3500" dirty="0" smtClean="0">
                <a:solidFill>
                  <a:srgbClr val="59CB12"/>
                </a:solidFill>
              </a:rPr>
              <a:t> </a:t>
            </a:r>
            <a:r>
              <a:rPr lang="en-US" sz="3500" dirty="0"/>
              <a:t>id </a:t>
            </a:r>
            <a:r>
              <a:rPr lang="en-US" sz="3500" dirty="0">
                <a:solidFill>
                  <a:srgbClr val="59CB12"/>
                </a:solidFill>
                <a:latin typeface="Segoe UI Semibold" panose="020B0702040204020203" pitchFamily="34" charset="0"/>
                <a:cs typeface="Segoe UI Semibold" panose="020B0702040204020203" pitchFamily="34" charset="0"/>
              </a:rPr>
              <a:t>:</a:t>
            </a:r>
            <a:r>
              <a:rPr lang="en-US" sz="3500" dirty="0"/>
              <a:t> </a:t>
            </a:r>
            <a:r>
              <a:rPr lang="en-US" sz="3500" dirty="0" smtClean="0"/>
              <a:t>type flag*</a:t>
            </a:r>
            <a:br>
              <a:rPr lang="en-US" sz="3500" dirty="0" smtClean="0"/>
            </a:br>
            <a:r>
              <a:rPr lang="en-US" sz="3500" dirty="0" smtClean="0"/>
              <a:t>record 	::= </a:t>
            </a:r>
            <a:r>
              <a:rPr lang="en-US" sz="3500" dirty="0" smtClean="0">
                <a:solidFill>
                  <a:srgbClr val="59CB12"/>
                </a:solidFill>
                <a:latin typeface="Segoe UI Semibold" panose="020B0702040204020203" pitchFamily="34" charset="0"/>
                <a:cs typeface="Segoe UI Semibold" panose="020B0702040204020203" pitchFamily="34" charset="0"/>
              </a:rPr>
              <a:t>cloud</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object</a:t>
            </a:r>
            <a:r>
              <a:rPr lang="en-US" sz="3500" dirty="0" smtClean="0">
                <a:solidFill>
                  <a:srgbClr val="59CB12"/>
                </a:solidFill>
              </a:rPr>
              <a:t> </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table</a:t>
            </a:r>
            <a:r>
              <a:rPr lang="en-US" sz="3500" dirty="0" smtClean="0">
                <a:solidFill>
                  <a:srgbClr val="59CB12"/>
                </a:solidFill>
              </a:rPr>
              <a:t> </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index</a:t>
            </a:r>
            <a:r>
              <a:rPr lang="en-US" sz="3500" dirty="0" smtClean="0">
                <a:solidFill>
                  <a:srgbClr val="59CB12"/>
                </a:solidFill>
              </a:rPr>
              <a:t> </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decorator</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keys</a:t>
            </a:r>
            <a:r>
              <a:rPr lang="en-US" sz="3500" dirty="0" smtClean="0">
                <a:solidFill>
                  <a:srgbClr val="59CB12"/>
                </a:solidFill>
              </a:rPr>
              <a:t> </a:t>
            </a:r>
            <a:r>
              <a:rPr lang="en-US" sz="3500" dirty="0"/>
              <a:t>(id </a:t>
            </a:r>
            <a:r>
              <a:rPr lang="en-US" sz="3500" dirty="0">
                <a:solidFill>
                  <a:srgbClr val="59CB12"/>
                </a:solidFill>
                <a:latin typeface="Segoe UI Semibold" panose="020B0702040204020203" pitchFamily="34" charset="0"/>
                <a:cs typeface="Segoe UI Semibold" panose="020B0702040204020203" pitchFamily="34" charset="0"/>
              </a:rPr>
              <a:t>:</a:t>
            </a:r>
            <a:r>
              <a:rPr lang="en-US" sz="3500" dirty="0"/>
              <a:t> type)*</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values</a:t>
            </a:r>
            <a:r>
              <a:rPr lang="en-US" sz="3500" dirty="0" smtClean="0">
                <a:solidFill>
                  <a:srgbClr val="59CB12"/>
                </a:solidFill>
              </a:rPr>
              <a:t> </a:t>
            </a:r>
            <a:r>
              <a:rPr lang="en-US" sz="3500" dirty="0"/>
              <a:t>(id </a:t>
            </a:r>
            <a:r>
              <a:rPr lang="en-US" sz="3500" dirty="0">
                <a:solidFill>
                  <a:srgbClr val="59CB12"/>
                </a:solidFill>
                <a:latin typeface="Segoe UI Semibold" panose="020B0702040204020203" pitchFamily="34" charset="0"/>
                <a:cs typeface="Segoe UI Semibold" panose="020B0702040204020203" pitchFamily="34" charset="0"/>
              </a:rPr>
              <a:t>:</a:t>
            </a:r>
            <a:r>
              <a:rPr lang="en-US" sz="3500" dirty="0"/>
              <a:t> type</a:t>
            </a:r>
            <a:r>
              <a:rPr lang="en-US" sz="3500" dirty="0" smtClean="0"/>
              <a:t>)*</a:t>
            </a:r>
            <a:r>
              <a:rPr lang="en-US" sz="3500" dirty="0" smtClean="0">
                <a:solidFill>
                  <a:srgbClr val="59CB12"/>
                </a:solidFill>
                <a:latin typeface="Segoe UI Semibold" panose="020B0702040204020203" pitchFamily="34" charset="0"/>
                <a:cs typeface="Segoe UI Semibold" panose="020B0702040204020203" pitchFamily="34" charset="0"/>
              </a:rPr>
              <a:t/>
            </a:r>
            <a:br>
              <a:rPr lang="en-US" sz="3500" dirty="0" smtClean="0">
                <a:solidFill>
                  <a:srgbClr val="59CB12"/>
                </a:solidFill>
                <a:latin typeface="Segoe UI Semibold" panose="020B0702040204020203" pitchFamily="34" charset="0"/>
                <a:cs typeface="Segoe UI Semibold" panose="020B0702040204020203" pitchFamily="34" charset="0"/>
              </a:rPr>
            </a:br>
            <a:r>
              <a:rPr lang="en-US" sz="3500" dirty="0" err="1" smtClean="0"/>
              <a:t>stmt</a:t>
            </a:r>
            <a:r>
              <a:rPr lang="en-US" sz="3500" dirty="0" smtClean="0"/>
              <a:t> 	::= </a:t>
            </a:r>
            <a:r>
              <a:rPr lang="en-US" sz="3500" dirty="0" err="1" smtClean="0"/>
              <a:t>expr</a:t>
            </a:r>
            <a:r>
              <a:rPr lang="en-US" sz="3500" dirty="0" smtClean="0"/>
              <a:t> | </a:t>
            </a:r>
            <a:r>
              <a:rPr lang="en-US" sz="3500" dirty="0" smtClean="0">
                <a:solidFill>
                  <a:srgbClr val="59CB12"/>
                </a:solidFill>
                <a:latin typeface="Segoe UI Semibold" panose="020B0702040204020203" pitchFamily="34" charset="0"/>
                <a:cs typeface="Segoe UI Semibold" panose="020B0702040204020203" pitchFamily="34" charset="0"/>
              </a:rPr>
              <a:t>// </a:t>
            </a:r>
            <a:r>
              <a:rPr lang="en-US" sz="3500" dirty="0" smtClean="0"/>
              <a:t>comment | </a:t>
            </a:r>
            <a:r>
              <a:rPr lang="en-US" sz="3500" dirty="0" smtClean="0">
                <a:solidFill>
                  <a:srgbClr val="59CB12"/>
                </a:solidFill>
                <a:latin typeface="Segoe UI Semibold" panose="020B0702040204020203" pitchFamily="34" charset="0"/>
                <a:cs typeface="Segoe UI Semibold" panose="020B0702040204020203" pitchFamily="34" charset="0"/>
              </a:rPr>
              <a:t>if</a:t>
            </a:r>
            <a:r>
              <a:rPr lang="en-US" sz="3500" dirty="0" smtClean="0"/>
              <a:t> </a:t>
            </a:r>
            <a:r>
              <a:rPr lang="en-US" sz="3500" dirty="0" err="1" smtClean="0"/>
              <a:t>expr</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then</a:t>
            </a:r>
            <a:r>
              <a:rPr lang="en-US" sz="3500" dirty="0" smtClean="0"/>
              <a:t> </a:t>
            </a:r>
            <a:r>
              <a:rPr lang="en-US" sz="3500" dirty="0" err="1" smtClean="0"/>
              <a:t>stmt</a:t>
            </a:r>
            <a:r>
              <a:rPr lang="en-US" sz="3500" dirty="0" smtClean="0"/>
              <a:t>* </a:t>
            </a:r>
            <a:r>
              <a:rPr lang="en-US" sz="3500" dirty="0" smtClean="0">
                <a:solidFill>
                  <a:srgbClr val="59CB12"/>
                </a:solidFill>
                <a:latin typeface="Segoe UI Semibold" panose="020B0702040204020203" pitchFamily="34" charset="0"/>
                <a:cs typeface="Segoe UI Semibold" panose="020B0702040204020203" pitchFamily="34" charset="0"/>
              </a:rPr>
              <a:t>else</a:t>
            </a:r>
            <a:r>
              <a:rPr lang="en-US" sz="3500" dirty="0" smtClean="0">
                <a:solidFill>
                  <a:srgbClr val="59CB12"/>
                </a:solidFill>
              </a:rPr>
              <a:t> </a:t>
            </a:r>
            <a:r>
              <a:rPr lang="en-US" sz="3500" dirty="0" err="1" smtClean="0"/>
              <a:t>stmt</a:t>
            </a:r>
            <a:r>
              <a:rPr lang="en-US" sz="3500" dirty="0" smtClean="0"/>
              <a:t>* </a:t>
            </a:r>
            <a:br>
              <a:rPr lang="en-US" sz="3500" dirty="0" smtClean="0"/>
            </a:br>
            <a:r>
              <a:rPr lang="en-US" sz="3500" dirty="0" smtClean="0"/>
              <a:t>        	  |  loop </a:t>
            </a:r>
            <a:r>
              <a:rPr lang="en-US" sz="3500" dirty="0" smtClean="0">
                <a:solidFill>
                  <a:srgbClr val="59CB12"/>
                </a:solidFill>
                <a:latin typeface="Segoe UI Semibold" panose="020B0702040204020203" pitchFamily="34" charset="0"/>
                <a:cs typeface="Segoe UI Semibold" panose="020B0702040204020203" pitchFamily="34" charset="0"/>
              </a:rPr>
              <a:t>do</a:t>
            </a:r>
            <a:r>
              <a:rPr lang="en-US" sz="3500" dirty="0" smtClean="0">
                <a:solidFill>
                  <a:srgbClr val="59CB12"/>
                </a:solidFill>
              </a:rPr>
              <a:t> </a:t>
            </a:r>
            <a:r>
              <a:rPr lang="en-US" sz="3500" dirty="0" err="1" smtClean="0"/>
              <a:t>stmt</a:t>
            </a:r>
            <a:r>
              <a:rPr lang="en-US" sz="3500" dirty="0" smtClean="0"/>
              <a:t>* | </a:t>
            </a:r>
            <a:r>
              <a:rPr lang="en-US" sz="3500" dirty="0" smtClean="0">
                <a:solidFill>
                  <a:srgbClr val="59CB12"/>
                </a:solidFill>
                <a:latin typeface="Segoe UI Semibold" panose="020B0702040204020203" pitchFamily="34" charset="0"/>
                <a:cs typeface="Segoe UI Semibold" panose="020B0702040204020203" pitchFamily="34" charset="0"/>
              </a:rPr>
              <a:t>boxed</a:t>
            </a:r>
            <a:r>
              <a:rPr lang="en-US" sz="3500" dirty="0" smtClean="0">
                <a:solidFill>
                  <a:srgbClr val="59CB12"/>
                </a:solidFill>
              </a:rPr>
              <a:t> </a:t>
            </a:r>
            <a:r>
              <a:rPr lang="en-US" sz="3500" dirty="0" err="1" smtClean="0"/>
              <a:t>stmt</a:t>
            </a:r>
            <a:r>
              <a:rPr lang="en-US" sz="3500" dirty="0" smtClean="0"/>
              <a:t>*</a:t>
            </a:r>
            <a:br>
              <a:rPr lang="en-US" sz="3500" dirty="0" smtClean="0"/>
            </a:br>
            <a:r>
              <a:rPr lang="en-US" sz="3500" dirty="0" smtClean="0"/>
              <a:t>loop	::= </a:t>
            </a:r>
            <a:r>
              <a:rPr lang="en-US" sz="3500" dirty="0" smtClean="0">
                <a:solidFill>
                  <a:srgbClr val="59CB12"/>
                </a:solidFill>
                <a:latin typeface="Segoe UI Semibold" panose="020B0702040204020203" pitchFamily="34" charset="0"/>
                <a:cs typeface="Segoe UI Semibold" panose="020B0702040204020203" pitchFamily="34" charset="0"/>
              </a:rPr>
              <a:t>while</a:t>
            </a:r>
            <a:r>
              <a:rPr lang="en-US" sz="3500" dirty="0" smtClean="0">
                <a:solidFill>
                  <a:srgbClr val="59CB12"/>
                </a:solidFill>
              </a:rPr>
              <a:t> </a:t>
            </a:r>
            <a:r>
              <a:rPr lang="en-US" sz="3500" dirty="0" err="1" smtClean="0"/>
              <a:t>expr</a:t>
            </a:r>
            <a:r>
              <a:rPr lang="en-US" sz="3500" dirty="0" smtClean="0"/>
              <a:t> | </a:t>
            </a:r>
            <a:r>
              <a:rPr lang="en-US" sz="3500" dirty="0" smtClean="0">
                <a:solidFill>
                  <a:srgbClr val="59CB12"/>
                </a:solidFill>
                <a:latin typeface="Segoe UI Semibold" panose="020B0702040204020203" pitchFamily="34" charset="0"/>
                <a:cs typeface="Segoe UI Semibold" panose="020B0702040204020203" pitchFamily="34" charset="0"/>
              </a:rPr>
              <a:t>for</a:t>
            </a:r>
            <a:r>
              <a:rPr lang="en-US" sz="3500" dirty="0" smtClean="0">
                <a:solidFill>
                  <a:srgbClr val="59CB12"/>
                </a:solidFill>
              </a:rPr>
              <a:t> </a:t>
            </a:r>
            <a:r>
              <a:rPr lang="en-US" sz="3500" dirty="0" smtClean="0"/>
              <a:t>id </a:t>
            </a:r>
            <a:r>
              <a:rPr lang="en-US" sz="3500" dirty="0" smtClean="0">
                <a:solidFill>
                  <a:srgbClr val="59CB12"/>
                </a:solidFill>
                <a:latin typeface="Segoe UI Semibold" panose="020B0702040204020203" pitchFamily="34" charset="0"/>
                <a:cs typeface="Segoe UI Semibold" panose="020B0702040204020203" pitchFamily="34" charset="0"/>
              </a:rPr>
              <a:t>&lt;</a:t>
            </a:r>
            <a:r>
              <a:rPr lang="en-US" sz="3500" dirty="0" smtClean="0"/>
              <a:t> </a:t>
            </a:r>
            <a:r>
              <a:rPr lang="en-US" sz="3500" dirty="0" err="1" smtClean="0"/>
              <a:t>expr</a:t>
            </a:r>
            <a:r>
              <a:rPr lang="en-US" sz="3500" dirty="0" smtClean="0"/>
              <a:t> | </a:t>
            </a:r>
            <a:r>
              <a:rPr lang="en-US" sz="3500" dirty="0" smtClean="0">
                <a:solidFill>
                  <a:srgbClr val="59CB12"/>
                </a:solidFill>
                <a:latin typeface="Segoe UI Semibold" panose="020B0702040204020203" pitchFamily="34" charset="0"/>
                <a:cs typeface="Segoe UI Semibold" panose="020B0702040204020203" pitchFamily="34" charset="0"/>
              </a:rPr>
              <a:t>for each </a:t>
            </a:r>
            <a:r>
              <a:rPr lang="en-US" sz="3500" dirty="0" smtClean="0"/>
              <a:t>id </a:t>
            </a:r>
            <a:r>
              <a:rPr lang="en-US" sz="3500" dirty="0" smtClean="0">
                <a:solidFill>
                  <a:srgbClr val="59CB12"/>
                </a:solidFill>
                <a:latin typeface="Segoe UI Semibold" panose="020B0702040204020203" pitchFamily="34" charset="0"/>
                <a:cs typeface="Segoe UI Semibold" panose="020B0702040204020203" pitchFamily="34" charset="0"/>
              </a:rPr>
              <a:t>in</a:t>
            </a:r>
            <a:r>
              <a:rPr lang="en-US" sz="3500" dirty="0" smtClean="0">
                <a:solidFill>
                  <a:srgbClr val="59CB12"/>
                </a:solidFill>
              </a:rPr>
              <a:t> </a:t>
            </a:r>
            <a:r>
              <a:rPr lang="en-US" sz="3500" dirty="0" err="1" smtClean="0"/>
              <a:t>expr</a:t>
            </a:r>
            <a:r>
              <a:rPr lang="en-US" sz="3500" dirty="0" smtClean="0"/>
              <a:t/>
            </a:r>
            <a:br>
              <a:rPr lang="en-US" sz="3500" dirty="0" smtClean="0"/>
            </a:br>
            <a:r>
              <a:rPr lang="en-US" sz="3500" dirty="0" err="1" smtClean="0"/>
              <a:t>expr</a:t>
            </a:r>
            <a:r>
              <a:rPr lang="en-US" sz="3500" dirty="0"/>
              <a:t>	</a:t>
            </a:r>
            <a:r>
              <a:rPr lang="en-US" sz="3500" dirty="0" smtClean="0"/>
              <a:t>::= token* (where sig </a:t>
            </a:r>
            <a:r>
              <a:rPr lang="en-US" sz="3500" dirty="0" err="1" smtClean="0"/>
              <a:t>stmt</a:t>
            </a:r>
            <a:r>
              <a:rPr lang="en-US" sz="3500" dirty="0" smtClean="0"/>
              <a:t>*)*</a:t>
            </a:r>
          </a:p>
        </p:txBody>
      </p:sp>
      <p:sp>
        <p:nvSpPr>
          <p:cNvPr id="6" name="Title 5"/>
          <p:cNvSpPr>
            <a:spLocks noGrp="1"/>
          </p:cNvSpPr>
          <p:nvPr>
            <p:ph type="title"/>
          </p:nvPr>
        </p:nvSpPr>
        <p:spPr/>
        <p:txBody>
          <a:bodyPr/>
          <a:lstStyle/>
          <a:p>
            <a:r>
              <a:rPr lang="en-US" dirty="0" smtClean="0"/>
              <a:t>abstract syntax</a:t>
            </a:r>
            <a:endParaRPr lang="en-US" dirty="0"/>
          </a:p>
        </p:txBody>
      </p:sp>
    </p:spTree>
    <p:extLst>
      <p:ext uri="{BB962C8B-B14F-4D97-AF65-F5344CB8AC3E}">
        <p14:creationId xmlns:p14="http://schemas.microsoft.com/office/powerpoint/2010/main" val="4042309190"/>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979612" y="274638"/>
            <a:ext cx="8229600" cy="944562"/>
          </a:xfrm>
        </p:spPr>
        <p:txBody>
          <a:bodyPr/>
          <a:lstStyle/>
          <a:p>
            <a:r>
              <a:rPr lang="en-US" dirty="0" smtClean="0"/>
              <a:t>Information on the Environment</a:t>
            </a:r>
            <a:endParaRPr lang="en-US" dirty="0"/>
          </a:p>
        </p:txBody>
      </p:sp>
      <p:sp>
        <p:nvSpPr>
          <p:cNvPr id="3" name="Inhaltsplatzhalter 2"/>
          <p:cNvSpPr>
            <a:spLocks noGrp="1"/>
          </p:cNvSpPr>
          <p:nvPr>
            <p:ph idx="1"/>
          </p:nvPr>
        </p:nvSpPr>
        <p:spPr>
          <a:xfrm>
            <a:off x="1979612" y="1447801"/>
            <a:ext cx="8229600" cy="1219200"/>
          </a:xfrm>
        </p:spPr>
        <p:txBody>
          <a:bodyPr/>
          <a:lstStyle/>
          <a:p>
            <a:pPr marL="0" indent="0">
              <a:buNone/>
            </a:pPr>
            <a:r>
              <a:rPr lang="en-US" sz="2800" dirty="0"/>
              <a:t>Environment of the phone:</a:t>
            </a:r>
          </a:p>
          <a:p>
            <a:pPr marL="0" indent="0">
              <a:buNone/>
            </a:pPr>
            <a:r>
              <a:rPr lang="en-US" sz="2800" dirty="0"/>
              <a:t>	Media library, sensors, home network…</a:t>
            </a:r>
          </a:p>
          <a:p>
            <a:pPr marL="0" indent="0">
              <a:buNone/>
            </a:pPr>
            <a:endParaRPr lang="en-US" dirty="0"/>
          </a:p>
        </p:txBody>
      </p:sp>
      <p:sp>
        <p:nvSpPr>
          <p:cNvPr id="4" name="Foliennummernplatzhalt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120</a:t>
            </a:fld>
            <a:endParaRPr lang="en-US" dirty="0">
              <a:solidFill>
                <a:prstClr val="black">
                  <a:tint val="75000"/>
                </a:prstClr>
              </a:solidFill>
            </a:endParaRPr>
          </a:p>
        </p:txBody>
      </p:sp>
      <p:sp>
        <p:nvSpPr>
          <p:cNvPr id="5" name="Textfeld 4"/>
          <p:cNvSpPr txBox="1"/>
          <p:nvPr/>
        </p:nvSpPr>
        <p:spPr>
          <a:xfrm>
            <a:off x="1903412" y="4015565"/>
            <a:ext cx="6324600" cy="1569660"/>
          </a:xfrm>
          <a:prstGeom prst="rect">
            <a:avLst/>
          </a:prstGeom>
          <a:noFill/>
        </p:spPr>
        <p:txBody>
          <a:bodyPr wrap="square" rtlCol="0">
            <a:spAutoFit/>
          </a:bodyPr>
          <a:lstStyle/>
          <a:p>
            <a:pPr defTabSz="914400"/>
            <a:r>
              <a:rPr lang="en-US" sz="2400" b="1" dirty="0">
                <a:solidFill>
                  <a:prstClr val="black"/>
                </a:solidFill>
                <a:latin typeface="Consolas" pitchFamily="49" charset="0"/>
                <a:cs typeface="Consolas" pitchFamily="49" charset="0"/>
              </a:rPr>
              <a:t>action </a:t>
            </a:r>
            <a:r>
              <a:rPr lang="en-US" sz="2400" dirty="0">
                <a:solidFill>
                  <a:prstClr val="black"/>
                </a:solidFill>
                <a:latin typeface="Consolas" pitchFamily="49" charset="0"/>
                <a:cs typeface="Consolas" pitchFamily="49" charset="0"/>
              </a:rPr>
              <a:t>main ()      </a:t>
            </a:r>
            <a:br>
              <a:rPr lang="en-US" sz="2400" dirty="0">
                <a:solidFill>
                  <a:prstClr val="black"/>
                </a:solidFill>
                <a:latin typeface="Consolas" pitchFamily="49" charset="0"/>
                <a:cs typeface="Consolas" pitchFamily="49" charset="0"/>
              </a:rPr>
            </a:br>
            <a:r>
              <a:rPr lang="en-US" sz="2400" dirty="0">
                <a:solidFill>
                  <a:prstClr val="black"/>
                </a:solidFill>
                <a:latin typeface="Consolas" pitchFamily="49" charset="0"/>
                <a:cs typeface="Consolas" pitchFamily="49" charset="0"/>
              </a:rPr>
              <a:t>  </a:t>
            </a:r>
            <a:r>
              <a:rPr lang="en-US" sz="2400" b="1" dirty="0">
                <a:solidFill>
                  <a:prstClr val="black"/>
                </a:solidFill>
                <a:latin typeface="Consolas" pitchFamily="49" charset="0"/>
                <a:cs typeface="Consolas" pitchFamily="49" charset="0"/>
              </a:rPr>
              <a:t>if </a:t>
            </a:r>
            <a:r>
              <a:rPr lang="en-US" sz="2400" dirty="0">
                <a:solidFill>
                  <a:prstClr val="black"/>
                </a:solidFill>
                <a:latin typeface="Consolas" pitchFamily="49" charset="0"/>
                <a:cs typeface="Consolas" pitchFamily="49" charset="0"/>
              </a:rPr>
              <a:t>media → songs → count &gt; 0</a:t>
            </a:r>
            <a:r>
              <a:rPr lang="en-US" sz="2400" b="1" dirty="0">
                <a:solidFill>
                  <a:prstClr val="black"/>
                </a:solidFill>
                <a:latin typeface="Consolas" pitchFamily="49" charset="0"/>
                <a:cs typeface="Consolas" pitchFamily="49" charset="0"/>
              </a:rPr>
              <a:t> then</a:t>
            </a:r>
            <a:endParaRPr lang="en-US" sz="2400" dirty="0">
              <a:solidFill>
                <a:prstClr val="black"/>
              </a:solidFill>
              <a:latin typeface="Consolas" pitchFamily="49" charset="0"/>
              <a:cs typeface="Consolas" pitchFamily="49" charset="0"/>
            </a:endParaRPr>
          </a:p>
          <a:p>
            <a:pPr defTabSz="914400"/>
            <a:r>
              <a:rPr lang="en-US" sz="2400" dirty="0">
                <a:solidFill>
                  <a:prstClr val="black"/>
                </a:solidFill>
                <a:latin typeface="Consolas" pitchFamily="49" charset="0"/>
                <a:cs typeface="Consolas" pitchFamily="49" charset="0"/>
              </a:rPr>
              <a:t>    media → songs → random → play </a:t>
            </a:r>
          </a:p>
          <a:p>
            <a:pPr defTabSz="914400"/>
            <a:r>
              <a:rPr lang="en-US" sz="2400" b="1" dirty="0">
                <a:solidFill>
                  <a:prstClr val="black"/>
                </a:solidFill>
                <a:latin typeface="Consolas" pitchFamily="49" charset="0"/>
                <a:cs typeface="Consolas" pitchFamily="49" charset="0"/>
              </a:rPr>
              <a:t>  else </a:t>
            </a:r>
            <a:r>
              <a:rPr lang="en-US" sz="2400" dirty="0">
                <a:solidFill>
                  <a:prstClr val="black"/>
                </a:solidFill>
                <a:latin typeface="Consolas" pitchFamily="49" charset="0"/>
                <a:cs typeface="Consolas" pitchFamily="49" charset="0"/>
              </a:rPr>
              <a:t>do nothing</a:t>
            </a:r>
          </a:p>
        </p:txBody>
      </p:sp>
      <p:sp>
        <p:nvSpPr>
          <p:cNvPr id="7" name="Textfeld 6"/>
          <p:cNvSpPr txBox="1"/>
          <p:nvPr/>
        </p:nvSpPr>
        <p:spPr>
          <a:xfrm>
            <a:off x="1911246" y="2828413"/>
            <a:ext cx="6164366" cy="830997"/>
          </a:xfrm>
          <a:prstGeom prst="rect">
            <a:avLst/>
          </a:prstGeom>
          <a:noFill/>
        </p:spPr>
        <p:txBody>
          <a:bodyPr wrap="square" rtlCol="0">
            <a:spAutoFit/>
          </a:bodyPr>
          <a:lstStyle/>
          <a:p>
            <a:pPr defTabSz="914400"/>
            <a:r>
              <a:rPr lang="en-US" sz="2400" b="1" dirty="0">
                <a:solidFill>
                  <a:prstClr val="black"/>
                </a:solidFill>
                <a:latin typeface="Consolas" pitchFamily="49" charset="0"/>
                <a:cs typeface="Consolas" pitchFamily="49" charset="0"/>
              </a:rPr>
              <a:t>action </a:t>
            </a:r>
            <a:r>
              <a:rPr lang="en-US" sz="2400" dirty="0">
                <a:solidFill>
                  <a:prstClr val="black"/>
                </a:solidFill>
                <a:latin typeface="Consolas" pitchFamily="49" charset="0"/>
                <a:cs typeface="Consolas" pitchFamily="49" charset="0"/>
              </a:rPr>
              <a:t>main ()</a:t>
            </a:r>
          </a:p>
          <a:p>
            <a:pPr defTabSz="914400"/>
            <a:r>
              <a:rPr lang="en-US" sz="2400" dirty="0">
                <a:solidFill>
                  <a:prstClr val="black"/>
                </a:solidFill>
                <a:latin typeface="Consolas" pitchFamily="49" charset="0"/>
                <a:cs typeface="Consolas" pitchFamily="49" charset="0"/>
              </a:rPr>
              <a:t>  media → songs → random → play </a:t>
            </a:r>
          </a:p>
        </p:txBody>
      </p:sp>
      <p:sp>
        <p:nvSpPr>
          <p:cNvPr id="8" name="Geschweifte Klammer rechts 7"/>
          <p:cNvSpPr/>
          <p:nvPr/>
        </p:nvSpPr>
        <p:spPr>
          <a:xfrm>
            <a:off x="8228012" y="2834822"/>
            <a:ext cx="457200" cy="830997"/>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defTabSz="914400"/>
            <a:endParaRPr lang="de-CH">
              <a:solidFill>
                <a:prstClr val="black"/>
              </a:solidFill>
            </a:endParaRPr>
          </a:p>
        </p:txBody>
      </p:sp>
      <p:sp>
        <p:nvSpPr>
          <p:cNvPr id="9" name="Geschweifte Klammer rechts 8"/>
          <p:cNvSpPr/>
          <p:nvPr/>
        </p:nvSpPr>
        <p:spPr>
          <a:xfrm>
            <a:off x="8228012" y="4037888"/>
            <a:ext cx="457200" cy="1569660"/>
          </a:xfrm>
          <a:prstGeom prst="righ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defTabSz="914400"/>
            <a:endParaRPr lang="de-CH">
              <a:solidFill>
                <a:prstClr val="black"/>
              </a:solidFill>
            </a:endParaRPr>
          </a:p>
        </p:txBody>
      </p:sp>
      <p:sp>
        <p:nvSpPr>
          <p:cNvPr id="10" name="Textfeld 9"/>
          <p:cNvSpPr txBox="1"/>
          <p:nvPr/>
        </p:nvSpPr>
        <p:spPr>
          <a:xfrm>
            <a:off x="8837612" y="2788654"/>
            <a:ext cx="1371600" cy="923330"/>
          </a:xfrm>
          <a:prstGeom prst="rect">
            <a:avLst/>
          </a:prstGeom>
          <a:noFill/>
        </p:spPr>
        <p:txBody>
          <a:bodyPr wrap="square" rtlCol="0">
            <a:spAutoFit/>
          </a:bodyPr>
          <a:lstStyle/>
          <a:p>
            <a:pPr defTabSz="914400"/>
            <a:r>
              <a:rPr lang="en-US" dirty="0">
                <a:solidFill>
                  <a:prstClr val="black"/>
                </a:solidFill>
              </a:rPr>
              <a:t>Correctly detected as an error</a:t>
            </a:r>
          </a:p>
        </p:txBody>
      </p:sp>
      <p:sp>
        <p:nvSpPr>
          <p:cNvPr id="11" name="Textfeld 10"/>
          <p:cNvSpPr txBox="1"/>
          <p:nvPr/>
        </p:nvSpPr>
        <p:spPr>
          <a:xfrm>
            <a:off x="8837612" y="4130220"/>
            <a:ext cx="1371600" cy="1477328"/>
          </a:xfrm>
          <a:prstGeom prst="rect">
            <a:avLst/>
          </a:prstGeom>
          <a:noFill/>
        </p:spPr>
        <p:txBody>
          <a:bodyPr wrap="square" rtlCol="0">
            <a:spAutoFit/>
          </a:bodyPr>
          <a:lstStyle/>
          <a:p>
            <a:pPr defTabSz="914400"/>
            <a:r>
              <a:rPr lang="de-CH" dirty="0" err="1">
                <a:solidFill>
                  <a:prstClr val="black"/>
                </a:solidFill>
              </a:rPr>
              <a:t>Strictly</a:t>
            </a:r>
            <a:r>
              <a:rPr lang="de-CH" dirty="0">
                <a:solidFill>
                  <a:prstClr val="black"/>
                </a:solidFill>
              </a:rPr>
              <a:t> a </a:t>
            </a:r>
            <a:r>
              <a:rPr lang="de-CH" dirty="0" err="1">
                <a:solidFill>
                  <a:prstClr val="black"/>
                </a:solidFill>
              </a:rPr>
              <a:t>possible</a:t>
            </a:r>
            <a:r>
              <a:rPr lang="de-CH" dirty="0">
                <a:solidFill>
                  <a:prstClr val="black"/>
                </a:solidFill>
              </a:rPr>
              <a:t> </a:t>
            </a:r>
            <a:r>
              <a:rPr lang="de-CH" dirty="0" err="1">
                <a:solidFill>
                  <a:prstClr val="black"/>
                </a:solidFill>
              </a:rPr>
              <a:t>error</a:t>
            </a:r>
            <a:r>
              <a:rPr lang="de-CH" dirty="0">
                <a:solidFill>
                  <a:prstClr val="black"/>
                </a:solidFill>
              </a:rPr>
              <a:t>, but </a:t>
            </a:r>
            <a:r>
              <a:rPr lang="de-CH" dirty="0" err="1">
                <a:solidFill>
                  <a:prstClr val="black"/>
                </a:solidFill>
              </a:rPr>
              <a:t>should</a:t>
            </a:r>
            <a:r>
              <a:rPr lang="de-CH" dirty="0">
                <a:solidFill>
                  <a:prstClr val="black"/>
                </a:solidFill>
              </a:rPr>
              <a:t> not </a:t>
            </a:r>
            <a:r>
              <a:rPr lang="de-CH" dirty="0" err="1">
                <a:solidFill>
                  <a:prstClr val="black"/>
                </a:solidFill>
              </a:rPr>
              <a:t>be</a:t>
            </a:r>
            <a:r>
              <a:rPr lang="de-CH" dirty="0">
                <a:solidFill>
                  <a:prstClr val="black"/>
                </a:solidFill>
              </a:rPr>
              <a:t> </a:t>
            </a:r>
            <a:r>
              <a:rPr lang="de-CH" dirty="0" err="1">
                <a:solidFill>
                  <a:prstClr val="black"/>
                </a:solidFill>
              </a:rPr>
              <a:t>reported</a:t>
            </a:r>
            <a:endParaRPr lang="de-CH" dirty="0">
              <a:solidFill>
                <a:prstClr val="black"/>
              </a:solidFill>
            </a:endParaRPr>
          </a:p>
        </p:txBody>
      </p:sp>
    </p:spTree>
    <p:extLst>
      <p:ext uri="{BB962C8B-B14F-4D97-AF65-F5344CB8AC3E}">
        <p14:creationId xmlns:p14="http://schemas.microsoft.com/office/powerpoint/2010/main" val="30079040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288" y="304800"/>
            <a:ext cx="8229600" cy="715962"/>
          </a:xfrm>
        </p:spPr>
        <p:txBody>
          <a:bodyPr>
            <a:noAutofit/>
          </a:bodyPr>
          <a:lstStyle/>
          <a:p>
            <a:r>
              <a:rPr lang="en-US" sz="3200" dirty="0"/>
              <a:t>Execution Model – Environment Assumptions</a:t>
            </a:r>
            <a:endParaRPr lang="en-US" sz="3200"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121</a:t>
            </a:fld>
            <a:endParaRPr lang="en-US" dirty="0">
              <a:solidFill>
                <a:prstClr val="black">
                  <a:tint val="75000"/>
                </a:prstClr>
              </a:solidFill>
            </a:endParaRPr>
          </a:p>
        </p:txBody>
      </p:sp>
      <p:sp>
        <p:nvSpPr>
          <p:cNvPr id="5" name="Oval 4"/>
          <p:cNvSpPr/>
          <p:nvPr/>
        </p:nvSpPr>
        <p:spPr>
          <a:xfrm>
            <a:off x="6959766" y="1572175"/>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
        <p:nvSpPr>
          <p:cNvPr id="7" name="Rectangle 6"/>
          <p:cNvSpPr/>
          <p:nvPr/>
        </p:nvSpPr>
        <p:spPr>
          <a:xfrm>
            <a:off x="5496537" y="240628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1</a:t>
            </a:r>
          </a:p>
        </p:txBody>
      </p:sp>
      <p:sp>
        <p:nvSpPr>
          <p:cNvPr id="8" name="Rectangle 7"/>
          <p:cNvSpPr/>
          <p:nvPr/>
        </p:nvSpPr>
        <p:spPr>
          <a:xfrm>
            <a:off x="6616866" y="2406283"/>
            <a:ext cx="990600"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2</a:t>
            </a:r>
          </a:p>
        </p:txBody>
      </p:sp>
      <p:cxnSp>
        <p:nvCxnSpPr>
          <p:cNvPr id="9" name="Curved Connector 8"/>
          <p:cNvCxnSpPr>
            <a:stCxn id="5" idx="3"/>
            <a:endCxn id="7" idx="0"/>
          </p:cNvCxnSpPr>
          <p:nvPr/>
        </p:nvCxnSpPr>
        <p:spPr>
          <a:xfrm rot="5400000">
            <a:off x="6211148" y="1613027"/>
            <a:ext cx="573944" cy="1012566"/>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a:stCxn id="5" idx="4"/>
            <a:endCxn id="8" idx="0"/>
          </p:cNvCxnSpPr>
          <p:nvPr/>
        </p:nvCxnSpPr>
        <p:spPr>
          <a:xfrm>
            <a:off x="7112166" y="1876976"/>
            <a:ext cx="0" cy="52930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1" name="Rectangle 10"/>
          <p:cNvSpPr/>
          <p:nvPr/>
        </p:nvSpPr>
        <p:spPr>
          <a:xfrm>
            <a:off x="8530368" y="2406282"/>
            <a:ext cx="1069244" cy="61369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914400"/>
            <a:r>
              <a:rPr lang="en-US" sz="1600" dirty="0">
                <a:solidFill>
                  <a:prstClr val="black"/>
                </a:solidFill>
              </a:rPr>
              <a:t>Public method N</a:t>
            </a:r>
          </a:p>
        </p:txBody>
      </p:sp>
      <p:sp>
        <p:nvSpPr>
          <p:cNvPr id="12" name="TextBox 11"/>
          <p:cNvSpPr txBox="1"/>
          <p:nvPr/>
        </p:nvSpPr>
        <p:spPr>
          <a:xfrm>
            <a:off x="7844568" y="2406282"/>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13" name="Curved Connector 12"/>
          <p:cNvCxnSpPr>
            <a:stCxn id="5" idx="5"/>
            <a:endCxn id="11" idx="0"/>
          </p:cNvCxnSpPr>
          <p:nvPr/>
        </p:nvCxnSpPr>
        <p:spPr>
          <a:xfrm rot="16200000" flipH="1">
            <a:off x="7855489" y="1196779"/>
            <a:ext cx="573943" cy="184506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4" name="Curved Connector 13"/>
          <p:cNvCxnSpPr>
            <a:stCxn id="7" idx="2"/>
            <a:endCxn id="77" idx="0"/>
          </p:cNvCxnSpPr>
          <p:nvPr/>
        </p:nvCxnSpPr>
        <p:spPr>
          <a:xfrm rot="16200000" flipH="1">
            <a:off x="6269215" y="2742597"/>
            <a:ext cx="571004" cy="112576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15" name="Curved Connector 14"/>
          <p:cNvCxnSpPr>
            <a:stCxn id="8" idx="2"/>
            <a:endCxn id="77" idx="0"/>
          </p:cNvCxnSpPr>
          <p:nvPr/>
        </p:nvCxnSpPr>
        <p:spPr>
          <a:xfrm rot="16200000" flipH="1">
            <a:off x="6829380" y="3302761"/>
            <a:ext cx="571004" cy="5432"/>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Curved Connector 15"/>
          <p:cNvCxnSpPr>
            <a:stCxn id="11" idx="2"/>
            <a:endCxn id="77" idx="0"/>
          </p:cNvCxnSpPr>
          <p:nvPr/>
        </p:nvCxnSpPr>
        <p:spPr>
          <a:xfrm rot="5400000">
            <a:off x="7805793" y="2331780"/>
            <a:ext cx="571005" cy="1947392"/>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sp>
        <p:nvSpPr>
          <p:cNvPr id="18" name="Rectangle 17"/>
          <p:cNvSpPr/>
          <p:nvPr/>
        </p:nvSpPr>
        <p:spPr>
          <a:xfrm>
            <a:off x="5519208" y="451813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1</a:t>
            </a:r>
          </a:p>
        </p:txBody>
      </p:sp>
      <p:sp>
        <p:nvSpPr>
          <p:cNvPr id="19" name="Rectangle 18"/>
          <p:cNvSpPr/>
          <p:nvPr/>
        </p:nvSpPr>
        <p:spPr>
          <a:xfrm>
            <a:off x="6639537" y="4518135"/>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2</a:t>
            </a:r>
          </a:p>
        </p:txBody>
      </p:sp>
      <p:cxnSp>
        <p:nvCxnSpPr>
          <p:cNvPr id="20" name="Curved Connector 19"/>
          <p:cNvCxnSpPr>
            <a:stCxn id="77" idx="2"/>
            <a:endCxn id="18" idx="0"/>
          </p:cNvCxnSpPr>
          <p:nvPr/>
        </p:nvCxnSpPr>
        <p:spPr>
          <a:xfrm rot="5400000">
            <a:off x="6394044" y="3794578"/>
            <a:ext cx="344021" cy="1103090"/>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7" idx="2"/>
            <a:endCxn id="19" idx="0"/>
          </p:cNvCxnSpPr>
          <p:nvPr/>
        </p:nvCxnSpPr>
        <p:spPr>
          <a:xfrm>
            <a:off x="7117599" y="4174114"/>
            <a:ext cx="17239" cy="34402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2" name="Rectangle 21"/>
          <p:cNvSpPr/>
          <p:nvPr/>
        </p:nvSpPr>
        <p:spPr>
          <a:xfrm>
            <a:off x="8553039" y="4518134"/>
            <a:ext cx="990600" cy="61369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r>
              <a:rPr lang="en-US" sz="1600" dirty="0">
                <a:solidFill>
                  <a:prstClr val="black"/>
                </a:solidFill>
              </a:rPr>
              <a:t>Event N</a:t>
            </a:r>
          </a:p>
        </p:txBody>
      </p:sp>
      <p:sp>
        <p:nvSpPr>
          <p:cNvPr id="23" name="TextBox 22"/>
          <p:cNvSpPr txBox="1"/>
          <p:nvPr/>
        </p:nvSpPr>
        <p:spPr>
          <a:xfrm>
            <a:off x="7867239" y="4518134"/>
            <a:ext cx="685800" cy="461665"/>
          </a:xfrm>
          <a:prstGeom prst="rect">
            <a:avLst/>
          </a:prstGeom>
          <a:noFill/>
        </p:spPr>
        <p:txBody>
          <a:bodyPr wrap="square" rtlCol="0">
            <a:spAutoFit/>
          </a:bodyPr>
          <a:lstStyle/>
          <a:p>
            <a:pPr defTabSz="914400"/>
            <a:r>
              <a:rPr lang="en-US" sz="2400" dirty="0">
                <a:solidFill>
                  <a:prstClr val="black"/>
                </a:solidFill>
              </a:rPr>
              <a:t>…</a:t>
            </a:r>
          </a:p>
        </p:txBody>
      </p:sp>
      <p:cxnSp>
        <p:nvCxnSpPr>
          <p:cNvPr id="24" name="Curved Connector 23"/>
          <p:cNvCxnSpPr>
            <a:stCxn id="77" idx="2"/>
            <a:endCxn id="22" idx="0"/>
          </p:cNvCxnSpPr>
          <p:nvPr/>
        </p:nvCxnSpPr>
        <p:spPr>
          <a:xfrm rot="16200000" flipH="1">
            <a:off x="7910958" y="3380753"/>
            <a:ext cx="344020" cy="1930741"/>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5" name="Curved Connector 24"/>
          <p:cNvCxnSpPr>
            <a:stCxn id="18" idx="2"/>
            <a:endCxn id="138" idx="1"/>
          </p:cNvCxnSpPr>
          <p:nvPr/>
        </p:nvCxnSpPr>
        <p:spPr>
          <a:xfrm rot="16200000" flipH="1">
            <a:off x="6247636" y="4898700"/>
            <a:ext cx="552663" cy="1018917"/>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6" name="Curved Connector 25"/>
          <p:cNvCxnSpPr>
            <a:stCxn id="19" idx="2"/>
            <a:endCxn id="138" idx="0"/>
          </p:cNvCxnSpPr>
          <p:nvPr/>
        </p:nvCxnSpPr>
        <p:spPr>
          <a:xfrm rot="16200000" flipH="1">
            <a:off x="6883999" y="5382665"/>
            <a:ext cx="508026" cy="6351"/>
          </a:xfrm>
          <a:prstGeom prst="curvedConnector3">
            <a:avLst/>
          </a:prstGeom>
          <a:ln>
            <a:tailEnd type="arrow"/>
          </a:ln>
        </p:spPr>
        <p:style>
          <a:lnRef idx="2">
            <a:schemeClr val="dk1"/>
          </a:lnRef>
          <a:fillRef idx="0">
            <a:schemeClr val="dk1"/>
          </a:fillRef>
          <a:effectRef idx="1">
            <a:schemeClr val="dk1"/>
          </a:effectRef>
          <a:fontRef idx="minor">
            <a:schemeClr val="tx1"/>
          </a:fontRef>
        </p:style>
      </p:cxnSp>
      <p:cxnSp>
        <p:nvCxnSpPr>
          <p:cNvPr id="27" name="Curved Connector 26"/>
          <p:cNvCxnSpPr>
            <a:stCxn id="22" idx="2"/>
            <a:endCxn id="138" idx="7"/>
          </p:cNvCxnSpPr>
          <p:nvPr/>
        </p:nvCxnSpPr>
        <p:spPr>
          <a:xfrm rot="5400000">
            <a:off x="7872313" y="4508464"/>
            <a:ext cx="552664" cy="1799388"/>
          </a:xfrm>
          <a:prstGeom prst="curvedConnector3">
            <a:avLst>
              <a:gd name="adj1" fmla="val 50000"/>
            </a:avLst>
          </a:prstGeom>
          <a:ln>
            <a:tailEnd type="arrow"/>
          </a:ln>
        </p:spPr>
        <p:style>
          <a:lnRef idx="2">
            <a:schemeClr val="dk1"/>
          </a:lnRef>
          <a:fillRef idx="0">
            <a:schemeClr val="dk1"/>
          </a:fillRef>
          <a:effectRef idx="1">
            <a:schemeClr val="dk1"/>
          </a:effectRef>
          <a:fontRef idx="minor">
            <a:schemeClr val="tx1"/>
          </a:fontRef>
        </p:style>
      </p:cxnSp>
      <p:cxnSp>
        <p:nvCxnSpPr>
          <p:cNvPr id="28" name="Curved Connector 27"/>
          <p:cNvCxnSpPr>
            <a:stCxn id="138" idx="6"/>
            <a:endCxn id="77" idx="3"/>
          </p:cNvCxnSpPr>
          <p:nvPr/>
        </p:nvCxnSpPr>
        <p:spPr>
          <a:xfrm flipV="1">
            <a:off x="7293589" y="3882547"/>
            <a:ext cx="848871" cy="1909707"/>
          </a:xfrm>
          <a:prstGeom prst="curvedConnector3">
            <a:avLst>
              <a:gd name="adj1" fmla="val 338808"/>
            </a:avLst>
          </a:prstGeom>
          <a:ln>
            <a:tailEnd type="arrow"/>
          </a:ln>
        </p:spPr>
        <p:style>
          <a:lnRef idx="2">
            <a:schemeClr val="accent4"/>
          </a:lnRef>
          <a:fillRef idx="0">
            <a:schemeClr val="accent4"/>
          </a:fillRef>
          <a:effectRef idx="1">
            <a:schemeClr val="accent4"/>
          </a:effectRef>
          <a:fontRef idx="minor">
            <a:schemeClr val="tx1"/>
          </a:fontRef>
        </p:style>
      </p:cxnSp>
      <p:sp>
        <p:nvSpPr>
          <p:cNvPr id="29" name="Rounded Rectangle 28"/>
          <p:cNvSpPr/>
          <p:nvPr/>
        </p:nvSpPr>
        <p:spPr>
          <a:xfrm>
            <a:off x="2360612" y="1353180"/>
            <a:ext cx="1418202" cy="56945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600" dirty="0">
                <a:solidFill>
                  <a:prstClr val="black"/>
                </a:solidFill>
              </a:rPr>
              <a:t>Set persistent data Invalid</a:t>
            </a:r>
          </a:p>
        </p:txBody>
      </p:sp>
      <p:cxnSp>
        <p:nvCxnSpPr>
          <p:cNvPr id="30" name="Curved Connector 29"/>
          <p:cNvCxnSpPr>
            <a:stCxn id="29" idx="2"/>
            <a:endCxn id="5" idx="1"/>
          </p:cNvCxnSpPr>
          <p:nvPr/>
        </p:nvCxnSpPr>
        <p:spPr>
          <a:xfrm rot="5400000" flipH="1" flipV="1">
            <a:off x="4884148" y="-197623"/>
            <a:ext cx="305820" cy="3934690"/>
          </a:xfrm>
          <a:prstGeom prst="curvedConnector5">
            <a:avLst>
              <a:gd name="adj1" fmla="val -74750"/>
              <a:gd name="adj2" fmla="val 58444"/>
              <a:gd name="adj3" fmla="val 174750"/>
            </a:avLst>
          </a:prstGeom>
          <a:ln>
            <a:tailEnd type="arrow"/>
          </a:ln>
        </p:spPr>
        <p:style>
          <a:lnRef idx="2">
            <a:schemeClr val="dk1"/>
          </a:lnRef>
          <a:fillRef idx="0">
            <a:schemeClr val="dk1"/>
          </a:fillRef>
          <a:effectRef idx="1">
            <a:schemeClr val="dk1"/>
          </a:effectRef>
          <a:fontRef idx="minor">
            <a:schemeClr val="tx1"/>
          </a:fontRef>
        </p:style>
      </p:cxnSp>
      <p:sp>
        <p:nvSpPr>
          <p:cNvPr id="31" name="Rounded Rectangle 30"/>
          <p:cNvSpPr/>
          <p:nvPr/>
        </p:nvSpPr>
        <p:spPr>
          <a:xfrm>
            <a:off x="3427412" y="3423886"/>
            <a:ext cx="1524000" cy="56945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914400"/>
            <a:r>
              <a:rPr lang="en-US" sz="1600" dirty="0">
                <a:solidFill>
                  <a:prstClr val="black"/>
                </a:solidFill>
              </a:rPr>
              <a:t>Reset non-persistent data</a:t>
            </a:r>
          </a:p>
        </p:txBody>
      </p:sp>
      <p:cxnSp>
        <p:nvCxnSpPr>
          <p:cNvPr id="32" name="Curved Connector 31"/>
          <p:cNvCxnSpPr>
            <a:stCxn id="138" idx="4"/>
            <a:endCxn id="89" idx="2"/>
          </p:cNvCxnSpPr>
          <p:nvPr/>
        </p:nvCxnSpPr>
        <p:spPr>
          <a:xfrm rot="5400000" flipH="1">
            <a:off x="5106642" y="3910108"/>
            <a:ext cx="1117318" cy="2951775"/>
          </a:xfrm>
          <a:prstGeom prst="curvedConnector3">
            <a:avLst>
              <a:gd name="adj1" fmla="val -37369"/>
            </a:avLst>
          </a:prstGeom>
          <a:ln>
            <a:tailEnd type="arrow"/>
          </a:ln>
        </p:spPr>
        <p:style>
          <a:lnRef idx="2">
            <a:schemeClr val="accent4"/>
          </a:lnRef>
          <a:fillRef idx="0">
            <a:schemeClr val="accent4"/>
          </a:fillRef>
          <a:effectRef idx="1">
            <a:schemeClr val="accent4"/>
          </a:effectRef>
          <a:fontRef idx="minor">
            <a:schemeClr val="tx1"/>
          </a:fontRef>
        </p:style>
      </p:cxnSp>
      <p:cxnSp>
        <p:nvCxnSpPr>
          <p:cNvPr id="33" name="Straight Arrow Connector 32"/>
          <p:cNvCxnSpPr>
            <a:endCxn id="29" idx="0"/>
          </p:cNvCxnSpPr>
          <p:nvPr/>
        </p:nvCxnSpPr>
        <p:spPr>
          <a:xfrm>
            <a:off x="3069713" y="1066801"/>
            <a:ext cx="0" cy="28637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 name="Curved Connector 33"/>
          <p:cNvCxnSpPr>
            <a:stCxn id="31" idx="0"/>
            <a:endCxn id="5" idx="2"/>
          </p:cNvCxnSpPr>
          <p:nvPr/>
        </p:nvCxnSpPr>
        <p:spPr>
          <a:xfrm rot="5400000" flipH="1" flipV="1">
            <a:off x="4724934" y="1189053"/>
            <a:ext cx="1699310" cy="2770354"/>
          </a:xfrm>
          <a:prstGeom prst="curvedConnector2">
            <a:avLst/>
          </a:prstGeom>
          <a:ln>
            <a:tailEnd type="arrow"/>
          </a:ln>
        </p:spPr>
        <p:style>
          <a:lnRef idx="2">
            <a:schemeClr val="accent4"/>
          </a:lnRef>
          <a:fillRef idx="0">
            <a:schemeClr val="accent4"/>
          </a:fillRef>
          <a:effectRef idx="1">
            <a:schemeClr val="accent4"/>
          </a:effectRef>
          <a:fontRef idx="minor">
            <a:schemeClr val="tx1"/>
          </a:fontRef>
        </p:style>
      </p:cxnSp>
      <p:sp>
        <p:nvSpPr>
          <p:cNvPr id="77" name="Rectangle 76"/>
          <p:cNvSpPr/>
          <p:nvPr/>
        </p:nvSpPr>
        <p:spPr>
          <a:xfrm>
            <a:off x="6092737" y="3590979"/>
            <a:ext cx="2049723" cy="5831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Reset environment</a:t>
            </a:r>
          </a:p>
          <a:p>
            <a:pPr algn="ctr" defTabSz="914400"/>
            <a:r>
              <a:rPr lang="en-US" dirty="0">
                <a:solidFill>
                  <a:prstClr val="black"/>
                </a:solidFill>
              </a:rPr>
              <a:t>assumptions</a:t>
            </a:r>
          </a:p>
        </p:txBody>
      </p:sp>
      <p:sp>
        <p:nvSpPr>
          <p:cNvPr id="89" name="Rectangle 88"/>
          <p:cNvSpPr/>
          <p:nvPr/>
        </p:nvSpPr>
        <p:spPr>
          <a:xfrm>
            <a:off x="3198813" y="4244201"/>
            <a:ext cx="1981200" cy="5831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r>
              <a:rPr lang="en-US" dirty="0">
                <a:solidFill>
                  <a:prstClr val="black"/>
                </a:solidFill>
              </a:rPr>
              <a:t>Reset environment</a:t>
            </a:r>
          </a:p>
          <a:p>
            <a:pPr algn="ctr" defTabSz="914400"/>
            <a:r>
              <a:rPr lang="en-US" dirty="0">
                <a:solidFill>
                  <a:prstClr val="black"/>
                </a:solidFill>
              </a:rPr>
              <a:t>assumptions</a:t>
            </a:r>
          </a:p>
        </p:txBody>
      </p:sp>
      <p:cxnSp>
        <p:nvCxnSpPr>
          <p:cNvPr id="93" name="Curved Connector 92"/>
          <p:cNvCxnSpPr>
            <a:stCxn id="89" idx="0"/>
            <a:endCxn id="31" idx="2"/>
          </p:cNvCxnSpPr>
          <p:nvPr/>
        </p:nvCxnSpPr>
        <p:spPr>
          <a:xfrm rot="16200000" flipV="1">
            <a:off x="4063983" y="4118770"/>
            <a:ext cx="250863" cy="1"/>
          </a:xfrm>
          <a:prstGeom prst="curvedConnector3">
            <a:avLst>
              <a:gd name="adj1" fmla="val 50000"/>
            </a:avLst>
          </a:prstGeom>
          <a:ln>
            <a:tailEnd type="arrow"/>
          </a:ln>
        </p:spPr>
        <p:style>
          <a:lnRef idx="2">
            <a:schemeClr val="accent4"/>
          </a:lnRef>
          <a:fillRef idx="0">
            <a:schemeClr val="accent4"/>
          </a:fillRef>
          <a:effectRef idx="1">
            <a:schemeClr val="accent4"/>
          </a:effectRef>
          <a:fontRef idx="minor">
            <a:schemeClr val="tx1"/>
          </a:fontRef>
        </p:style>
      </p:cxnSp>
      <p:sp>
        <p:nvSpPr>
          <p:cNvPr id="138" name="Oval 137"/>
          <p:cNvSpPr/>
          <p:nvPr/>
        </p:nvSpPr>
        <p:spPr>
          <a:xfrm>
            <a:off x="6988788" y="5639853"/>
            <a:ext cx="304800" cy="3048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defTabSz="914400"/>
            <a:endParaRPr lang="en-US">
              <a:solidFill>
                <a:prstClr val="black"/>
              </a:solidFill>
            </a:endParaRPr>
          </a:p>
        </p:txBody>
      </p:sp>
    </p:spTree>
    <p:extLst>
      <p:ext uri="{BB962C8B-B14F-4D97-AF65-F5344CB8AC3E}">
        <p14:creationId xmlns:p14="http://schemas.microsoft.com/office/powerpoint/2010/main" val="246411766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Results</a:t>
            </a:r>
          </a:p>
        </p:txBody>
      </p:sp>
      <p:sp>
        <p:nvSpPr>
          <p:cNvPr id="4" name="Content Placeholder 3"/>
          <p:cNvSpPr>
            <a:spLocks noGrp="1"/>
          </p:cNvSpPr>
          <p:nvPr>
            <p:ph idx="1"/>
          </p:nvPr>
        </p:nvSpPr>
        <p:spPr/>
        <p:txBody>
          <a:bodyPr>
            <a:normAutofit/>
          </a:bodyPr>
          <a:lstStyle/>
          <a:p>
            <a:r>
              <a:rPr lang="en-US" dirty="0" smtClean="0"/>
              <a:t>We have analyzed the 589 most recent  published root scripts</a:t>
            </a:r>
          </a:p>
          <a:p>
            <a:r>
              <a:rPr lang="en-US" dirty="0" smtClean="0"/>
              <a:t>Results</a:t>
            </a:r>
          </a:p>
          <a:p>
            <a:pPr lvl="1"/>
            <a:endParaRPr lang="en-US" dirty="0"/>
          </a:p>
          <a:p>
            <a:endParaRPr lang="en-US" dirty="0" smtClean="0"/>
          </a:p>
          <a:p>
            <a:pPr lvl="1"/>
            <a:endParaRPr lang="en-US" dirty="0" smtClean="0"/>
          </a:p>
          <a:p>
            <a:endParaRPr lang="en-US" dirty="0"/>
          </a:p>
          <a:p>
            <a:r>
              <a:rPr lang="en-US" dirty="0" smtClean="0"/>
              <a:t>Timing: 0.39s per script on average</a:t>
            </a:r>
          </a:p>
        </p:txBody>
      </p:sp>
      <p:graphicFrame>
        <p:nvGraphicFramePr>
          <p:cNvPr id="5" name="Table 4"/>
          <p:cNvGraphicFramePr>
            <a:graphicFrameLocks noGrp="1"/>
          </p:cNvGraphicFramePr>
          <p:nvPr>
            <p:extLst/>
          </p:nvPr>
        </p:nvGraphicFramePr>
        <p:xfrm>
          <a:off x="1868858" y="3352800"/>
          <a:ext cx="8568954" cy="1869936"/>
        </p:xfrm>
        <a:graphic>
          <a:graphicData uri="http://schemas.openxmlformats.org/drawingml/2006/table">
            <a:tbl>
              <a:tblPr firstRow="1" bandRow="1">
                <a:tableStyleId>{68D230F3-CF80-4859-8CE7-A43EE81993B5}</a:tableStyleId>
              </a:tblPr>
              <a:tblGrid>
                <a:gridCol w="1368154"/>
                <a:gridCol w="1368152"/>
                <a:gridCol w="1548171"/>
                <a:gridCol w="1428159"/>
                <a:gridCol w="1428159"/>
                <a:gridCol w="1428159"/>
              </a:tblGrid>
              <a:tr h="720080">
                <a:tc>
                  <a:txBody>
                    <a:bodyPr/>
                    <a:lstStyle/>
                    <a:p>
                      <a:pPr algn="ctr"/>
                      <a:r>
                        <a:rPr lang="en-US" sz="2000" b="0" dirty="0" smtClean="0"/>
                        <a:t>No warnings</a:t>
                      </a:r>
                      <a:endParaRPr lang="en-US" sz="2000" b="0" dirty="0"/>
                    </a:p>
                  </a:txBody>
                  <a:tcPr>
                    <a:solidFill>
                      <a:srgbClr val="2D2DB9">
                        <a:alpha val="20000"/>
                      </a:srgbClr>
                    </a:solidFill>
                  </a:tcPr>
                </a:tc>
                <a:tc>
                  <a:txBody>
                    <a:bodyPr/>
                    <a:lstStyle/>
                    <a:p>
                      <a:pPr algn="ctr"/>
                      <a:r>
                        <a:rPr lang="en-US" sz="2000" b="0" dirty="0" smtClean="0"/>
                        <a:t>Use of Invalid</a:t>
                      </a:r>
                      <a:endParaRPr lang="en-US" sz="2000" b="0" dirty="0"/>
                    </a:p>
                  </a:txBody>
                  <a:tcPr>
                    <a:solidFill>
                      <a:srgbClr val="2D2DB9">
                        <a:alpha val="20000"/>
                      </a:srgbClr>
                    </a:solidFill>
                  </a:tcPr>
                </a:tc>
                <a:tc>
                  <a:txBody>
                    <a:bodyPr/>
                    <a:lstStyle/>
                    <a:p>
                      <a:pPr algn="ctr"/>
                      <a:r>
                        <a:rPr lang="en-US" sz="2000" b="0" dirty="0" smtClean="0"/>
                        <a:t>Network access w/o checking</a:t>
                      </a:r>
                      <a:endParaRPr lang="en-US" sz="2000" b="0" dirty="0"/>
                    </a:p>
                  </a:txBody>
                  <a:tcPr>
                    <a:solidFill>
                      <a:srgbClr val="2D2DB9">
                        <a:alpha val="20000"/>
                      </a:srgbClr>
                    </a:solidFill>
                  </a:tcPr>
                </a:tc>
                <a:tc>
                  <a:txBody>
                    <a:bodyPr/>
                    <a:lstStyle/>
                    <a:p>
                      <a:pPr algn="ctr"/>
                      <a:r>
                        <a:rPr lang="en-US" sz="2000" b="0" dirty="0" smtClean="0"/>
                        <a:t>Arguments out of bounds</a:t>
                      </a:r>
                      <a:endParaRPr lang="en-US" sz="2000" b="0" dirty="0"/>
                    </a:p>
                  </a:txBody>
                  <a:tcPr>
                    <a:solidFill>
                      <a:srgbClr val="2D2DB9">
                        <a:alpha val="20000"/>
                      </a:srgbClr>
                    </a:solidFill>
                  </a:tcPr>
                </a:tc>
                <a:tc>
                  <a:txBody>
                    <a:bodyPr/>
                    <a:lstStyle/>
                    <a:p>
                      <a:pPr algn="ctr"/>
                      <a:r>
                        <a:rPr lang="en-US" sz="2000" b="0" dirty="0" smtClean="0"/>
                        <a:t>Other warnings</a:t>
                      </a:r>
                      <a:endParaRPr lang="en-US" sz="2000" b="0" dirty="0"/>
                    </a:p>
                  </a:txBody>
                  <a:tcPr>
                    <a:solidFill>
                      <a:srgbClr val="2D2DB9">
                        <a:alpha val="2000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0" dirty="0" smtClean="0"/>
                        <a:t>Partial analysis</a:t>
                      </a:r>
                      <a:endParaRPr lang="en-US" sz="2000" b="0" dirty="0"/>
                    </a:p>
                  </a:txBody>
                  <a:tcPr>
                    <a:solidFill>
                      <a:srgbClr val="2D2DB9">
                        <a:alpha val="20000"/>
                      </a:srgbClr>
                    </a:solidFill>
                  </a:tcPr>
                </a:tc>
              </a:tr>
              <a:tr h="432048">
                <a:tc>
                  <a:txBody>
                    <a:bodyPr/>
                    <a:lstStyle/>
                    <a:p>
                      <a:pPr algn="ctr"/>
                      <a:r>
                        <a:rPr lang="en-US" sz="2000" dirty="0" smtClean="0"/>
                        <a:t>300</a:t>
                      </a:r>
                      <a:endParaRPr lang="en-US" sz="2000" dirty="0"/>
                    </a:p>
                  </a:txBody>
                  <a:tcPr>
                    <a:solidFill>
                      <a:schemeClr val="bg1"/>
                    </a:solidFill>
                  </a:tcPr>
                </a:tc>
                <a:tc>
                  <a:txBody>
                    <a:bodyPr/>
                    <a:lstStyle/>
                    <a:p>
                      <a:pPr algn="ctr"/>
                      <a:r>
                        <a:rPr lang="en-US" sz="2000" dirty="0" smtClean="0"/>
                        <a:t>241</a:t>
                      </a:r>
                      <a:endParaRPr lang="en-US" sz="2000" dirty="0"/>
                    </a:p>
                  </a:txBody>
                  <a:tcPr>
                    <a:solidFill>
                      <a:schemeClr val="bg1"/>
                    </a:solidFill>
                  </a:tcPr>
                </a:tc>
                <a:tc>
                  <a:txBody>
                    <a:bodyPr/>
                    <a:lstStyle/>
                    <a:p>
                      <a:pPr algn="ctr"/>
                      <a:r>
                        <a:rPr lang="en-US" sz="2000" dirty="0" smtClean="0"/>
                        <a:t>62</a:t>
                      </a:r>
                      <a:endParaRPr lang="en-US" sz="2000" dirty="0"/>
                    </a:p>
                  </a:txBody>
                  <a:tcPr>
                    <a:solidFill>
                      <a:schemeClr val="bg1"/>
                    </a:solidFill>
                  </a:tcPr>
                </a:tc>
                <a:tc>
                  <a:txBody>
                    <a:bodyPr/>
                    <a:lstStyle/>
                    <a:p>
                      <a:pPr algn="ctr"/>
                      <a:r>
                        <a:rPr lang="en-US" sz="2000" dirty="0" smtClean="0"/>
                        <a:t>61</a:t>
                      </a:r>
                      <a:endParaRPr lang="en-US" sz="2000" dirty="0"/>
                    </a:p>
                  </a:txBody>
                  <a:tcPr>
                    <a:solidFill>
                      <a:schemeClr val="bg1"/>
                    </a:solidFill>
                  </a:tcPr>
                </a:tc>
                <a:tc>
                  <a:txBody>
                    <a:bodyPr/>
                    <a:lstStyle/>
                    <a:p>
                      <a:pPr algn="ctr"/>
                      <a:r>
                        <a:rPr lang="en-US" sz="2000" dirty="0" smtClean="0"/>
                        <a:t>28</a:t>
                      </a:r>
                      <a:endParaRPr lang="en-US" sz="2000" dirty="0"/>
                    </a:p>
                  </a:txBody>
                  <a:tcPr>
                    <a:solidFill>
                      <a:schemeClr val="bg1"/>
                    </a:solidFill>
                  </a:tcPr>
                </a:tc>
                <a:tc>
                  <a:txBody>
                    <a:bodyPr/>
                    <a:lstStyle/>
                    <a:p>
                      <a:pPr algn="ctr"/>
                      <a:r>
                        <a:rPr lang="en-US" sz="2000" dirty="0" smtClean="0"/>
                        <a:t>145</a:t>
                      </a:r>
                      <a:endParaRPr lang="en-US" sz="2000" dirty="0"/>
                    </a:p>
                  </a:txBody>
                  <a:tcPr>
                    <a:solidFill>
                      <a:schemeClr val="bg1"/>
                    </a:solidFill>
                  </a:tcPr>
                </a:tc>
              </a:tr>
              <a:tr h="432048">
                <a:tc>
                  <a:txBody>
                    <a:bodyPr/>
                    <a:lstStyle/>
                    <a:p>
                      <a:pPr algn="ctr"/>
                      <a:r>
                        <a:rPr lang="en-US" sz="2000" dirty="0" smtClean="0"/>
                        <a:t>51%</a:t>
                      </a:r>
                      <a:endParaRPr lang="en-US" sz="2000" dirty="0"/>
                    </a:p>
                  </a:txBody>
                  <a:tcPr>
                    <a:solidFill>
                      <a:schemeClr val="bg1"/>
                    </a:solidFill>
                  </a:tcPr>
                </a:tc>
                <a:tc>
                  <a:txBody>
                    <a:bodyPr/>
                    <a:lstStyle/>
                    <a:p>
                      <a:pPr algn="ctr"/>
                      <a:r>
                        <a:rPr lang="en-US" sz="2000" dirty="0" smtClean="0"/>
                        <a:t>41%</a:t>
                      </a:r>
                      <a:endParaRPr lang="en-US" sz="2000" dirty="0"/>
                    </a:p>
                  </a:txBody>
                  <a:tcPr>
                    <a:solidFill>
                      <a:schemeClr val="bg1"/>
                    </a:solidFill>
                  </a:tcPr>
                </a:tc>
                <a:tc>
                  <a:txBody>
                    <a:bodyPr/>
                    <a:lstStyle/>
                    <a:p>
                      <a:pPr algn="ctr"/>
                      <a:r>
                        <a:rPr lang="en-US" sz="2000" dirty="0" smtClean="0"/>
                        <a:t>11%</a:t>
                      </a:r>
                      <a:endParaRPr lang="en-US" sz="2000" dirty="0"/>
                    </a:p>
                  </a:txBody>
                  <a:tcPr>
                    <a:solidFill>
                      <a:schemeClr val="bg1"/>
                    </a:solidFill>
                  </a:tcPr>
                </a:tc>
                <a:tc>
                  <a:txBody>
                    <a:bodyPr/>
                    <a:lstStyle/>
                    <a:p>
                      <a:pPr algn="ctr"/>
                      <a:r>
                        <a:rPr lang="en-US" sz="2000" dirty="0" smtClean="0"/>
                        <a:t>10%</a:t>
                      </a:r>
                      <a:endParaRPr lang="en-US" sz="2000" dirty="0"/>
                    </a:p>
                  </a:txBody>
                  <a:tcPr>
                    <a:solidFill>
                      <a:schemeClr val="bg1"/>
                    </a:solidFill>
                  </a:tcPr>
                </a:tc>
                <a:tc>
                  <a:txBody>
                    <a:bodyPr/>
                    <a:lstStyle/>
                    <a:p>
                      <a:pPr algn="ctr"/>
                      <a:r>
                        <a:rPr lang="en-US" sz="2000" dirty="0" smtClean="0"/>
                        <a:t>5%</a:t>
                      </a:r>
                      <a:endParaRPr lang="en-US" sz="2000" dirty="0"/>
                    </a:p>
                  </a:txBody>
                  <a:tcPr>
                    <a:solidFill>
                      <a:schemeClr val="bg1"/>
                    </a:solidFill>
                  </a:tcPr>
                </a:tc>
                <a:tc>
                  <a:txBody>
                    <a:bodyPr/>
                    <a:lstStyle/>
                    <a:p>
                      <a:pPr algn="ctr"/>
                      <a:r>
                        <a:rPr lang="en-US" sz="2000" dirty="0" smtClean="0"/>
                        <a:t>25%</a:t>
                      </a:r>
                      <a:endParaRPr lang="en-US" sz="2000" dirty="0"/>
                    </a:p>
                  </a:txBody>
                  <a:tcPr>
                    <a:solidFill>
                      <a:schemeClr val="bg1"/>
                    </a:solidFill>
                  </a:tcPr>
                </a:tc>
              </a:tr>
            </a:tbl>
          </a:graphicData>
        </a:graphic>
      </p:graphicFrame>
    </p:spTree>
    <p:extLst>
      <p:ext uri="{BB962C8B-B14F-4D97-AF65-F5344CB8AC3E}">
        <p14:creationId xmlns:p14="http://schemas.microsoft.com/office/powerpoint/2010/main" val="20751707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TouchDevelop</a:t>
            </a:r>
            <a:r>
              <a:rPr lang="en-US" dirty="0" smtClean="0"/>
              <a:t> Integration</a:t>
            </a:r>
            <a:endParaRPr lang="en-US" dirty="0"/>
          </a:p>
        </p:txBody>
      </p:sp>
      <p:sp>
        <p:nvSpPr>
          <p:cNvPr id="3" name="Content Placeholder 2"/>
          <p:cNvSpPr>
            <a:spLocks noGrp="1"/>
          </p:cNvSpPr>
          <p:nvPr>
            <p:ph idx="1"/>
          </p:nvPr>
        </p:nvSpPr>
        <p:spPr>
          <a:xfrm>
            <a:off x="1979612" y="1600201"/>
            <a:ext cx="4267200" cy="4525963"/>
          </a:xfrm>
        </p:spPr>
        <p:txBody>
          <a:bodyPr>
            <a:normAutofit lnSpcReduction="10000"/>
          </a:bodyPr>
          <a:lstStyle/>
          <a:p>
            <a:r>
              <a:rPr lang="en-US" dirty="0" smtClean="0"/>
              <a:t>Release reliability analysis as </a:t>
            </a:r>
            <a:r>
              <a:rPr lang="en-US" dirty="0" err="1" smtClean="0"/>
              <a:t>TouchDevelop</a:t>
            </a:r>
            <a:r>
              <a:rPr lang="en-US" dirty="0" smtClean="0"/>
              <a:t> plug-in</a:t>
            </a:r>
          </a:p>
          <a:p>
            <a:r>
              <a:rPr lang="en-US" dirty="0" smtClean="0"/>
              <a:t>Analyze scripts every 10 seconds</a:t>
            </a:r>
          </a:p>
          <a:p>
            <a:r>
              <a:rPr lang="en-US" dirty="0" smtClean="0"/>
              <a:t>Display most relevant warnings in editor</a:t>
            </a:r>
          </a:p>
          <a:p>
            <a:r>
              <a:rPr lang="en-US" dirty="0" smtClean="0"/>
              <a:t>Offer explanations and fixes</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123</a:t>
            </a:fld>
            <a:endParaRPr lang="en-US" dirty="0">
              <a:solidFill>
                <a:prstClr val="black">
                  <a:tint val="75000"/>
                </a:prstClr>
              </a:solidFill>
            </a:endParaRPr>
          </a:p>
        </p:txBody>
      </p:sp>
      <p:grpSp>
        <p:nvGrpSpPr>
          <p:cNvPr id="6" name="Group 5"/>
          <p:cNvGrpSpPr/>
          <p:nvPr/>
        </p:nvGrpSpPr>
        <p:grpSpPr>
          <a:xfrm>
            <a:off x="6246812" y="2049566"/>
            <a:ext cx="4224338" cy="3257800"/>
            <a:chOff x="4800600" y="2000000"/>
            <a:chExt cx="4224338" cy="325780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000000"/>
              <a:ext cx="4224338" cy="3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6477000" y="4000500"/>
              <a:ext cx="1295400"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389" y="2058140"/>
            <a:ext cx="4235254" cy="3275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387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2: Performance Analysis</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124</a:t>
            </a:fld>
            <a:endParaRPr lang="en-US" dirty="0">
              <a:solidFill>
                <a:prstClr val="black">
                  <a:tint val="75000"/>
                </a:prstClr>
              </a:solidFill>
            </a:endParaRPr>
          </a:p>
        </p:txBody>
      </p:sp>
    </p:spTree>
    <p:extLst>
      <p:ext uri="{BB962C8B-B14F-4D97-AF65-F5344CB8AC3E}">
        <p14:creationId xmlns:p14="http://schemas.microsoft.com/office/powerpoint/2010/main" val="172280137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639762"/>
          </a:xfrm>
        </p:spPr>
        <p:txBody>
          <a:bodyPr>
            <a:normAutofit fontScale="90000"/>
          </a:bodyPr>
          <a:lstStyle/>
          <a:p>
            <a:r>
              <a:rPr lang="en-US" dirty="0" smtClean="0"/>
              <a:t>Automatic Performance Enhancement</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125</a:t>
            </a:fld>
            <a:endParaRPr lang="en-US" dirty="0">
              <a:solidFill>
                <a:prstClr val="black">
                  <a:tint val="75000"/>
                </a:prstClr>
              </a:solidFill>
            </a:endParaRPr>
          </a:p>
        </p:txBody>
      </p:sp>
      <p:sp>
        <p:nvSpPr>
          <p:cNvPr id="6" name="TextBox 5"/>
          <p:cNvSpPr txBox="1"/>
          <p:nvPr/>
        </p:nvSpPr>
        <p:spPr>
          <a:xfrm>
            <a:off x="2360612" y="1371601"/>
            <a:ext cx="7467600" cy="1200329"/>
          </a:xfrm>
          <a:prstGeom prst="rect">
            <a:avLst/>
          </a:prstGeom>
          <a:noFill/>
        </p:spPr>
        <p:txBody>
          <a:bodyPr wrap="square" rtlCol="0">
            <a:spAutoFit/>
          </a:bodyPr>
          <a:lstStyle/>
          <a:p>
            <a:pPr defTabSz="914400"/>
            <a:r>
              <a:rPr lang="en-US" sz="2400" dirty="0">
                <a:solidFill>
                  <a:prstClr val="black"/>
                </a:solidFill>
              </a:rPr>
              <a:t>Motivation: Mobile devices have…</a:t>
            </a:r>
          </a:p>
          <a:p>
            <a:pPr marL="342900" indent="-342900" defTabSz="914400">
              <a:buFont typeface="Arial" pitchFamily="34" charset="0"/>
              <a:buChar char="•"/>
            </a:pPr>
            <a:r>
              <a:rPr lang="en-US" sz="2400" dirty="0">
                <a:solidFill>
                  <a:prstClr val="black"/>
                </a:solidFill>
              </a:rPr>
              <a:t>Limited computing power</a:t>
            </a:r>
          </a:p>
          <a:p>
            <a:pPr marL="342900" indent="-342900" defTabSz="914400">
              <a:buFont typeface="Arial" pitchFamily="34" charset="0"/>
              <a:buChar char="•"/>
            </a:pPr>
            <a:r>
              <a:rPr lang="en-US" sz="2400" dirty="0">
                <a:solidFill>
                  <a:prstClr val="black"/>
                </a:solidFill>
              </a:rPr>
              <a:t>Limited battery runtime</a:t>
            </a:r>
          </a:p>
        </p:txBody>
      </p:sp>
      <p:sp>
        <p:nvSpPr>
          <p:cNvPr id="7" name="TextBox 6"/>
          <p:cNvSpPr txBox="1"/>
          <p:nvPr/>
        </p:nvSpPr>
        <p:spPr>
          <a:xfrm>
            <a:off x="2284412" y="2971801"/>
            <a:ext cx="7467600" cy="830997"/>
          </a:xfrm>
          <a:prstGeom prst="rect">
            <a:avLst/>
          </a:prstGeom>
          <a:noFill/>
        </p:spPr>
        <p:txBody>
          <a:bodyPr wrap="square" rtlCol="0">
            <a:spAutoFit/>
          </a:bodyPr>
          <a:lstStyle/>
          <a:p>
            <a:pPr defTabSz="914400"/>
            <a:r>
              <a:rPr lang="en-US" sz="2400" b="1" dirty="0">
                <a:solidFill>
                  <a:srgbClr val="4F81BD"/>
                </a:solidFill>
              </a:rPr>
              <a:t>Can we partially lift these limits by </a:t>
            </a:r>
            <a:r>
              <a:rPr lang="en-US" sz="2400" b="1" i="1" dirty="0">
                <a:solidFill>
                  <a:srgbClr val="4F81BD"/>
                </a:solidFill>
              </a:rPr>
              <a:t>automatically</a:t>
            </a:r>
            <a:r>
              <a:rPr lang="en-US" sz="2400" b="1" dirty="0">
                <a:solidFill>
                  <a:srgbClr val="4F81BD"/>
                </a:solidFill>
              </a:rPr>
              <a:t> moving</a:t>
            </a:r>
          </a:p>
          <a:p>
            <a:pPr algn="ctr" defTabSz="914400"/>
            <a:r>
              <a:rPr lang="en-US" sz="2400" b="1" dirty="0">
                <a:solidFill>
                  <a:srgbClr val="4F81BD"/>
                </a:solidFill>
              </a:rPr>
              <a:t>computations to the cloud?</a:t>
            </a:r>
          </a:p>
        </p:txBody>
      </p:sp>
      <p:sp>
        <p:nvSpPr>
          <p:cNvPr id="9" name="TextBox 8"/>
          <p:cNvSpPr txBox="1"/>
          <p:nvPr/>
        </p:nvSpPr>
        <p:spPr>
          <a:xfrm>
            <a:off x="2291533" y="4343401"/>
            <a:ext cx="7696200" cy="1200329"/>
          </a:xfrm>
          <a:prstGeom prst="rect">
            <a:avLst/>
          </a:prstGeom>
          <a:noFill/>
        </p:spPr>
        <p:txBody>
          <a:bodyPr wrap="square" rtlCol="0">
            <a:spAutoFit/>
          </a:bodyPr>
          <a:lstStyle/>
          <a:p>
            <a:pPr defTabSz="914400"/>
            <a:r>
              <a:rPr lang="en-US" sz="2400" dirty="0">
                <a:solidFill>
                  <a:prstClr val="black"/>
                </a:solidFill>
              </a:rPr>
              <a:t>Approach:</a:t>
            </a:r>
          </a:p>
          <a:p>
            <a:pPr marL="342900" indent="-342900" defTabSz="914400">
              <a:buFont typeface="Arial" pitchFamily="34" charset="0"/>
              <a:buChar char="•"/>
            </a:pPr>
            <a:r>
              <a:rPr lang="en-US" sz="2400" i="1" dirty="0">
                <a:solidFill>
                  <a:prstClr val="black"/>
                </a:solidFill>
              </a:rPr>
              <a:t>Statically </a:t>
            </a:r>
            <a:r>
              <a:rPr lang="en-US" sz="2400" dirty="0">
                <a:solidFill>
                  <a:prstClr val="black"/>
                </a:solidFill>
              </a:rPr>
              <a:t>determine (potentially) costly program parts</a:t>
            </a:r>
          </a:p>
          <a:p>
            <a:pPr marL="342900" indent="-342900" defTabSz="914400">
              <a:buFont typeface="Arial" pitchFamily="34" charset="0"/>
              <a:buChar char="•"/>
            </a:pPr>
            <a:r>
              <a:rPr lang="en-US" sz="2400" i="1" dirty="0">
                <a:solidFill>
                  <a:prstClr val="black"/>
                </a:solidFill>
              </a:rPr>
              <a:t>Dynamically </a:t>
            </a:r>
            <a:r>
              <a:rPr lang="en-US" sz="2400" dirty="0">
                <a:solidFill>
                  <a:prstClr val="black"/>
                </a:solidFill>
              </a:rPr>
              <a:t>decide whether to use the cloud </a:t>
            </a:r>
            <a:endParaRPr lang="en-US" sz="2400" i="1" dirty="0">
              <a:solidFill>
                <a:prstClr val="black"/>
              </a:solidFill>
            </a:endParaRPr>
          </a:p>
        </p:txBody>
      </p:sp>
    </p:spTree>
    <p:extLst>
      <p:ext uri="{BB962C8B-B14F-4D97-AF65-F5344CB8AC3E}">
        <p14:creationId xmlns:p14="http://schemas.microsoft.com/office/powerpoint/2010/main" val="83212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639762"/>
          </a:xfrm>
        </p:spPr>
        <p:txBody>
          <a:bodyPr>
            <a:normAutofit fontScale="90000"/>
          </a:bodyPr>
          <a:lstStyle/>
          <a:p>
            <a:r>
              <a:rPr lang="en-US" dirty="0" smtClean="0"/>
              <a:t>Board Game Example</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126</a:t>
            </a:fld>
            <a:endParaRPr lang="en-US" dirty="0">
              <a:solidFill>
                <a:prstClr val="black">
                  <a:tint val="75000"/>
                </a:prstClr>
              </a:solidFill>
            </a:endParaRPr>
          </a:p>
        </p:txBody>
      </p:sp>
      <p:sp>
        <p:nvSpPr>
          <p:cNvPr id="13" name="TextBox 12"/>
          <p:cNvSpPr txBox="1"/>
          <p:nvPr/>
        </p:nvSpPr>
        <p:spPr>
          <a:xfrm>
            <a:off x="7618413" y="3196232"/>
            <a:ext cx="1963275" cy="369332"/>
          </a:xfrm>
          <a:prstGeom prst="rect">
            <a:avLst/>
          </a:prstGeom>
          <a:noFill/>
        </p:spPr>
        <p:txBody>
          <a:bodyPr wrap="square" rtlCol="0">
            <a:spAutoFit/>
          </a:bodyPr>
          <a:lstStyle/>
          <a:p>
            <a:pPr defTabSz="914400"/>
            <a:r>
              <a:rPr lang="en-US" b="1" dirty="0">
                <a:solidFill>
                  <a:prstClr val="black"/>
                </a:solidFill>
              </a:rPr>
              <a:t>Instrumentation</a:t>
            </a:r>
          </a:p>
        </p:txBody>
      </p:sp>
      <p:sp>
        <p:nvSpPr>
          <p:cNvPr id="17" name="Rounded Rectangle 16"/>
          <p:cNvSpPr/>
          <p:nvPr/>
        </p:nvSpPr>
        <p:spPr>
          <a:xfrm>
            <a:off x="2132012" y="2943118"/>
            <a:ext cx="4817922" cy="200988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914400"/>
            <a:r>
              <a:rPr lang="en-US" sz="1600" noProof="1">
                <a:solidFill>
                  <a:prstClr val="black"/>
                </a:solidFill>
                <a:latin typeface="Consolas" pitchFamily="49" charset="0"/>
                <a:cs typeface="Consolas" pitchFamily="49" charset="0"/>
              </a:rPr>
              <a:t>if (</a:t>
            </a:r>
            <a:r>
              <a:rPr lang="en-US" sz="1600" noProof="1">
                <a:solidFill>
                  <a:srgbClr val="FF0000"/>
                </a:solidFill>
                <a:latin typeface="Consolas" pitchFamily="49" charset="0"/>
                <a:cs typeface="Consolas" pitchFamily="49" charset="0"/>
              </a:rPr>
              <a:t>board.size &gt; 4 </a:t>
            </a:r>
          </a:p>
          <a:p>
            <a:pPr defTabSz="914400"/>
            <a:r>
              <a:rPr lang="en-US" sz="1600" noProof="1">
                <a:solidFill>
                  <a:prstClr val="black"/>
                </a:solidFill>
                <a:latin typeface="Consolas" pitchFamily="49" charset="0"/>
                <a:cs typeface="Consolas" pitchFamily="49" charset="0"/>
              </a:rPr>
              <a:t>    and web.is_connected) {</a:t>
            </a:r>
          </a:p>
          <a:p>
            <a:pPr defTabSz="914400"/>
            <a:r>
              <a:rPr lang="en-US" sz="1600" noProof="1">
                <a:solidFill>
                  <a:prstClr val="black"/>
                </a:solidFill>
                <a:latin typeface="Consolas" pitchFamily="49" charset="0"/>
                <a:cs typeface="Consolas" pitchFamily="49" charset="0"/>
              </a:rPr>
              <a:t>   </a:t>
            </a:r>
            <a:r>
              <a:rPr lang="en-US" sz="1600" noProof="1">
                <a:solidFill>
                  <a:srgbClr val="FF0000"/>
                </a:solidFill>
                <a:latin typeface="Consolas" pitchFamily="49" charset="0"/>
                <a:cs typeface="Consolas" pitchFamily="49" charset="0"/>
              </a:rPr>
              <a:t>libs.cloud.run(“compute_move”,board)</a:t>
            </a:r>
          </a:p>
          <a:p>
            <a:pPr defTabSz="914400"/>
            <a:r>
              <a:rPr lang="en-US" sz="1600" noProof="1">
                <a:solidFill>
                  <a:prstClr val="black"/>
                </a:solidFill>
                <a:latin typeface="Consolas" pitchFamily="49" charset="0"/>
                <a:cs typeface="Consolas" pitchFamily="49" charset="0"/>
              </a:rPr>
              <a:t>} else {</a:t>
            </a:r>
          </a:p>
          <a:p>
            <a:pPr defTabSz="914400"/>
            <a:r>
              <a:rPr lang="en-US" sz="1600" noProof="1">
                <a:solidFill>
                  <a:prstClr val="black"/>
                </a:solidFill>
                <a:latin typeface="Consolas" pitchFamily="49" charset="0"/>
                <a:cs typeface="Consolas" pitchFamily="49" charset="0"/>
              </a:rPr>
              <a:t>   code.compute_move(board,player)</a:t>
            </a:r>
          </a:p>
          <a:p>
            <a:pPr defTabSz="914400"/>
            <a:r>
              <a:rPr lang="en-US" sz="1600" noProof="1">
                <a:solidFill>
                  <a:prstClr val="black"/>
                </a:solidFill>
                <a:latin typeface="Consolas" pitchFamily="49" charset="0"/>
                <a:cs typeface="Consolas" pitchFamily="49" charset="0"/>
              </a:rPr>
              <a:t>}</a:t>
            </a:r>
          </a:p>
        </p:txBody>
      </p:sp>
      <p:sp>
        <p:nvSpPr>
          <p:cNvPr id="19" name="Rounded Rectangle 18"/>
          <p:cNvSpPr/>
          <p:nvPr/>
        </p:nvSpPr>
        <p:spPr>
          <a:xfrm>
            <a:off x="2132012" y="1219201"/>
            <a:ext cx="4817922" cy="48978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defTabSz="914400"/>
            <a:r>
              <a:rPr lang="en-US" sz="1600" noProof="1">
                <a:solidFill>
                  <a:prstClr val="black"/>
                </a:solidFill>
                <a:latin typeface="Consolas" pitchFamily="49" charset="0"/>
                <a:cs typeface="Consolas" pitchFamily="49" charset="0"/>
              </a:rPr>
              <a:t>code→compute_move(board,player)</a:t>
            </a:r>
          </a:p>
        </p:txBody>
      </p:sp>
      <p:sp>
        <p:nvSpPr>
          <p:cNvPr id="20" name="Rounded Rectangle 19"/>
          <p:cNvSpPr/>
          <p:nvPr/>
        </p:nvSpPr>
        <p:spPr>
          <a:xfrm>
            <a:off x="2970212" y="2047298"/>
            <a:ext cx="4360722" cy="61091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14400"/>
            <a:endParaRPr lang="en-US" dirty="0">
              <a:solidFill>
                <a:prstClr val="black"/>
              </a:solidFill>
            </a:endParaRPr>
          </a:p>
        </p:txBody>
      </p:sp>
      <p:pic>
        <p:nvPicPr>
          <p:cNvPr id="48" name="Picture 47"/>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00827" y="2188930"/>
            <a:ext cx="3922395" cy="283845"/>
          </a:xfrm>
          <a:prstGeom prst="rect">
            <a:avLst/>
          </a:prstGeom>
        </p:spPr>
      </p:pic>
      <p:sp>
        <p:nvSpPr>
          <p:cNvPr id="12" name="TextBox 11"/>
          <p:cNvSpPr txBox="1"/>
          <p:nvPr/>
        </p:nvSpPr>
        <p:spPr>
          <a:xfrm>
            <a:off x="7618412" y="1702525"/>
            <a:ext cx="2323846" cy="369332"/>
          </a:xfrm>
          <a:prstGeom prst="rect">
            <a:avLst/>
          </a:prstGeom>
          <a:noFill/>
        </p:spPr>
        <p:txBody>
          <a:bodyPr wrap="square" rtlCol="0">
            <a:spAutoFit/>
          </a:bodyPr>
          <a:lstStyle/>
          <a:p>
            <a:pPr defTabSz="914400"/>
            <a:r>
              <a:rPr lang="en-US" b="1" dirty="0">
                <a:solidFill>
                  <a:prstClr val="black"/>
                </a:solidFill>
              </a:rPr>
              <a:t>Cost analysis</a:t>
            </a:r>
          </a:p>
        </p:txBody>
      </p:sp>
      <p:cxnSp>
        <p:nvCxnSpPr>
          <p:cNvPr id="8" name="Curved Connector 7"/>
          <p:cNvCxnSpPr>
            <a:stCxn id="19" idx="3"/>
            <a:endCxn id="20" idx="3"/>
          </p:cNvCxnSpPr>
          <p:nvPr/>
        </p:nvCxnSpPr>
        <p:spPr>
          <a:xfrm>
            <a:off x="6949934" y="1464093"/>
            <a:ext cx="381000" cy="888660"/>
          </a:xfrm>
          <a:prstGeom prst="curvedConnector3">
            <a:avLst>
              <a:gd name="adj1" fmla="val 160000"/>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6" name="Curved Connector 35"/>
          <p:cNvCxnSpPr>
            <a:stCxn id="20" idx="2"/>
            <a:endCxn id="17" idx="3"/>
          </p:cNvCxnSpPr>
          <p:nvPr/>
        </p:nvCxnSpPr>
        <p:spPr>
          <a:xfrm rot="16200000" flipH="1">
            <a:off x="5405329" y="2403453"/>
            <a:ext cx="1289851" cy="1799361"/>
          </a:xfrm>
          <a:prstGeom prst="curvedConnector4">
            <a:avLst>
              <a:gd name="adj1" fmla="val 11044"/>
              <a:gd name="adj2" fmla="val 133879"/>
            </a:avLst>
          </a:prstGeom>
          <a:ln>
            <a:tailEnd type="triangle"/>
          </a:ln>
        </p:spPr>
        <p:style>
          <a:lnRef idx="2">
            <a:schemeClr val="accent6"/>
          </a:lnRef>
          <a:fillRef idx="0">
            <a:schemeClr val="accent6"/>
          </a:fillRef>
          <a:effectRef idx="1">
            <a:schemeClr val="accent6"/>
          </a:effectRef>
          <a:fontRef idx="minor">
            <a:schemeClr val="tx1"/>
          </a:fontRef>
        </p:style>
      </p:cxnSp>
      <p:sp>
        <p:nvSpPr>
          <p:cNvPr id="51" name="TextBox 50"/>
          <p:cNvSpPr txBox="1"/>
          <p:nvPr/>
        </p:nvSpPr>
        <p:spPr>
          <a:xfrm>
            <a:off x="3888040" y="5257801"/>
            <a:ext cx="6397372" cy="1015663"/>
          </a:xfrm>
          <a:prstGeom prst="rect">
            <a:avLst/>
          </a:prstGeom>
          <a:noFill/>
        </p:spPr>
        <p:txBody>
          <a:bodyPr wrap="square" rtlCol="0">
            <a:spAutoFit/>
          </a:bodyPr>
          <a:lstStyle/>
          <a:p>
            <a:pPr marL="285750" indent="-285750" defTabSz="914400">
              <a:buFont typeface="Arial" pitchFamily="34" charset="0"/>
              <a:buChar char="•"/>
            </a:pPr>
            <a:r>
              <a:rPr lang="en-US" sz="2000" dirty="0">
                <a:solidFill>
                  <a:prstClr val="black"/>
                </a:solidFill>
              </a:rPr>
              <a:t>Approximate cost of (parts of) TouchDevelop scripts</a:t>
            </a:r>
          </a:p>
          <a:p>
            <a:pPr marL="285750" indent="-285750" defTabSz="914400">
              <a:buFont typeface="Arial" pitchFamily="34" charset="0"/>
              <a:buChar char="•"/>
            </a:pPr>
            <a:r>
              <a:rPr lang="en-US" sz="2000" dirty="0">
                <a:solidFill>
                  <a:prstClr val="black"/>
                </a:solidFill>
              </a:rPr>
              <a:t>Approximate cost of running TouchDevelop in the cloud</a:t>
            </a:r>
          </a:p>
          <a:p>
            <a:pPr marL="285750" indent="-285750" defTabSz="914400">
              <a:buFont typeface="Arial" pitchFamily="34" charset="0"/>
              <a:buChar char="•"/>
            </a:pPr>
            <a:r>
              <a:rPr lang="en-US" sz="2000" dirty="0">
                <a:solidFill>
                  <a:prstClr val="black"/>
                </a:solidFill>
              </a:rPr>
              <a:t>Find partitions / slices with good cost balance</a:t>
            </a:r>
          </a:p>
        </p:txBody>
      </p:sp>
      <p:sp>
        <p:nvSpPr>
          <p:cNvPr id="5" name="Textfeld 4"/>
          <p:cNvSpPr txBox="1"/>
          <p:nvPr/>
        </p:nvSpPr>
        <p:spPr>
          <a:xfrm>
            <a:off x="2055812" y="5460232"/>
            <a:ext cx="2438400" cy="461665"/>
          </a:xfrm>
          <a:prstGeom prst="rect">
            <a:avLst/>
          </a:prstGeom>
          <a:noFill/>
        </p:spPr>
        <p:txBody>
          <a:bodyPr wrap="square" rtlCol="0">
            <a:spAutoFit/>
          </a:bodyPr>
          <a:lstStyle/>
          <a:p>
            <a:pPr defTabSz="914400"/>
            <a:r>
              <a:rPr lang="en-US" sz="2400" b="1" dirty="0">
                <a:solidFill>
                  <a:srgbClr val="4F81BD"/>
                </a:solidFill>
              </a:rPr>
              <a:t>Challenges:</a:t>
            </a:r>
          </a:p>
        </p:txBody>
      </p:sp>
    </p:spTree>
    <p:extLst>
      <p:ext uri="{BB962C8B-B14F-4D97-AF65-F5344CB8AC3E}">
        <p14:creationId xmlns:p14="http://schemas.microsoft.com/office/powerpoint/2010/main" val="334308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animBg="1"/>
      <p:bldP spid="20" grpId="0" animBg="1"/>
      <p:bldP spid="12" grpId="0"/>
      <p:bldP spid="51" grpId="0"/>
      <p:bldP spid="5"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49459" y="228600"/>
            <a:ext cx="8229600" cy="715962"/>
          </a:xfrm>
        </p:spPr>
        <p:txBody>
          <a:bodyPr>
            <a:normAutofit fontScale="90000"/>
          </a:bodyPr>
          <a:lstStyle/>
          <a:p>
            <a:r>
              <a:rPr lang="en-US" dirty="0" smtClean="0"/>
              <a:t>Cost Analysis: Approach</a:t>
            </a:r>
            <a:endParaRPr lang="en-US" dirty="0"/>
          </a:p>
        </p:txBody>
      </p:sp>
      <p:sp>
        <p:nvSpPr>
          <p:cNvPr id="4" name="Foliennummernplatzhalt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127</a:t>
            </a:fld>
            <a:endParaRPr lang="en-US" dirty="0">
              <a:solidFill>
                <a:prstClr val="black">
                  <a:tint val="75000"/>
                </a:prstClr>
              </a:solidFill>
            </a:endParaRPr>
          </a:p>
        </p:txBody>
      </p:sp>
      <p:sp>
        <p:nvSpPr>
          <p:cNvPr id="10" name="Textfeld 11"/>
          <p:cNvSpPr txBox="1"/>
          <p:nvPr/>
        </p:nvSpPr>
        <p:spPr>
          <a:xfrm>
            <a:off x="6374724" y="4790205"/>
            <a:ext cx="3758289" cy="1569660"/>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de-DE" sz="2000" i="1" dirty="0" err="1">
                <a:solidFill>
                  <a:prstClr val="black"/>
                </a:solidFill>
              </a:rPr>
              <a:t>Practical</a:t>
            </a:r>
            <a:r>
              <a:rPr lang="de-DE" sz="2000" i="1" dirty="0">
                <a:solidFill>
                  <a:prstClr val="black"/>
                </a:solidFill>
              </a:rPr>
              <a:t> Upper </a:t>
            </a:r>
            <a:r>
              <a:rPr lang="de-DE" sz="2000" i="1" dirty="0" err="1">
                <a:solidFill>
                  <a:prstClr val="black"/>
                </a:solidFill>
              </a:rPr>
              <a:t>Bound</a:t>
            </a:r>
            <a:r>
              <a:rPr lang="de-DE" sz="2000" i="1" dirty="0">
                <a:solidFill>
                  <a:prstClr val="black"/>
                </a:solidFill>
              </a:rPr>
              <a:t> </a:t>
            </a:r>
            <a:r>
              <a:rPr lang="de-DE" sz="2000" i="1" dirty="0" err="1">
                <a:solidFill>
                  <a:prstClr val="black"/>
                </a:solidFill>
              </a:rPr>
              <a:t>Solver</a:t>
            </a:r>
            <a:endParaRPr lang="de-DE" sz="2000" i="1" dirty="0">
              <a:solidFill>
                <a:prstClr val="black"/>
              </a:solidFill>
            </a:endParaRPr>
          </a:p>
          <a:p>
            <a:endParaRPr lang="de-DE" sz="1200" i="1" dirty="0">
              <a:solidFill>
                <a:prstClr val="black"/>
              </a:solidFill>
            </a:endParaRPr>
          </a:p>
          <a:p>
            <a:r>
              <a:rPr lang="de-DE" sz="1600" dirty="0">
                <a:solidFill>
                  <a:prstClr val="black"/>
                </a:solidFill>
              </a:rPr>
              <a:t>(</a:t>
            </a:r>
            <a:r>
              <a:rPr lang="en-US" sz="1600" dirty="0">
                <a:solidFill>
                  <a:prstClr val="black"/>
                </a:solidFill>
              </a:rPr>
              <a:t>E. Albert, P. Arenas, S. </a:t>
            </a:r>
            <a:r>
              <a:rPr lang="en-US" sz="1600" dirty="0" err="1">
                <a:solidFill>
                  <a:prstClr val="black"/>
                </a:solidFill>
              </a:rPr>
              <a:t>Genaim</a:t>
            </a:r>
            <a:r>
              <a:rPr lang="en-US" sz="1600" dirty="0">
                <a:solidFill>
                  <a:prstClr val="black"/>
                </a:solidFill>
              </a:rPr>
              <a:t>, G. Puebla. </a:t>
            </a:r>
            <a:r>
              <a:rPr lang="en-US" sz="1600" b="1" dirty="0">
                <a:solidFill>
                  <a:prstClr val="black"/>
                </a:solidFill>
              </a:rPr>
              <a:t>Closed-Form Upper Bounds in Static Cost Analysis.</a:t>
            </a:r>
            <a:r>
              <a:rPr lang="en-US" sz="1600" dirty="0">
                <a:solidFill>
                  <a:prstClr val="black"/>
                </a:solidFill>
              </a:rPr>
              <a:t> </a:t>
            </a:r>
            <a:r>
              <a:rPr lang="en-US" sz="1600" i="1" dirty="0">
                <a:solidFill>
                  <a:prstClr val="black"/>
                </a:solidFill>
              </a:rPr>
              <a:t>Journal of Automated Reasoning, 46 (2), pp. 161–203</a:t>
            </a:r>
            <a:r>
              <a:rPr lang="en-US" sz="1600" dirty="0">
                <a:solidFill>
                  <a:prstClr val="black"/>
                </a:solidFill>
              </a:rPr>
              <a:t>, 2011.</a:t>
            </a:r>
            <a:r>
              <a:rPr lang="de-DE" sz="1600" dirty="0">
                <a:solidFill>
                  <a:prstClr val="black"/>
                </a:solidFill>
              </a:rPr>
              <a:t>)</a:t>
            </a:r>
            <a:endParaRPr lang="de-DE" sz="2000" i="1" dirty="0">
              <a:solidFill>
                <a:prstClr val="black"/>
              </a:solidFill>
            </a:endParaRPr>
          </a:p>
        </p:txBody>
      </p:sp>
      <p:sp>
        <p:nvSpPr>
          <p:cNvPr id="19" name="Textfeld 6"/>
          <p:cNvSpPr txBox="1"/>
          <p:nvPr/>
        </p:nvSpPr>
        <p:spPr>
          <a:xfrm>
            <a:off x="6025798" y="1224788"/>
            <a:ext cx="4252028" cy="1077218"/>
          </a:xfrm>
          <a:prstGeom prst="rect">
            <a:avLst/>
          </a:prstGeom>
          <a:solidFill>
            <a:schemeClr val="accent5">
              <a:lumMod val="20000"/>
              <a:lumOff val="80000"/>
            </a:schemeClr>
          </a:solid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1600" dirty="0">
                <a:solidFill>
                  <a:prstClr val="black"/>
                </a:solidFill>
                <a:latin typeface="Consolas" pitchFamily="49" charset="0"/>
                <a:cs typeface="Consolas" pitchFamily="49" charset="0"/>
              </a:rPr>
              <a:t>C = L(0)			    {</a:t>
            </a:r>
            <a:r>
              <a:rPr lang="de-DE" sz="1600" dirty="0" err="1">
                <a:solidFill>
                  <a:prstClr val="black"/>
                </a:solidFill>
                <a:latin typeface="Consolas" pitchFamily="49" charset="0"/>
                <a:cs typeface="Consolas" pitchFamily="49" charset="0"/>
              </a:rPr>
              <a:t>true</a:t>
            </a:r>
            <a:r>
              <a:rPr lang="de-DE" sz="1600" dirty="0">
                <a:solidFill>
                  <a:prstClr val="black"/>
                </a:solidFill>
                <a:latin typeface="Consolas" pitchFamily="49" charset="0"/>
                <a:cs typeface="Consolas" pitchFamily="49" charset="0"/>
              </a:rPr>
              <a:t>}</a:t>
            </a:r>
          </a:p>
          <a:p>
            <a:r>
              <a:rPr lang="de-DE" sz="1600" dirty="0" err="1">
                <a:solidFill>
                  <a:prstClr val="black"/>
                </a:solidFill>
                <a:latin typeface="Consolas" pitchFamily="49" charset="0"/>
                <a:cs typeface="Consolas" pitchFamily="49" charset="0"/>
              </a:rPr>
              <a:t>L(i</a:t>
            </a:r>
            <a:r>
              <a:rPr lang="de-DE" sz="1600" dirty="0">
                <a:solidFill>
                  <a:prstClr val="black"/>
                </a:solidFill>
                <a:latin typeface="Consolas" pitchFamily="49" charset="0"/>
                <a:cs typeface="Consolas" pitchFamily="49" charset="0"/>
              </a:rPr>
              <a:t>) = 1 + L(i+1)	{i ≥ 0, i &lt; 5}</a:t>
            </a:r>
          </a:p>
          <a:p>
            <a:r>
              <a:rPr lang="de-DE" sz="1600" dirty="0">
                <a:solidFill>
                  <a:prstClr val="black"/>
                </a:solidFill>
                <a:latin typeface="Consolas" pitchFamily="49" charset="0"/>
                <a:cs typeface="Consolas" pitchFamily="49" charset="0"/>
              </a:rPr>
              <a:t>L(i) = 0			    {i &lt; 0}</a:t>
            </a:r>
          </a:p>
          <a:p>
            <a:r>
              <a:rPr lang="de-DE" sz="1600" dirty="0">
                <a:solidFill>
                  <a:prstClr val="black"/>
                </a:solidFill>
                <a:latin typeface="Consolas" pitchFamily="49" charset="0"/>
                <a:cs typeface="Consolas" pitchFamily="49" charset="0"/>
              </a:rPr>
              <a:t>L(i) = 0			    {i ≥ 5}	</a:t>
            </a:r>
          </a:p>
        </p:txBody>
      </p:sp>
      <p:pic>
        <p:nvPicPr>
          <p:cNvPr id="20" name="Bild 8" descr="cfg0.png"/>
          <p:cNvPicPr>
            <a:picLocks noChangeAspect="1"/>
          </p:cNvPicPr>
          <p:nvPr/>
        </p:nvPicPr>
        <p:blipFill>
          <a:blip r:embed="rId2"/>
          <a:stretch>
            <a:fillRect/>
          </a:stretch>
        </p:blipFill>
        <p:spPr>
          <a:xfrm>
            <a:off x="1954572" y="1076510"/>
            <a:ext cx="2295519" cy="2450992"/>
          </a:xfrm>
          <a:prstGeom prst="rect">
            <a:avLst/>
          </a:prstGeom>
        </p:spPr>
      </p:pic>
      <p:sp>
        <p:nvSpPr>
          <p:cNvPr id="21" name="Pfeil nach rechts 9"/>
          <p:cNvSpPr/>
          <p:nvPr/>
        </p:nvSpPr>
        <p:spPr>
          <a:xfrm>
            <a:off x="4494213" y="1763398"/>
            <a:ext cx="999691" cy="678849"/>
          </a:xfrm>
          <a:prstGeom prst="rightArrow">
            <a:avLst/>
          </a:prstGeom>
          <a:solidFill>
            <a:schemeClr val="accent3"/>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lstStyle/>
          <a:p>
            <a:pPr defTabSz="914400"/>
            <a:endParaRPr lang="en-US">
              <a:solidFill>
                <a:prstClr val="white"/>
              </a:solidFill>
            </a:endParaRPr>
          </a:p>
        </p:txBody>
      </p:sp>
      <p:sp>
        <p:nvSpPr>
          <p:cNvPr id="22" name="Textfeld 5"/>
          <p:cNvSpPr txBox="1"/>
          <p:nvPr/>
        </p:nvSpPr>
        <p:spPr>
          <a:xfrm>
            <a:off x="6374723" y="2414990"/>
            <a:ext cx="2993576" cy="400110"/>
          </a:xfrm>
          <a:prstGeom prst="rect">
            <a:avLst/>
          </a:prstGeom>
          <a:noFill/>
        </p:spPr>
        <p:txBody>
          <a:bodyPr wrap="non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2000" i="1" dirty="0" err="1">
                <a:solidFill>
                  <a:prstClr val="black"/>
                </a:solidFill>
              </a:rPr>
              <a:t>Cost</a:t>
            </a:r>
            <a:r>
              <a:rPr lang="de-DE" sz="2000" i="1" dirty="0">
                <a:solidFill>
                  <a:prstClr val="black"/>
                </a:solidFill>
              </a:rPr>
              <a:t> </a:t>
            </a:r>
            <a:r>
              <a:rPr lang="de-DE" sz="2000" i="1" dirty="0" err="1">
                <a:solidFill>
                  <a:prstClr val="black"/>
                </a:solidFill>
              </a:rPr>
              <a:t>Equation</a:t>
            </a:r>
            <a:r>
              <a:rPr lang="de-DE" sz="2000" i="1" dirty="0">
                <a:solidFill>
                  <a:prstClr val="black"/>
                </a:solidFill>
              </a:rPr>
              <a:t> System (CES)</a:t>
            </a:r>
          </a:p>
        </p:txBody>
      </p:sp>
      <p:sp>
        <p:nvSpPr>
          <p:cNvPr id="28" name="Pfeil nach rechts 9"/>
          <p:cNvSpPr/>
          <p:nvPr/>
        </p:nvSpPr>
        <p:spPr>
          <a:xfrm rot="5400000">
            <a:off x="7962597" y="3061683"/>
            <a:ext cx="499845" cy="678849"/>
          </a:xfrm>
          <a:prstGeom prst="rightArrow">
            <a:avLst/>
          </a:prstGeom>
          <a:solidFill>
            <a:schemeClr val="accent3"/>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lstStyle/>
          <a:p>
            <a:pPr defTabSz="914400"/>
            <a:endParaRPr lang="en-US">
              <a:solidFill>
                <a:prstClr val="white"/>
              </a:solidFill>
            </a:endParaRPr>
          </a:p>
        </p:txBody>
      </p:sp>
      <p:sp>
        <p:nvSpPr>
          <p:cNvPr id="29" name="Rechteck 7"/>
          <p:cNvSpPr/>
          <p:nvPr/>
        </p:nvSpPr>
        <p:spPr>
          <a:xfrm>
            <a:off x="7555206" y="3897460"/>
            <a:ext cx="1397323" cy="775368"/>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defPPr>
              <a:defRPr lang="de-DE"/>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solidFill>
                <a:prstClr val="white"/>
              </a:solidFill>
            </a:endParaRPr>
          </a:p>
        </p:txBody>
      </p:sp>
      <p:sp>
        <p:nvSpPr>
          <p:cNvPr id="30" name="Inhaltsplatzhalter 5"/>
          <p:cNvSpPr txBox="1">
            <a:spLocks/>
          </p:cNvSpPr>
          <p:nvPr/>
        </p:nvSpPr>
        <p:spPr>
          <a:xfrm>
            <a:off x="7677268" y="3995172"/>
            <a:ext cx="1122860" cy="579944"/>
          </a:xfrm>
          <a:prstGeom prst="rect">
            <a:avLst/>
          </a:prstGeom>
        </p:spPr>
        <p:txBody>
          <a:bodyPr vert="horz" lIns="91440" tIns="45720" rIns="91440" bIns="45720" rtlCol="0">
            <a:no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de-DE" sz="3200" dirty="0">
                <a:solidFill>
                  <a:prstClr val="black"/>
                </a:solidFill>
              </a:rPr>
              <a:t>PUBS</a:t>
            </a:r>
          </a:p>
          <a:p>
            <a:endParaRPr lang="de-DE" sz="1600" dirty="0">
              <a:solidFill>
                <a:prstClr val="black"/>
              </a:solidFill>
            </a:endParaRPr>
          </a:p>
          <a:p>
            <a:endParaRPr lang="de-DE" sz="1600" dirty="0">
              <a:solidFill>
                <a:prstClr val="black"/>
              </a:solidFill>
            </a:endParaRPr>
          </a:p>
        </p:txBody>
      </p:sp>
      <p:sp>
        <p:nvSpPr>
          <p:cNvPr id="31" name="Pfeil nach rechts 9"/>
          <p:cNvSpPr/>
          <p:nvPr/>
        </p:nvSpPr>
        <p:spPr>
          <a:xfrm rot="10800000">
            <a:off x="6025799" y="3979250"/>
            <a:ext cx="875177" cy="678849"/>
          </a:xfrm>
          <a:prstGeom prst="rightArrow">
            <a:avLst/>
          </a:prstGeom>
          <a:solidFill>
            <a:schemeClr val="accent3"/>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lstStyle/>
          <a:p>
            <a:pPr defTabSz="914400"/>
            <a:endParaRPr lang="en-US">
              <a:solidFill>
                <a:prstClr val="white"/>
              </a:solidFill>
            </a:endParaRPr>
          </a:p>
        </p:txBody>
      </p:sp>
      <p:sp>
        <p:nvSpPr>
          <p:cNvPr id="34" name="TextBox 33"/>
          <p:cNvSpPr txBox="1"/>
          <p:nvPr/>
        </p:nvSpPr>
        <p:spPr>
          <a:xfrm>
            <a:off x="4209256" y="3979251"/>
            <a:ext cx="1633707" cy="707886"/>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defTabSz="914400"/>
            <a:r>
              <a:rPr lang="en-US" sz="2000" dirty="0">
                <a:solidFill>
                  <a:prstClr val="black"/>
                </a:solidFill>
              </a:rPr>
              <a:t>Parametric loop bounds</a:t>
            </a:r>
          </a:p>
        </p:txBody>
      </p:sp>
      <p:sp>
        <p:nvSpPr>
          <p:cNvPr id="35" name="TextBox 34"/>
          <p:cNvSpPr txBox="1"/>
          <p:nvPr/>
        </p:nvSpPr>
        <p:spPr>
          <a:xfrm>
            <a:off x="4209256" y="5436750"/>
            <a:ext cx="164499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defTabSz="914400"/>
            <a:r>
              <a:rPr lang="en-US" sz="2000" dirty="0">
                <a:solidFill>
                  <a:prstClr val="black"/>
                </a:solidFill>
              </a:rPr>
              <a:t>Cost Model</a:t>
            </a:r>
          </a:p>
        </p:txBody>
      </p:sp>
      <p:sp>
        <p:nvSpPr>
          <p:cNvPr id="37" name="Plus 36"/>
          <p:cNvSpPr/>
          <p:nvPr/>
        </p:nvSpPr>
        <p:spPr>
          <a:xfrm>
            <a:off x="4776607" y="4770037"/>
            <a:ext cx="528641" cy="580072"/>
          </a:xfrm>
          <a:prstGeom prst="mathPlus">
            <a:avLst/>
          </a:prstGeom>
        </p:spPr>
        <p:style>
          <a:lnRef idx="1">
            <a:schemeClr val="dk1"/>
          </a:lnRef>
          <a:fillRef idx="2">
            <a:schemeClr val="dk1"/>
          </a:fillRef>
          <a:effectRef idx="1">
            <a:schemeClr val="dk1"/>
          </a:effectRef>
          <a:fontRef idx="minor">
            <a:schemeClr val="dk1"/>
          </a:fontRef>
        </p:style>
        <p:txBody>
          <a:bodyPr rtlCol="0" anchor="ctr"/>
          <a:lstStyle/>
          <a:p>
            <a:pPr algn="ctr" defTabSz="914400"/>
            <a:endParaRPr lang="en-US">
              <a:solidFill>
                <a:prstClr val="black"/>
              </a:solidFill>
            </a:endParaRPr>
          </a:p>
        </p:txBody>
      </p:sp>
      <p:sp>
        <p:nvSpPr>
          <p:cNvPr id="16" name="Pfeil nach rechts 9"/>
          <p:cNvSpPr/>
          <p:nvPr/>
        </p:nvSpPr>
        <p:spPr>
          <a:xfrm rot="10800000">
            <a:off x="3275012" y="3993770"/>
            <a:ext cx="616870" cy="678849"/>
          </a:xfrm>
          <a:prstGeom prst="rightArrow">
            <a:avLst/>
          </a:prstGeom>
          <a:solidFill>
            <a:schemeClr val="accent3"/>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a:lstStyle/>
          <a:p>
            <a:pPr defTabSz="914400"/>
            <a:endParaRPr lang="en-US">
              <a:solidFill>
                <a:prstClr val="white"/>
              </a:solidFill>
            </a:endParaRPr>
          </a:p>
        </p:txBody>
      </p:sp>
      <p:sp>
        <p:nvSpPr>
          <p:cNvPr id="17" name="TextBox 16"/>
          <p:cNvSpPr txBox="1"/>
          <p:nvPr/>
        </p:nvSpPr>
        <p:spPr>
          <a:xfrm>
            <a:off x="2055812" y="4148163"/>
            <a:ext cx="990600"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defTabSz="914400"/>
            <a:r>
              <a:rPr lang="en-US" sz="2000" dirty="0">
                <a:solidFill>
                  <a:prstClr val="black"/>
                </a:solidFill>
              </a:rPr>
              <a:t>Cost</a:t>
            </a:r>
          </a:p>
        </p:txBody>
      </p:sp>
    </p:spTree>
    <p:extLst>
      <p:ext uri="{BB962C8B-B14F-4D97-AF65-F5344CB8AC3E}">
        <p14:creationId xmlns:p14="http://schemas.microsoft.com/office/powerpoint/2010/main" val="8271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21" grpId="0" animBg="1"/>
      <p:bldP spid="22" grpId="0"/>
      <p:bldP spid="28" grpId="0" animBg="1"/>
      <p:bldP spid="29" grpId="0" animBg="1"/>
      <p:bldP spid="30" grpId="0"/>
      <p:bldP spid="31" grpId="0" animBg="1"/>
      <p:bldP spid="34" grpId="0" animBg="1"/>
      <p:bldP spid="35" grpId="0" animBg="1"/>
      <p:bldP spid="37" grpId="0" animBg="1"/>
      <p:bldP spid="16" grpId="0" animBg="1"/>
      <p:bldP spid="1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Results</a:t>
            </a:r>
            <a:endParaRPr lang="en-US" dirty="0"/>
          </a:p>
        </p:txBody>
      </p:sp>
      <p:sp>
        <p:nvSpPr>
          <p:cNvPr id="4" name="Content Placeholder 3"/>
          <p:cNvSpPr>
            <a:spLocks noGrp="1"/>
          </p:cNvSpPr>
          <p:nvPr>
            <p:ph idx="1"/>
          </p:nvPr>
        </p:nvSpPr>
        <p:spPr/>
        <p:txBody>
          <a:bodyPr>
            <a:normAutofit/>
          </a:bodyPr>
          <a:lstStyle/>
          <a:p>
            <a:r>
              <a:rPr lang="en-US" dirty="0" smtClean="0"/>
              <a:t>We have analyzed 7,997 published scripts containing 3,263 loops</a:t>
            </a:r>
          </a:p>
          <a:p>
            <a:r>
              <a:rPr lang="en-US" dirty="0" smtClean="0"/>
              <a:t>Results</a:t>
            </a:r>
          </a:p>
          <a:p>
            <a:pPr lvl="1"/>
            <a:endParaRPr lang="en-US" dirty="0"/>
          </a:p>
          <a:p>
            <a:endParaRPr lang="en-US" dirty="0" smtClean="0"/>
          </a:p>
          <a:p>
            <a:pPr lvl="2"/>
            <a:endParaRPr lang="en-US" dirty="0" smtClean="0"/>
          </a:p>
          <a:p>
            <a:endParaRPr lang="en-US" dirty="0"/>
          </a:p>
          <a:p>
            <a:r>
              <a:rPr lang="en-US" dirty="0" smtClean="0"/>
              <a:t>Timing: 0.11s per script on average</a:t>
            </a:r>
          </a:p>
        </p:txBody>
      </p:sp>
      <p:graphicFrame>
        <p:nvGraphicFramePr>
          <p:cNvPr id="5" name="Table 4"/>
          <p:cNvGraphicFramePr>
            <a:graphicFrameLocks noGrp="1"/>
          </p:cNvGraphicFramePr>
          <p:nvPr>
            <p:extLst/>
          </p:nvPr>
        </p:nvGraphicFramePr>
        <p:xfrm>
          <a:off x="2710036" y="3521224"/>
          <a:ext cx="6552728" cy="1584176"/>
        </p:xfrm>
        <a:graphic>
          <a:graphicData uri="http://schemas.openxmlformats.org/drawingml/2006/table">
            <a:tbl>
              <a:tblPr firstRow="1" bandRow="1">
                <a:tableStyleId>{68D230F3-CF80-4859-8CE7-A43EE81993B5}</a:tableStyleId>
              </a:tblPr>
              <a:tblGrid>
                <a:gridCol w="1638182"/>
                <a:gridCol w="1638182"/>
                <a:gridCol w="1638182"/>
                <a:gridCol w="1638182"/>
              </a:tblGrid>
              <a:tr h="720080">
                <a:tc>
                  <a:txBody>
                    <a:bodyPr/>
                    <a:lstStyle/>
                    <a:p>
                      <a:pPr algn="ctr"/>
                      <a:r>
                        <a:rPr lang="en-US" sz="2000" b="0" dirty="0" smtClean="0"/>
                        <a:t>Non-zero u</a:t>
                      </a:r>
                      <a:r>
                        <a:rPr lang="en-US" sz="2000" b="0" baseline="0" dirty="0" smtClean="0"/>
                        <a:t>pper bound</a:t>
                      </a:r>
                      <a:endParaRPr lang="en-US" sz="2000" b="0" dirty="0"/>
                    </a:p>
                  </a:txBody>
                  <a:tcPr>
                    <a:solidFill>
                      <a:srgbClr val="2D2DB9">
                        <a:alpha val="20000"/>
                      </a:srgbClr>
                    </a:solidFill>
                  </a:tcPr>
                </a:tc>
                <a:tc>
                  <a:txBody>
                    <a:bodyPr/>
                    <a:lstStyle/>
                    <a:p>
                      <a:pPr algn="ctr"/>
                      <a:r>
                        <a:rPr lang="en-US" sz="2000" b="0" dirty="0" smtClean="0"/>
                        <a:t>Zero</a:t>
                      </a:r>
                      <a:br>
                        <a:rPr lang="en-US" sz="2000" b="0" dirty="0" smtClean="0"/>
                      </a:br>
                      <a:r>
                        <a:rPr lang="en-US" sz="2000" b="0" dirty="0" smtClean="0"/>
                        <a:t>upper bound</a:t>
                      </a:r>
                      <a:endParaRPr lang="en-US" sz="2000" b="0" dirty="0"/>
                    </a:p>
                  </a:txBody>
                  <a:tcPr>
                    <a:solidFill>
                      <a:srgbClr val="2D2DB9">
                        <a:alpha val="20000"/>
                      </a:srgbClr>
                    </a:solidFill>
                  </a:tcPr>
                </a:tc>
                <a:tc>
                  <a:txBody>
                    <a:bodyPr/>
                    <a:lstStyle/>
                    <a:p>
                      <a:pPr algn="ctr"/>
                      <a:r>
                        <a:rPr lang="en-US" sz="2000" b="0" dirty="0" smtClean="0"/>
                        <a:t>No</a:t>
                      </a:r>
                      <a:br>
                        <a:rPr lang="en-US" sz="2000" b="0" dirty="0" smtClean="0"/>
                      </a:br>
                      <a:r>
                        <a:rPr lang="en-US" sz="2000" b="0" dirty="0" smtClean="0"/>
                        <a:t>upper bound</a:t>
                      </a:r>
                      <a:endParaRPr lang="en-US" sz="2000" b="0" dirty="0"/>
                    </a:p>
                  </a:txBody>
                  <a:tcPr>
                    <a:solidFill>
                      <a:srgbClr val="2D2DB9">
                        <a:alpha val="20000"/>
                      </a:srgbClr>
                    </a:solidFill>
                  </a:tcPr>
                </a:tc>
                <a:tc>
                  <a:txBody>
                    <a:bodyPr/>
                    <a:lstStyle/>
                    <a:p>
                      <a:pPr algn="ctr"/>
                      <a:r>
                        <a:rPr lang="en-US" sz="2000" b="0" dirty="0" smtClean="0"/>
                        <a:t>Total</a:t>
                      </a:r>
                      <a:endParaRPr lang="en-US" sz="2000" b="0" dirty="0"/>
                    </a:p>
                  </a:txBody>
                  <a:tcPr>
                    <a:solidFill>
                      <a:srgbClr val="2D2DB9">
                        <a:alpha val="20000"/>
                      </a:srgbClr>
                    </a:solidFill>
                  </a:tcPr>
                </a:tc>
              </a:tr>
              <a:tr h="432048">
                <a:tc>
                  <a:txBody>
                    <a:bodyPr/>
                    <a:lstStyle/>
                    <a:p>
                      <a:pPr algn="ctr"/>
                      <a:r>
                        <a:rPr lang="en-US" sz="2000" dirty="0" smtClean="0"/>
                        <a:t>1,376</a:t>
                      </a:r>
                      <a:endParaRPr lang="en-US" sz="2000" dirty="0"/>
                    </a:p>
                  </a:txBody>
                  <a:tcPr>
                    <a:solidFill>
                      <a:schemeClr val="bg1"/>
                    </a:solidFill>
                  </a:tcPr>
                </a:tc>
                <a:tc>
                  <a:txBody>
                    <a:bodyPr/>
                    <a:lstStyle/>
                    <a:p>
                      <a:pPr algn="ctr"/>
                      <a:r>
                        <a:rPr lang="en-US" sz="2000" dirty="0" smtClean="0"/>
                        <a:t>851</a:t>
                      </a:r>
                      <a:endParaRPr lang="en-US" sz="2000" dirty="0"/>
                    </a:p>
                  </a:txBody>
                  <a:tcPr>
                    <a:solidFill>
                      <a:schemeClr val="bg1"/>
                    </a:solidFill>
                  </a:tcPr>
                </a:tc>
                <a:tc>
                  <a:txBody>
                    <a:bodyPr/>
                    <a:lstStyle/>
                    <a:p>
                      <a:pPr algn="ctr"/>
                      <a:r>
                        <a:rPr lang="en-US" sz="2000" dirty="0" smtClean="0"/>
                        <a:t>1,036</a:t>
                      </a:r>
                      <a:endParaRPr lang="en-US" sz="2000" dirty="0"/>
                    </a:p>
                  </a:txBody>
                  <a:tcPr>
                    <a:solidFill>
                      <a:schemeClr val="bg1"/>
                    </a:solidFill>
                  </a:tcPr>
                </a:tc>
                <a:tc>
                  <a:txBody>
                    <a:bodyPr/>
                    <a:lstStyle/>
                    <a:p>
                      <a:pPr algn="ctr"/>
                      <a:r>
                        <a:rPr lang="en-US" sz="2000" dirty="0" smtClean="0"/>
                        <a:t>3,263</a:t>
                      </a:r>
                      <a:endParaRPr lang="en-US" sz="2000" dirty="0"/>
                    </a:p>
                  </a:txBody>
                  <a:tcPr>
                    <a:solidFill>
                      <a:schemeClr val="bg1"/>
                    </a:solidFill>
                  </a:tcPr>
                </a:tc>
              </a:tr>
              <a:tr h="432048">
                <a:tc>
                  <a:txBody>
                    <a:bodyPr/>
                    <a:lstStyle/>
                    <a:p>
                      <a:pPr algn="ctr"/>
                      <a:r>
                        <a:rPr lang="en-US" sz="2000" dirty="0" smtClean="0"/>
                        <a:t>42%</a:t>
                      </a:r>
                      <a:endParaRPr lang="en-US" sz="2000" dirty="0"/>
                    </a:p>
                  </a:txBody>
                  <a:tcPr>
                    <a:solidFill>
                      <a:schemeClr val="bg1"/>
                    </a:solidFill>
                  </a:tcPr>
                </a:tc>
                <a:tc>
                  <a:txBody>
                    <a:bodyPr/>
                    <a:lstStyle/>
                    <a:p>
                      <a:pPr algn="ctr"/>
                      <a:r>
                        <a:rPr lang="en-US" sz="2000" dirty="0" smtClean="0"/>
                        <a:t>26%</a:t>
                      </a:r>
                      <a:endParaRPr lang="en-US" sz="2000" dirty="0"/>
                    </a:p>
                  </a:txBody>
                  <a:tcPr>
                    <a:solidFill>
                      <a:schemeClr val="bg1"/>
                    </a:solidFill>
                  </a:tcPr>
                </a:tc>
                <a:tc>
                  <a:txBody>
                    <a:bodyPr/>
                    <a:lstStyle/>
                    <a:p>
                      <a:pPr algn="ctr"/>
                      <a:r>
                        <a:rPr lang="en-US" sz="2000" dirty="0" smtClean="0"/>
                        <a:t>32%</a:t>
                      </a:r>
                      <a:endParaRPr lang="en-US" sz="2000" dirty="0"/>
                    </a:p>
                  </a:txBody>
                  <a:tcPr>
                    <a:solidFill>
                      <a:schemeClr val="bg1"/>
                    </a:solidFill>
                  </a:tcPr>
                </a:tc>
                <a:tc>
                  <a:txBody>
                    <a:bodyPr/>
                    <a:lstStyle/>
                    <a:p>
                      <a:pPr algn="ctr"/>
                      <a:r>
                        <a:rPr lang="en-US" sz="2000" dirty="0" smtClean="0"/>
                        <a:t>100%</a:t>
                      </a:r>
                      <a:endParaRPr lang="en-US" sz="2000" dirty="0"/>
                    </a:p>
                  </a:txBody>
                  <a:tcPr>
                    <a:solidFill>
                      <a:schemeClr val="bg1"/>
                    </a:solidFill>
                  </a:tcPr>
                </a:tc>
              </a:tr>
            </a:tbl>
          </a:graphicData>
        </a:graphic>
      </p:graphicFrame>
    </p:spTree>
    <p:extLst>
      <p:ext uri="{BB962C8B-B14F-4D97-AF65-F5344CB8AC3E}">
        <p14:creationId xmlns:p14="http://schemas.microsoft.com/office/powerpoint/2010/main" val="41125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2741612" y="2256803"/>
            <a:ext cx="7924800" cy="2925763"/>
          </a:xfrm>
        </p:spPr>
        <p:txBody>
          <a:bodyPr>
            <a:normAutofit fontScale="92500" lnSpcReduction="10000"/>
          </a:bodyPr>
          <a:lstStyle/>
          <a:p>
            <a:r>
              <a:rPr lang="en-US" dirty="0" smtClean="0"/>
              <a:t>Improving </a:t>
            </a:r>
            <a:r>
              <a:rPr lang="en-US" dirty="0"/>
              <a:t>programming experience</a:t>
            </a:r>
          </a:p>
          <a:p>
            <a:pPr lvl="1"/>
            <a:r>
              <a:rPr lang="en-US" dirty="0" smtClean="0"/>
              <a:t>through error-reporting</a:t>
            </a:r>
          </a:p>
          <a:p>
            <a:r>
              <a:rPr lang="en-US" dirty="0" smtClean="0"/>
              <a:t>Improving user experience</a:t>
            </a:r>
          </a:p>
          <a:p>
            <a:pPr lvl="1"/>
            <a:r>
              <a:rPr lang="en-US" dirty="0"/>
              <a:t>t</a:t>
            </a:r>
            <a:r>
              <a:rPr lang="en-US" dirty="0" smtClean="0"/>
              <a:t>hrough more efficient &amp; reliable apps</a:t>
            </a:r>
          </a:p>
          <a:p>
            <a:r>
              <a:rPr lang="en-US" dirty="0" smtClean="0"/>
              <a:t>Educating </a:t>
            </a:r>
            <a:r>
              <a:rPr lang="en-US" dirty="0"/>
              <a:t>lay programmers</a:t>
            </a:r>
          </a:p>
          <a:p>
            <a:pPr lvl="1"/>
            <a:r>
              <a:rPr lang="en-US" dirty="0"/>
              <a:t>through explanatory </a:t>
            </a:r>
            <a:r>
              <a:rPr lang="en-US" dirty="0" smtClean="0"/>
              <a:t>counter-examples</a:t>
            </a:r>
            <a:endParaRPr lang="en-US" dirty="0"/>
          </a:p>
        </p:txBody>
      </p:sp>
      <p:sp>
        <p:nvSpPr>
          <p:cNvPr id="4" name="Slide Number Placeholder 3"/>
          <p:cNvSpPr>
            <a:spLocks noGrp="1"/>
          </p:cNvSpPr>
          <p:nvPr>
            <p:ph type="sldNum" sz="quarter" idx="12"/>
          </p:nvPr>
        </p:nvSpPr>
        <p:spPr/>
        <p:txBody>
          <a:bodyPr/>
          <a:lstStyle/>
          <a:p>
            <a:fld id="{47A7BD45-8177-4828-B6F0-69B45F51394F}" type="slidenum">
              <a:rPr lang="en-US" smtClean="0">
                <a:solidFill>
                  <a:prstClr val="black">
                    <a:tint val="75000"/>
                  </a:prstClr>
                </a:solidFill>
              </a:rPr>
              <a:pPr/>
              <a:t>129</a:t>
            </a:fld>
            <a:endParaRPr lang="en-US" dirty="0">
              <a:solidFill>
                <a:prstClr val="black">
                  <a:tint val="75000"/>
                </a:prstClr>
              </a:solidFill>
            </a:endParaRPr>
          </a:p>
        </p:txBody>
      </p:sp>
      <p:sp>
        <p:nvSpPr>
          <p:cNvPr id="5" name="Textfeld 4"/>
          <p:cNvSpPr txBox="1"/>
          <p:nvPr/>
        </p:nvSpPr>
        <p:spPr>
          <a:xfrm>
            <a:off x="2360612" y="1647203"/>
            <a:ext cx="8153400" cy="461665"/>
          </a:xfrm>
          <a:prstGeom prst="rect">
            <a:avLst/>
          </a:prstGeom>
          <a:noFill/>
        </p:spPr>
        <p:txBody>
          <a:bodyPr wrap="square" rtlCol="0">
            <a:spAutoFit/>
          </a:bodyPr>
          <a:lstStyle/>
          <a:p>
            <a:pPr defTabSz="914400"/>
            <a:r>
              <a:rPr lang="en-US" sz="2400" b="1" cap="small" dirty="0" err="1">
                <a:solidFill>
                  <a:srgbClr val="9BBB59">
                    <a:lumMod val="75000"/>
                  </a:srgbClr>
                </a:solidFill>
              </a:rPr>
              <a:t>TouchBoost</a:t>
            </a:r>
            <a:r>
              <a:rPr lang="en-US" sz="2400" b="1" cap="small" dirty="0">
                <a:solidFill>
                  <a:srgbClr val="9BBB59">
                    <a:lumMod val="75000"/>
                  </a:srgbClr>
                </a:solidFill>
              </a:rPr>
              <a:t> </a:t>
            </a:r>
            <a:r>
              <a:rPr lang="en-US" sz="2400" b="1" dirty="0">
                <a:solidFill>
                  <a:srgbClr val="9BBB59">
                    <a:lumMod val="75000"/>
                  </a:srgbClr>
                </a:solidFill>
              </a:rPr>
              <a:t>aims at…</a:t>
            </a:r>
          </a:p>
        </p:txBody>
      </p:sp>
    </p:spTree>
    <p:extLst>
      <p:ext uri="{BB962C8B-B14F-4D97-AF65-F5344CB8AC3E}">
        <p14:creationId xmlns:p14="http://schemas.microsoft.com/office/powerpoint/2010/main" val="34280984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chemeClr val="bg1"/>
                </a:solidFill>
              </a:rPr>
              <a:t>something for you</a:t>
            </a:r>
            <a:endParaRPr lang="en-US" dirty="0" smtClean="0">
              <a:solidFill>
                <a:schemeClr val="bg1"/>
              </a:solidFill>
              <a:latin typeface="Segoe UI (Body)"/>
            </a:endParaRPr>
          </a:p>
        </p:txBody>
      </p:sp>
      <p:sp>
        <p:nvSpPr>
          <p:cNvPr id="6" name="Text Placeholder 5"/>
          <p:cNvSpPr>
            <a:spLocks noGrp="1"/>
          </p:cNvSpPr>
          <p:nvPr>
            <p:ph type="body" sz="quarter" idx="10"/>
          </p:nvPr>
        </p:nvSpPr>
        <p:spPr>
          <a:xfrm>
            <a:off x="976313" y="2687782"/>
            <a:ext cx="10242550" cy="1378644"/>
          </a:xfrm>
        </p:spPr>
        <p:txBody>
          <a:bodyPr/>
          <a:lstStyle/>
          <a:p>
            <a:r>
              <a:rPr lang="en-US" dirty="0" smtClean="0">
                <a:solidFill>
                  <a:schemeClr val="bg1"/>
                </a:solidFill>
              </a:rPr>
              <a:t>the research</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3918633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229600" cy="944562"/>
          </a:xfrm>
        </p:spPr>
        <p:txBody>
          <a:bodyPr/>
          <a:lstStyle/>
          <a:p>
            <a:r>
              <a:rPr lang="en-US" dirty="0" smtClean="0"/>
              <a:t>Personnel</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406" y="4604715"/>
            <a:ext cx="825834" cy="825834"/>
          </a:xfrm>
          <a:prstGeom prst="rect">
            <a:avLst/>
          </a:prstGeom>
        </p:spPr>
      </p:pic>
      <p:pic>
        <p:nvPicPr>
          <p:cNvPr id="5" name="Picture 4"/>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313015" y="5557926"/>
            <a:ext cx="825834" cy="825834"/>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6076" y="3473041"/>
            <a:ext cx="839713" cy="839713"/>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6998" y="2517234"/>
            <a:ext cx="836243" cy="836243"/>
          </a:xfrm>
          <a:prstGeom prst="rect">
            <a:avLst/>
          </a:prstGeom>
        </p:spPr>
      </p:pic>
      <p:pic>
        <p:nvPicPr>
          <p:cNvPr id="1026" name="Picture 2" descr="Lucas Brutschy"/>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7" t="6025" r="-788" b="17844"/>
          <a:stretch/>
        </p:blipFill>
        <p:spPr bwMode="auto">
          <a:xfrm>
            <a:off x="2313016" y="1548735"/>
            <a:ext cx="832773" cy="8327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374390" y="3469436"/>
            <a:ext cx="2590801" cy="892552"/>
          </a:xfrm>
          <a:prstGeom prst="rect">
            <a:avLst/>
          </a:prstGeom>
          <a:noFill/>
        </p:spPr>
        <p:txBody>
          <a:bodyPr wrap="square" rtlCol="0">
            <a:spAutoFit/>
          </a:bodyPr>
          <a:lstStyle/>
          <a:p>
            <a:pPr defTabSz="914400">
              <a:spcBef>
                <a:spcPct val="20000"/>
              </a:spcBef>
            </a:pPr>
            <a:r>
              <a:rPr lang="en-US" sz="2800" dirty="0">
                <a:solidFill>
                  <a:prstClr val="black"/>
                </a:solidFill>
              </a:rPr>
              <a:t>Peter Müller</a:t>
            </a:r>
          </a:p>
          <a:p>
            <a:pPr defTabSz="914400">
              <a:spcBef>
                <a:spcPct val="20000"/>
              </a:spcBef>
            </a:pPr>
            <a:r>
              <a:rPr lang="en-US" sz="2000" dirty="0">
                <a:solidFill>
                  <a:prstClr val="black">
                    <a:lumMod val="50000"/>
                    <a:lumOff val="50000"/>
                  </a:prstClr>
                </a:solidFill>
              </a:rPr>
              <a:t>Full professor</a:t>
            </a:r>
          </a:p>
        </p:txBody>
      </p:sp>
      <p:sp>
        <p:nvSpPr>
          <p:cNvPr id="10" name="TextBox 9"/>
          <p:cNvSpPr txBox="1"/>
          <p:nvPr/>
        </p:nvSpPr>
        <p:spPr>
          <a:xfrm>
            <a:off x="3377999" y="2514001"/>
            <a:ext cx="2787482" cy="892552"/>
          </a:xfrm>
          <a:prstGeom prst="rect">
            <a:avLst/>
          </a:prstGeom>
          <a:noFill/>
        </p:spPr>
        <p:txBody>
          <a:bodyPr wrap="square" rtlCol="0">
            <a:spAutoFit/>
          </a:bodyPr>
          <a:lstStyle/>
          <a:p>
            <a:pPr defTabSz="914400">
              <a:spcBef>
                <a:spcPct val="20000"/>
              </a:spcBef>
            </a:pPr>
            <a:r>
              <a:rPr lang="en-US" sz="2800" dirty="0">
                <a:solidFill>
                  <a:prstClr val="black"/>
                </a:solidFill>
              </a:rPr>
              <a:t>Pietro Ferrara</a:t>
            </a:r>
          </a:p>
          <a:p>
            <a:pPr defTabSz="914400">
              <a:spcBef>
                <a:spcPct val="20000"/>
              </a:spcBef>
            </a:pPr>
            <a:r>
              <a:rPr lang="en-US" sz="2000" dirty="0">
                <a:solidFill>
                  <a:prstClr val="black">
                    <a:lumMod val="50000"/>
                    <a:lumOff val="50000"/>
                  </a:prstClr>
                </a:solidFill>
              </a:rPr>
              <a:t>Post-doctoral researcher</a:t>
            </a:r>
            <a:endParaRPr lang="en-US" sz="2800" dirty="0">
              <a:solidFill>
                <a:prstClr val="black">
                  <a:lumMod val="50000"/>
                  <a:lumOff val="50000"/>
                </a:prstClr>
              </a:solidFill>
            </a:endParaRPr>
          </a:p>
        </p:txBody>
      </p:sp>
      <p:sp>
        <p:nvSpPr>
          <p:cNvPr id="9" name="TextBox 8"/>
          <p:cNvSpPr txBox="1"/>
          <p:nvPr/>
        </p:nvSpPr>
        <p:spPr>
          <a:xfrm>
            <a:off x="3380688" y="1518844"/>
            <a:ext cx="2590801" cy="892552"/>
          </a:xfrm>
          <a:prstGeom prst="rect">
            <a:avLst/>
          </a:prstGeom>
          <a:noFill/>
        </p:spPr>
        <p:txBody>
          <a:bodyPr wrap="square" rtlCol="0">
            <a:spAutoFit/>
          </a:bodyPr>
          <a:lstStyle/>
          <a:p>
            <a:pPr defTabSz="914400">
              <a:spcBef>
                <a:spcPct val="20000"/>
              </a:spcBef>
            </a:pPr>
            <a:r>
              <a:rPr lang="en-US" sz="2800" dirty="0">
                <a:solidFill>
                  <a:prstClr val="black"/>
                </a:solidFill>
              </a:rPr>
              <a:t>Lucas Brutschy</a:t>
            </a:r>
          </a:p>
          <a:p>
            <a:pPr defTabSz="914400">
              <a:spcBef>
                <a:spcPct val="20000"/>
              </a:spcBef>
            </a:pPr>
            <a:r>
              <a:rPr lang="en-US" sz="2000" dirty="0">
                <a:solidFill>
                  <a:prstClr val="black">
                    <a:lumMod val="50000"/>
                    <a:lumOff val="50000"/>
                  </a:prstClr>
                </a:solidFill>
              </a:rPr>
              <a:t>PhD student</a:t>
            </a:r>
          </a:p>
        </p:txBody>
      </p:sp>
      <p:sp>
        <p:nvSpPr>
          <p:cNvPr id="11" name="TextBox 10"/>
          <p:cNvSpPr txBox="1"/>
          <p:nvPr/>
        </p:nvSpPr>
        <p:spPr>
          <a:xfrm>
            <a:off x="3401085" y="5524567"/>
            <a:ext cx="2787482" cy="892552"/>
          </a:xfrm>
          <a:prstGeom prst="rect">
            <a:avLst/>
          </a:prstGeom>
          <a:noFill/>
        </p:spPr>
        <p:txBody>
          <a:bodyPr wrap="square" rtlCol="0">
            <a:spAutoFit/>
          </a:bodyPr>
          <a:lstStyle/>
          <a:p>
            <a:pPr defTabSz="914400">
              <a:spcBef>
                <a:spcPct val="20000"/>
              </a:spcBef>
            </a:pPr>
            <a:r>
              <a:rPr lang="en-US" sz="2800" dirty="0">
                <a:solidFill>
                  <a:prstClr val="black"/>
                </a:solidFill>
              </a:rPr>
              <a:t>Nikolai Tillmann</a:t>
            </a:r>
          </a:p>
          <a:p>
            <a:pPr defTabSz="914400">
              <a:spcBef>
                <a:spcPct val="20000"/>
              </a:spcBef>
            </a:pPr>
            <a:r>
              <a:rPr lang="en-US" sz="2000" dirty="0">
                <a:solidFill>
                  <a:prstClr val="black">
                    <a:lumMod val="50000"/>
                    <a:lumOff val="50000"/>
                  </a:prstClr>
                </a:solidFill>
              </a:rPr>
              <a:t>Principal RSDE</a:t>
            </a:r>
          </a:p>
        </p:txBody>
      </p:sp>
      <p:sp>
        <p:nvSpPr>
          <p:cNvPr id="12" name="TextBox 11"/>
          <p:cNvSpPr txBox="1"/>
          <p:nvPr/>
        </p:nvSpPr>
        <p:spPr>
          <a:xfrm>
            <a:off x="3411866" y="4666325"/>
            <a:ext cx="2590801" cy="782265"/>
          </a:xfrm>
          <a:prstGeom prst="rect">
            <a:avLst/>
          </a:prstGeom>
          <a:noFill/>
        </p:spPr>
        <p:txBody>
          <a:bodyPr wrap="square" rtlCol="0">
            <a:spAutoFit/>
          </a:bodyPr>
          <a:lstStyle/>
          <a:p>
            <a:pPr defTabSz="914400"/>
            <a:r>
              <a:rPr lang="en-US" sz="2400" dirty="0">
                <a:solidFill>
                  <a:prstClr val="black"/>
                </a:solidFill>
              </a:rPr>
              <a:t>Manuel Fähndrich</a:t>
            </a:r>
          </a:p>
          <a:p>
            <a:pPr defTabSz="914400">
              <a:lnSpc>
                <a:spcPts val="2500"/>
              </a:lnSpc>
            </a:pPr>
            <a:r>
              <a:rPr lang="en-US" sz="2000" dirty="0">
                <a:solidFill>
                  <a:prstClr val="black">
                    <a:lumMod val="50000"/>
                    <a:lumOff val="50000"/>
                  </a:prstClr>
                </a:solidFill>
              </a:rPr>
              <a:t>Senior researcher</a:t>
            </a:r>
          </a:p>
        </p:txBody>
      </p:sp>
      <p:pic>
        <p:nvPicPr>
          <p:cNvPr id="1027" name="Picture 3" descr="C:\Users\blucas\Dropbox\Doktorat\Talks\Cambridge\Microsoft_Research_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0131" y="4956023"/>
            <a:ext cx="2649572" cy="738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blucas\Dropbox\Doktorat\Talks\Cambridge\eth_logo_black.w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77046" y="2273789"/>
            <a:ext cx="2954127" cy="74607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954366" y="5750842"/>
            <a:ext cx="3184954" cy="369332"/>
          </a:xfrm>
          <a:prstGeom prst="rect">
            <a:avLst/>
          </a:prstGeom>
          <a:noFill/>
        </p:spPr>
        <p:txBody>
          <a:bodyPr wrap="square" rtlCol="0">
            <a:spAutoFit/>
          </a:bodyPr>
          <a:lstStyle/>
          <a:p>
            <a:pPr defTabSz="914400"/>
            <a:r>
              <a:rPr lang="en-US" i="1" dirty="0">
                <a:solidFill>
                  <a:prstClr val="black"/>
                </a:solidFill>
              </a:rPr>
              <a:t>Redmond</a:t>
            </a:r>
          </a:p>
        </p:txBody>
      </p:sp>
      <p:sp>
        <p:nvSpPr>
          <p:cNvPr id="18" name="TextBox 17"/>
          <p:cNvSpPr txBox="1"/>
          <p:nvPr/>
        </p:nvSpPr>
        <p:spPr>
          <a:xfrm>
            <a:off x="6977045" y="3114600"/>
            <a:ext cx="3091764" cy="369332"/>
          </a:xfrm>
          <a:prstGeom prst="rect">
            <a:avLst/>
          </a:prstGeom>
          <a:noFill/>
        </p:spPr>
        <p:txBody>
          <a:bodyPr wrap="square" rtlCol="0">
            <a:spAutoFit/>
          </a:bodyPr>
          <a:lstStyle/>
          <a:p>
            <a:pPr defTabSz="914400"/>
            <a:r>
              <a:rPr lang="en-US" i="1" dirty="0">
                <a:solidFill>
                  <a:prstClr val="black"/>
                </a:solidFill>
              </a:rPr>
              <a:t>Programming Methodology</a:t>
            </a:r>
          </a:p>
        </p:txBody>
      </p:sp>
      <p:sp>
        <p:nvSpPr>
          <p:cNvPr id="15" name="Right Brace 14"/>
          <p:cNvSpPr/>
          <p:nvPr/>
        </p:nvSpPr>
        <p:spPr>
          <a:xfrm>
            <a:off x="6165482" y="1513150"/>
            <a:ext cx="412917" cy="2862074"/>
          </a:xfrm>
          <a:prstGeom prst="rightBrace">
            <a:avLst/>
          </a:prstGeom>
          <a:noFill/>
          <a:ln w="15875" cap="flat" cmpd="sng">
            <a:solidFill>
              <a:schemeClr val="bg1">
                <a:lumMod val="50000"/>
              </a:schemeClr>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sp>
        <p:nvSpPr>
          <p:cNvPr id="20" name="Right Brace 19"/>
          <p:cNvSpPr/>
          <p:nvPr/>
        </p:nvSpPr>
        <p:spPr>
          <a:xfrm>
            <a:off x="6191087" y="4658377"/>
            <a:ext cx="412917" cy="1749176"/>
          </a:xfrm>
          <a:prstGeom prst="rightBrace">
            <a:avLst/>
          </a:prstGeom>
          <a:noFill/>
          <a:ln w="15875" cap="flat" cmpd="sng">
            <a:solidFill>
              <a:schemeClr val="bg1">
                <a:lumMod val="50000"/>
              </a:schemeClr>
            </a:solidFill>
            <a:roun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dirty="0">
              <a:solidFill>
                <a:prstClr val="black"/>
              </a:solidFill>
            </a:endParaRPr>
          </a:p>
        </p:txBody>
      </p:sp>
      <p:sp>
        <p:nvSpPr>
          <p:cNvPr id="16" name="Slide Number Placeholder 15"/>
          <p:cNvSpPr>
            <a:spLocks noGrp="1"/>
          </p:cNvSpPr>
          <p:nvPr>
            <p:ph type="sldNum" sz="quarter" idx="12"/>
          </p:nvPr>
        </p:nvSpPr>
        <p:spPr/>
        <p:txBody>
          <a:bodyPr/>
          <a:lstStyle/>
          <a:p>
            <a:fld id="{47A7BD45-8177-4828-B6F0-69B45F51394F}" type="slidenum">
              <a:rPr lang="en-US" smtClean="0">
                <a:solidFill>
                  <a:prstClr val="black">
                    <a:tint val="75000"/>
                  </a:prstClr>
                </a:solidFill>
              </a:rPr>
              <a:pPr/>
              <a:t>130</a:t>
            </a:fld>
            <a:endParaRPr lang="en-US" dirty="0">
              <a:solidFill>
                <a:prstClr val="black">
                  <a:tint val="75000"/>
                </a:prstClr>
              </a:solidFill>
            </a:endParaRPr>
          </a:p>
        </p:txBody>
      </p:sp>
    </p:spTree>
    <p:extLst>
      <p:ext uri="{BB962C8B-B14F-4D97-AF65-F5344CB8AC3E}">
        <p14:creationId xmlns:p14="http://schemas.microsoft.com/office/powerpoint/2010/main" val="8701588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txBox="1">
            <a:spLocks noGrp="1"/>
          </p:cNvSpPr>
          <p:nvPr>
            <p:ph idx="4294967295"/>
          </p:nvPr>
        </p:nvSpPr>
        <p:spPr>
          <a:xfrm>
            <a:off x="5526737" y="5033285"/>
            <a:ext cx="6433492" cy="914096"/>
          </a:xfrm>
          <a:prstGeom prst="rect">
            <a:avLst/>
          </a:prstGeom>
          <a:noFill/>
        </p:spPr>
        <p:txBody>
          <a:bodyPr wrap="none" rtlCol="0">
            <a:spAutoFit/>
          </a:bodyPr>
          <a:lstStyle/>
          <a:p>
            <a:pPr marL="0" indent="0">
              <a:buNone/>
            </a:pPr>
            <a:r>
              <a:rPr lang="en-US" sz="6600" dirty="0" smtClean="0">
                <a:solidFill>
                  <a:schemeClr val="bg1"/>
                </a:solidFill>
                <a:hlinkClick r:id="rId2"/>
              </a:rPr>
              <a:t>touchdevelop.com</a:t>
            </a:r>
            <a:endParaRPr lang="en-US" sz="6600" dirty="0" smtClean="0">
              <a:solidFill>
                <a:schemeClr val="bg1"/>
              </a:solidFill>
            </a:endParaRPr>
          </a:p>
        </p:txBody>
      </p:sp>
      <p:sp>
        <p:nvSpPr>
          <p:cNvPr id="3" name="Title 2"/>
          <p:cNvSpPr>
            <a:spLocks noGrp="1"/>
          </p:cNvSpPr>
          <p:nvPr>
            <p:ph type="title"/>
          </p:nvPr>
        </p:nvSpPr>
        <p:spPr/>
        <p:txBody>
          <a:bodyPr/>
          <a:lstStyle/>
          <a:p>
            <a:r>
              <a:rPr lang="en-US" dirty="0" smtClean="0"/>
              <a:t>questions?</a:t>
            </a:r>
            <a:endParaRPr lang="en-US" dirty="0"/>
          </a:p>
        </p:txBody>
      </p:sp>
      <p:sp>
        <p:nvSpPr>
          <p:cNvPr id="9" name="Content Placeholder 3"/>
          <p:cNvSpPr txBox="1">
            <a:spLocks/>
          </p:cNvSpPr>
          <p:nvPr/>
        </p:nvSpPr>
        <p:spPr>
          <a:xfrm>
            <a:off x="5526737" y="6058392"/>
            <a:ext cx="6544549" cy="470898"/>
          </a:xfrm>
          <a:prstGeom prst="rect">
            <a:avLst/>
          </a:prstGeom>
          <a:noFill/>
        </p:spPr>
        <p:txBody>
          <a:bodyPr vert="horz" wrap="non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3350" dirty="0" smtClean="0">
                <a:solidFill>
                  <a:schemeClr val="tx1"/>
                </a:solidFill>
                <a:hlinkClick r:id="rId3"/>
              </a:rPr>
              <a:t>research.microsoft.com/</a:t>
            </a:r>
            <a:r>
              <a:rPr lang="en-US" sz="3350" dirty="0" err="1" smtClean="0">
                <a:solidFill>
                  <a:schemeClr val="tx1"/>
                </a:solidFill>
                <a:hlinkClick r:id="rId3"/>
              </a:rPr>
              <a:t>touchdevelop</a:t>
            </a:r>
            <a:endParaRPr lang="en-US" sz="3350" dirty="0" smtClean="0">
              <a:solidFill>
                <a:schemeClr val="tx1"/>
              </a:solidFill>
            </a:endParaRPr>
          </a:p>
        </p:txBody>
      </p:sp>
    </p:spTree>
    <p:extLst>
      <p:ext uri="{BB962C8B-B14F-4D97-AF65-F5344CB8AC3E}">
        <p14:creationId xmlns:p14="http://schemas.microsoft.com/office/powerpoint/2010/main" val="2411684724"/>
      </p:ext>
    </p:extLst>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76313" y="2687782"/>
            <a:ext cx="10242550" cy="1378644"/>
          </a:xfrm>
        </p:spPr>
        <p:txBody>
          <a:bodyPr/>
          <a:lstStyle/>
          <a:p>
            <a:r>
              <a:rPr lang="en-US" dirty="0" smtClean="0">
                <a:solidFill>
                  <a:schemeClr val="bg1"/>
                </a:solidFill>
              </a:rPr>
              <a:t>backup slides</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676766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431983"/>
          </a:xfrm>
          <a:prstGeom prst="rect">
            <a:avLst/>
          </a:prstGeom>
        </p:spPr>
        <p:txBody>
          <a:bodyPr/>
          <a:lstStyle/>
          <a:p>
            <a:pPr marL="0" indent="0">
              <a:lnSpc>
                <a:spcPct val="100000"/>
              </a:lnSpc>
              <a:spcBef>
                <a:spcPts val="1200"/>
              </a:spcBef>
              <a:buNone/>
            </a:pPr>
            <a:r>
              <a:rPr lang="en-US" sz="3200" dirty="0" smtClean="0"/>
              <a:t>PC – legacy development model</a:t>
            </a:r>
          </a:p>
          <a:p>
            <a:pPr marL="0" indent="0">
              <a:lnSpc>
                <a:spcPct val="100000"/>
              </a:lnSpc>
              <a:spcBef>
                <a:spcPts val="1200"/>
              </a:spcBef>
              <a:buNone/>
            </a:pPr>
            <a:r>
              <a:rPr lang="en-US" sz="3200" dirty="0" smtClean="0"/>
              <a:t>Android: AIDE, App Inventor, …</a:t>
            </a:r>
          </a:p>
          <a:p>
            <a:pPr marL="0" indent="0">
              <a:lnSpc>
                <a:spcPct val="100000"/>
              </a:lnSpc>
              <a:spcBef>
                <a:spcPts val="1200"/>
              </a:spcBef>
              <a:buNone/>
            </a:pPr>
            <a:r>
              <a:rPr lang="en-US" sz="3200" dirty="0" err="1" smtClean="0"/>
              <a:t>iOS</a:t>
            </a:r>
            <a:r>
              <a:rPr lang="en-US" sz="3200" dirty="0" smtClean="0"/>
              <a:t>: </a:t>
            </a:r>
            <a:r>
              <a:rPr lang="en-US" sz="3200" dirty="0" err="1" smtClean="0"/>
              <a:t>Codea</a:t>
            </a:r>
            <a:endParaRPr lang="en-US" sz="3200" dirty="0" smtClean="0"/>
          </a:p>
          <a:p>
            <a:pPr marL="0" indent="0">
              <a:lnSpc>
                <a:spcPct val="100000"/>
              </a:lnSpc>
              <a:spcBef>
                <a:spcPts val="1200"/>
              </a:spcBef>
              <a:buNone/>
            </a:pPr>
            <a:r>
              <a:rPr lang="en-US" sz="4400" dirty="0" smtClean="0">
                <a:solidFill>
                  <a:schemeClr val="accent2"/>
                </a:solidFill>
              </a:rPr>
              <a:t>mobile development environments are becoming popular on all platforms</a:t>
            </a:r>
          </a:p>
          <a:p>
            <a:pPr marL="0" indent="0">
              <a:lnSpc>
                <a:spcPct val="100000"/>
              </a:lnSpc>
              <a:spcBef>
                <a:spcPts val="1200"/>
              </a:spcBef>
              <a:buNone/>
            </a:pPr>
            <a:r>
              <a:rPr lang="en-US" sz="3200" dirty="0" smtClean="0">
                <a:solidFill>
                  <a:schemeClr val="tx1"/>
                </a:solidFill>
              </a:rPr>
              <a:t>only </a:t>
            </a:r>
            <a:r>
              <a:rPr lang="en-US" sz="3200" dirty="0" err="1" smtClean="0">
                <a:solidFill>
                  <a:schemeClr val="tx1"/>
                </a:solidFill>
              </a:rPr>
              <a:t>touch</a:t>
            </a:r>
            <a:r>
              <a:rPr lang="en-US" sz="3200" dirty="0" err="1" smtClean="0">
                <a:solidFill>
                  <a:schemeClr val="tx1"/>
                </a:solidFill>
                <a:latin typeface="Segoe UI Semibold" pitchFamily="34" charset="0"/>
              </a:rPr>
              <a:t>develop</a:t>
            </a:r>
            <a:r>
              <a:rPr lang="en-US" sz="3200" dirty="0" smtClean="0">
                <a:solidFill>
                  <a:schemeClr val="tx1"/>
                </a:solidFill>
              </a:rPr>
              <a:t> embraces new devices</a:t>
            </a:r>
            <a:br>
              <a:rPr lang="en-US" sz="3200" dirty="0" smtClean="0">
                <a:solidFill>
                  <a:schemeClr val="tx1"/>
                </a:solidFill>
              </a:rPr>
            </a:br>
            <a:r>
              <a:rPr lang="en-US" sz="3200" dirty="0" smtClean="0">
                <a:solidFill>
                  <a:schemeClr val="tx1"/>
                </a:solidFill>
              </a:rPr>
              <a:t>(touchscreen, editor, language, social)</a:t>
            </a:r>
            <a:endParaRPr lang="en-US" sz="3200" dirty="0">
              <a:solidFill>
                <a:schemeClr val="tx1"/>
              </a:solidFill>
            </a:endParaRPr>
          </a:p>
        </p:txBody>
      </p:sp>
      <p:sp>
        <p:nvSpPr>
          <p:cNvPr id="4" name="Title 3"/>
          <p:cNvSpPr>
            <a:spLocks noGrp="1"/>
          </p:cNvSpPr>
          <p:nvPr>
            <p:ph type="title"/>
          </p:nvPr>
        </p:nvSpPr>
        <p:spPr/>
        <p:txBody>
          <a:bodyPr/>
          <a:lstStyle/>
          <a:p>
            <a:r>
              <a:rPr lang="en-US" dirty="0" smtClean="0"/>
              <a:t>related approaches</a:t>
            </a:r>
            <a:endParaRPr lang="en-US" dirty="0"/>
          </a:p>
        </p:txBody>
      </p:sp>
      <p:pic>
        <p:nvPicPr>
          <p:cNvPr id="6" name="Picture 2" descr="AIDE - Android Java IDE">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7891" y="1459974"/>
            <a:ext cx="2381394" cy="11801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94819" y="4002218"/>
            <a:ext cx="2194006" cy="1469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descr="App Inventor Design Flow 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7797" y="161926"/>
            <a:ext cx="3200401" cy="3487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544834"/>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a:t>
            </a:r>
            <a:endParaRPr lang="en-US" dirty="0"/>
          </a:p>
        </p:txBody>
      </p:sp>
      <p:pic>
        <p:nvPicPr>
          <p:cNvPr id="1026" name="Picture 2" descr="File:HTML5-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2007" y="4182777"/>
            <a:ext cx="1532707" cy="15327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8266" y="4267038"/>
            <a:ext cx="1260807" cy="1430733"/>
          </a:xfrm>
          <a:prstGeom prst="rect">
            <a:avLst/>
          </a:prstGeom>
          <a:solidFill>
            <a:schemeClr val="tx1"/>
          </a:solidFill>
          <a:ln>
            <a:solidFill>
              <a:schemeClr val="tx1">
                <a:lumMod val="65000"/>
              </a:schemeClr>
            </a:solidFill>
          </a:ln>
          <a:effectLst>
            <a:outerShdw blurRad="50800" dist="38100" dir="2700000" algn="tl" rotWithShape="0">
              <a:prstClr val="black">
                <a:alpha val="40000"/>
              </a:prstClr>
            </a:outerShdw>
          </a:effectLst>
        </p:spPr>
        <p:txBody>
          <a:bodyPr wrap="square" rtlCol="0">
            <a:noAutofit/>
          </a:bodyPr>
          <a:lstStyle/>
          <a:p>
            <a:r>
              <a:rPr lang="en-US" sz="8800" dirty="0" smtClean="0">
                <a:solidFill>
                  <a:schemeClr val="accent2"/>
                </a:solidFill>
                <a:latin typeface="+mj-lt"/>
              </a:rPr>
              <a:t>.</a:t>
            </a:r>
            <a:r>
              <a:rPr lang="en-US" sz="8800" dirty="0" err="1" smtClean="0">
                <a:solidFill>
                  <a:schemeClr val="accent2"/>
                </a:solidFill>
                <a:latin typeface="+mj-lt"/>
              </a:rPr>
              <a:t>ts</a:t>
            </a:r>
            <a:endParaRPr lang="en-US" sz="8800" dirty="0">
              <a:solidFill>
                <a:schemeClr val="accent2"/>
              </a:solidFill>
              <a:latin typeface="+mj-lt"/>
            </a:endParaRPr>
          </a:p>
        </p:txBody>
      </p:sp>
      <p:grpSp>
        <p:nvGrpSpPr>
          <p:cNvPr id="23" name="Group 22"/>
          <p:cNvGrpSpPr/>
          <p:nvPr/>
        </p:nvGrpSpPr>
        <p:grpSpPr>
          <a:xfrm>
            <a:off x="3874190" y="7015144"/>
            <a:ext cx="8045471" cy="787893"/>
            <a:chOff x="-3033652" y="2510792"/>
            <a:chExt cx="11812530" cy="1156964"/>
          </a:xfrm>
        </p:grpSpPr>
        <p:sp>
          <p:nvSpPr>
            <p:cNvPr id="24" name="Rectangle 23"/>
            <p:cNvSpPr/>
            <p:nvPr/>
          </p:nvSpPr>
          <p:spPr bwMode="auto">
            <a:xfrm>
              <a:off x="1702812" y="2512565"/>
              <a:ext cx="1155490" cy="115519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186  216  10</a:t>
              </a:r>
            </a:p>
          </p:txBody>
        </p:sp>
        <p:sp>
          <p:nvSpPr>
            <p:cNvPr id="25" name="Rectangle 24"/>
            <p:cNvSpPr/>
            <p:nvPr/>
          </p:nvSpPr>
          <p:spPr bwMode="auto">
            <a:xfrm>
              <a:off x="6439276" y="2510793"/>
              <a:ext cx="1155490" cy="115519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244  114  208</a:t>
              </a:r>
            </a:p>
          </p:txBody>
        </p:sp>
        <p:sp>
          <p:nvSpPr>
            <p:cNvPr id="26" name="Rectangle 25"/>
            <p:cNvSpPr/>
            <p:nvPr/>
          </p:nvSpPr>
          <p:spPr bwMode="auto">
            <a:xfrm>
              <a:off x="518696" y="2512565"/>
              <a:ext cx="1155490" cy="1155191"/>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127  186  0</a:t>
              </a:r>
            </a:p>
          </p:txBody>
        </p:sp>
        <p:sp>
          <p:nvSpPr>
            <p:cNvPr id="27" name="Rectangle 26"/>
            <p:cNvSpPr/>
            <p:nvPr/>
          </p:nvSpPr>
          <p:spPr bwMode="auto">
            <a:xfrm>
              <a:off x="-665420" y="2512565"/>
              <a:ext cx="1155490" cy="1155191"/>
            </a:xfrm>
            <a:prstGeom prst="rect">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0  216  204</a:t>
              </a:r>
            </a:p>
          </p:txBody>
        </p:sp>
        <p:sp>
          <p:nvSpPr>
            <p:cNvPr id="28" name="Rectangle 27"/>
            <p:cNvSpPr/>
            <p:nvPr/>
          </p:nvSpPr>
          <p:spPr bwMode="auto">
            <a:xfrm>
              <a:off x="5255160" y="2510793"/>
              <a:ext cx="1155490" cy="115519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29" name="Rectangle 28"/>
            <p:cNvSpPr/>
            <p:nvPr/>
          </p:nvSpPr>
          <p:spPr bwMode="auto">
            <a:xfrm>
              <a:off x="2886928" y="2510793"/>
              <a:ext cx="1155490" cy="1155191"/>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255  175  0</a:t>
              </a:r>
            </a:p>
          </p:txBody>
        </p:sp>
        <p:sp>
          <p:nvSpPr>
            <p:cNvPr id="30" name="Rectangle 29"/>
            <p:cNvSpPr/>
            <p:nvPr/>
          </p:nvSpPr>
          <p:spPr bwMode="auto">
            <a:xfrm>
              <a:off x="4071044" y="2510793"/>
              <a:ext cx="1155490" cy="115519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255  140  0</a:t>
              </a:r>
            </a:p>
          </p:txBody>
        </p:sp>
        <p:sp>
          <p:nvSpPr>
            <p:cNvPr id="31" name="Rectangle 30"/>
            <p:cNvSpPr/>
            <p:nvPr/>
          </p:nvSpPr>
          <p:spPr bwMode="auto">
            <a:xfrm>
              <a:off x="7623388" y="2512565"/>
              <a:ext cx="1155490" cy="1155191"/>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32" name="Rectangle 31"/>
            <p:cNvSpPr/>
            <p:nvPr/>
          </p:nvSpPr>
          <p:spPr bwMode="auto">
            <a:xfrm>
              <a:off x="-3033652" y="2510792"/>
              <a:ext cx="1155490" cy="1155191"/>
            </a:xfrm>
            <a:prstGeom prst="rect">
              <a:avLst/>
            </a:prstGeom>
            <a:solidFill>
              <a:srgbClr val="00188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33" name="Rectangle 32"/>
            <p:cNvSpPr/>
            <p:nvPr/>
          </p:nvSpPr>
          <p:spPr bwMode="auto">
            <a:xfrm>
              <a:off x="-1849536" y="2510792"/>
              <a:ext cx="1155490" cy="115519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0  188  242</a:t>
              </a:r>
            </a:p>
          </p:txBody>
        </p:sp>
      </p:grpSp>
      <p:sp>
        <p:nvSpPr>
          <p:cNvPr id="2" name="Title 1"/>
          <p:cNvSpPr>
            <a:spLocks noGrp="1"/>
          </p:cNvSpPr>
          <p:nvPr>
            <p:ph type="title"/>
          </p:nvPr>
        </p:nvSpPr>
        <p:spPr/>
        <p:txBody>
          <a:bodyPr/>
          <a:lstStyle/>
          <a:p>
            <a:r>
              <a:rPr lang="en-US" dirty="0" smtClean="0"/>
              <a:t>architecture</a:t>
            </a:r>
            <a:endParaRPr lang="en-US" dirty="0"/>
          </a:p>
        </p:txBody>
      </p:sp>
      <p:pic>
        <p:nvPicPr>
          <p:cNvPr id="34" name="Picture 6" descr="http://cdn2.sbnation.com/entry_photo_images/6852159/lumia920_large_verge_medium_landsc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93955"/>
            <a:ext cx="2168804" cy="137583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http://cloudfront4.bostinno.com/wp-content/uploads/2012/10/Surface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43" y="2953109"/>
            <a:ext cx="1832865" cy="134098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http://images.apple.com/support/products/images/ipad-hardwar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463" y="4267038"/>
            <a:ext cx="1338643" cy="11049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www.computerandyou.net/wp-content/uploads/2012/11/tablets-2-640x41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875" y="5466144"/>
            <a:ext cx="1705821" cy="1100788"/>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p:cNvSpPr/>
          <p:nvPr/>
        </p:nvSpPr>
        <p:spPr bwMode="auto">
          <a:xfrm>
            <a:off x="6566411" y="2153856"/>
            <a:ext cx="5353250" cy="3312288"/>
          </a:xfrm>
          <a:prstGeom prst="cloud">
            <a:avLst/>
          </a:prstGeom>
          <a:ln w="25400">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3200" dirty="0" smtClean="0">
                <a:solidFill>
                  <a:schemeClr val="accent2"/>
                </a:solidFill>
                <a:ea typeface="Segoe UI" pitchFamily="34" charset="0"/>
                <a:cs typeface="Segoe UI" pitchFamily="34" charset="0"/>
              </a:rPr>
              <a:t>touchdevelop.com</a:t>
            </a:r>
          </a:p>
        </p:txBody>
      </p:sp>
      <p:pic>
        <p:nvPicPr>
          <p:cNvPr id="5122" name="Picture 2" descr="http://www.neos-sdi.com/static/uploads/produits/azure/logo-windazure-320.png"/>
          <p:cNvPicPr>
            <a:picLocks noChangeAspect="1" noChangeArrowheads="1"/>
          </p:cNvPicPr>
          <p:nvPr/>
        </p:nvPicPr>
        <p:blipFill rotWithShape="1">
          <a:blip r:embed="rId8">
            <a:extLst>
              <a:ext uri="{28A0092B-C50C-407E-A947-70E740481C1C}">
                <a14:useLocalDpi xmlns:a14="http://schemas.microsoft.com/office/drawing/2010/main" val="0"/>
              </a:ext>
            </a:extLst>
          </a:blip>
          <a:srcRect t="32000" b="36000"/>
          <a:stretch/>
        </p:blipFill>
        <p:spPr bwMode="auto">
          <a:xfrm>
            <a:off x="7738180" y="4239280"/>
            <a:ext cx="3048000" cy="6400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9"/>
          <a:stretch>
            <a:fillRect/>
          </a:stretch>
        </p:blipFill>
        <p:spPr>
          <a:xfrm>
            <a:off x="2664899" y="1654991"/>
            <a:ext cx="2047875" cy="638175"/>
          </a:xfrm>
          <a:prstGeom prst="rect">
            <a:avLst/>
          </a:prstGeom>
        </p:spPr>
      </p:pic>
      <p:pic>
        <p:nvPicPr>
          <p:cNvPr id="8" name="Picture 7"/>
          <p:cNvPicPr>
            <a:picLocks noChangeAspect="1"/>
          </p:cNvPicPr>
          <p:nvPr/>
        </p:nvPicPr>
        <p:blipFill>
          <a:blip r:embed="rId9"/>
          <a:stretch>
            <a:fillRect/>
          </a:stretch>
        </p:blipFill>
        <p:spPr>
          <a:xfrm>
            <a:off x="8082734" y="2665580"/>
            <a:ext cx="2047875" cy="638175"/>
          </a:xfrm>
          <a:prstGeom prst="rect">
            <a:avLst/>
          </a:prstGeom>
        </p:spPr>
      </p:pic>
      <p:sp>
        <p:nvSpPr>
          <p:cNvPr id="11" name="Right Brace 10"/>
          <p:cNvSpPr/>
          <p:nvPr/>
        </p:nvSpPr>
        <p:spPr>
          <a:xfrm>
            <a:off x="1818696" y="2953109"/>
            <a:ext cx="332618" cy="3613823"/>
          </a:xfrm>
          <a:prstGeom prst="rightBrace">
            <a:avLst/>
          </a:prstGeom>
          <a:ln w="254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solidFill>
                <a:schemeClr val="accent2"/>
              </a:solidFill>
            </a:endParaRPr>
          </a:p>
        </p:txBody>
      </p:sp>
      <p:sp>
        <p:nvSpPr>
          <p:cNvPr id="12" name="Left-Right Arrow 11"/>
          <p:cNvSpPr/>
          <p:nvPr/>
        </p:nvSpPr>
        <p:spPr bwMode="auto">
          <a:xfrm rot="2189404">
            <a:off x="5000131" y="2362590"/>
            <a:ext cx="1695143"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
        <p:nvSpPr>
          <p:cNvPr id="41" name="Left-Right Arrow 40"/>
          <p:cNvSpPr/>
          <p:nvPr/>
        </p:nvSpPr>
        <p:spPr bwMode="auto">
          <a:xfrm rot="20349231">
            <a:off x="5003460" y="4378893"/>
            <a:ext cx="1695143"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
        <p:nvSpPr>
          <p:cNvPr id="35" name="Left-Right Arrow 34"/>
          <p:cNvSpPr/>
          <p:nvPr/>
        </p:nvSpPr>
        <p:spPr bwMode="auto">
          <a:xfrm rot="5400000">
            <a:off x="3104114" y="2891159"/>
            <a:ext cx="1441200" cy="484632"/>
          </a:xfrm>
          <a:prstGeom prst="leftRigh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accent2"/>
              </a:solidFill>
              <a:ea typeface="Segoe UI" pitchFamily="34" charset="0"/>
              <a:cs typeface="Segoe UI" pitchFamily="34" charset="0"/>
            </a:endParaRPr>
          </a:p>
        </p:txBody>
      </p:sp>
    </p:spTree>
    <p:extLst>
      <p:ext uri="{BB962C8B-B14F-4D97-AF65-F5344CB8AC3E}">
        <p14:creationId xmlns:p14="http://schemas.microsoft.com/office/powerpoint/2010/main" val="347201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5122"/>
                                        </p:tgtEl>
                                        <p:attrNameLst>
                                          <p:attrName>style.visibility</p:attrName>
                                        </p:attrNameLst>
                                      </p:cBhvr>
                                      <p:to>
                                        <p:strVal val="visible"/>
                                      </p:to>
                                    </p:set>
                                    <p:animEffect transition="in" filter="fade">
                                      <p:cBhvr>
                                        <p:cTn id="21" dur="500"/>
                                        <p:tgtEl>
                                          <p:spTgt spid="51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1026"/>
                                        </p:tgtEl>
                                        <p:attrNameLst>
                                          <p:attrName>style.visibility</p:attrName>
                                        </p:attrNameLst>
                                      </p:cBhvr>
                                      <p:to>
                                        <p:strVal val="visible"/>
                                      </p:to>
                                    </p:set>
                                    <p:animEffect transition="in" filter="fade">
                                      <p:cBhvr>
                                        <p:cTn id="35" dur="500"/>
                                        <p:tgtEl>
                                          <p:spTgt spid="1026"/>
                                        </p:tgtEl>
                                      </p:cBhvr>
                                    </p:animEffect>
                                  </p:childTnLst>
                                </p:cTn>
                              </p:par>
                              <p:par>
                                <p:cTn id="36" presetID="10" presetClass="entr" presetSubtype="0"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11" grpId="0" animBg="1"/>
      <p:bldP spid="12" grpId="0" animBg="1"/>
      <p:bldP spid="41" grpId="0" animBg="1"/>
      <p:bldP spid="3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dirty="0" smtClean="0"/>
              <a:t> </a:t>
            </a:r>
            <a:endParaRPr lang="en-US" dirty="0"/>
          </a:p>
        </p:txBody>
      </p:sp>
      <p:pic>
        <p:nvPicPr>
          <p:cNvPr id="1026" name="Picture 2" descr="File:HTML5-logo.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6322" y="3237521"/>
            <a:ext cx="1532707" cy="15327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615695" y="3255811"/>
            <a:ext cx="1166591" cy="1430733"/>
          </a:xfrm>
          <a:prstGeom prst="rect">
            <a:avLst/>
          </a:prstGeom>
          <a:solidFill>
            <a:schemeClr val="tx1"/>
          </a:solidFill>
          <a:ln>
            <a:solidFill>
              <a:schemeClr val="tx1">
                <a:lumMod val="65000"/>
              </a:schemeClr>
            </a:solidFill>
          </a:ln>
          <a:effectLst>
            <a:outerShdw blurRad="50800" dist="38100" dir="2700000" algn="tl" rotWithShape="0">
              <a:prstClr val="black">
                <a:alpha val="40000"/>
              </a:prstClr>
            </a:outerShdw>
          </a:effectLst>
        </p:spPr>
        <p:txBody>
          <a:bodyPr wrap="square" rtlCol="0">
            <a:noAutofit/>
          </a:bodyPr>
          <a:lstStyle/>
          <a:p>
            <a:r>
              <a:rPr lang="en-US" sz="8800" dirty="0">
                <a:solidFill>
                  <a:schemeClr val="accent2"/>
                </a:solidFill>
                <a:latin typeface="+mj-lt"/>
              </a:rPr>
              <a:t>.</a:t>
            </a:r>
            <a:r>
              <a:rPr lang="en-US" sz="8800" dirty="0" err="1">
                <a:solidFill>
                  <a:schemeClr val="accent2"/>
                </a:solidFill>
                <a:latin typeface="+mj-lt"/>
              </a:rPr>
              <a:t>js</a:t>
            </a:r>
            <a:endParaRPr lang="en-US" sz="8800" dirty="0">
              <a:solidFill>
                <a:schemeClr val="accent2"/>
              </a:solidFill>
              <a:latin typeface="+mj-lt"/>
            </a:endParaRPr>
          </a:p>
        </p:txBody>
      </p:sp>
      <p:grpSp>
        <p:nvGrpSpPr>
          <p:cNvPr id="9" name="Group 8"/>
          <p:cNvGrpSpPr/>
          <p:nvPr/>
        </p:nvGrpSpPr>
        <p:grpSpPr>
          <a:xfrm>
            <a:off x="1314726" y="5197233"/>
            <a:ext cx="2329020" cy="1195141"/>
            <a:chOff x="1536259" y="4785579"/>
            <a:chExt cx="2853177" cy="1669387"/>
          </a:xfrm>
          <a:solidFill>
            <a:srgbClr val="00BCF2"/>
          </a:solidFill>
        </p:grpSpPr>
        <p:sp>
          <p:nvSpPr>
            <p:cNvPr id="16" name="Oval 15"/>
            <p:cNvSpPr/>
            <p:nvPr/>
          </p:nvSpPr>
          <p:spPr bwMode="auto">
            <a:xfrm>
              <a:off x="3184951" y="5097462"/>
              <a:ext cx="1204485" cy="12192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2415595" y="4785579"/>
              <a:ext cx="1204485" cy="12192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1646237" y="5921496"/>
              <a:ext cx="2437662" cy="53347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1906592" y="5177203"/>
              <a:ext cx="877705" cy="98358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p:cNvSpPr/>
            <p:nvPr/>
          </p:nvSpPr>
          <p:spPr bwMode="auto">
            <a:xfrm>
              <a:off x="1536259" y="5557758"/>
              <a:ext cx="554188" cy="72747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t" anchorCtr="0"/>
            <a:lstStyle/>
            <a:p>
              <a:pPr algn="ctr" defTabSz="913851"/>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3874190" y="7015144"/>
            <a:ext cx="8045471" cy="787893"/>
            <a:chOff x="-3033652" y="2510792"/>
            <a:chExt cx="11812530" cy="1156964"/>
          </a:xfrm>
        </p:grpSpPr>
        <p:sp>
          <p:nvSpPr>
            <p:cNvPr id="24" name="Rectangle 23"/>
            <p:cNvSpPr/>
            <p:nvPr/>
          </p:nvSpPr>
          <p:spPr bwMode="auto">
            <a:xfrm>
              <a:off x="1702812" y="2512565"/>
              <a:ext cx="1155490" cy="1155191"/>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186  216  10</a:t>
              </a:r>
            </a:p>
          </p:txBody>
        </p:sp>
        <p:sp>
          <p:nvSpPr>
            <p:cNvPr id="25" name="Rectangle 24"/>
            <p:cNvSpPr/>
            <p:nvPr/>
          </p:nvSpPr>
          <p:spPr bwMode="auto">
            <a:xfrm>
              <a:off x="6439276" y="2510793"/>
              <a:ext cx="1155490" cy="1155191"/>
            </a:xfrm>
            <a:prstGeom prst="rect">
              <a:avLst/>
            </a:prstGeom>
            <a:solidFill>
              <a:srgbClr val="F47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244  114  208</a:t>
              </a:r>
            </a:p>
          </p:txBody>
        </p:sp>
        <p:sp>
          <p:nvSpPr>
            <p:cNvPr id="26" name="Rectangle 25"/>
            <p:cNvSpPr/>
            <p:nvPr/>
          </p:nvSpPr>
          <p:spPr bwMode="auto">
            <a:xfrm>
              <a:off x="518696" y="2512565"/>
              <a:ext cx="1155490" cy="1155191"/>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127  186  0</a:t>
              </a:r>
            </a:p>
          </p:txBody>
        </p:sp>
        <p:sp>
          <p:nvSpPr>
            <p:cNvPr id="27" name="Rectangle 26"/>
            <p:cNvSpPr/>
            <p:nvPr/>
          </p:nvSpPr>
          <p:spPr bwMode="auto">
            <a:xfrm>
              <a:off x="-665420" y="2512565"/>
              <a:ext cx="1155490" cy="1155191"/>
            </a:xfrm>
            <a:prstGeom prst="rect">
              <a:avLst/>
            </a:prstGeom>
            <a:solidFill>
              <a:srgbClr val="00D8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0  216  204</a:t>
              </a:r>
            </a:p>
          </p:txBody>
        </p:sp>
        <p:sp>
          <p:nvSpPr>
            <p:cNvPr id="28" name="Rectangle 27"/>
            <p:cNvSpPr/>
            <p:nvPr/>
          </p:nvSpPr>
          <p:spPr bwMode="auto">
            <a:xfrm>
              <a:off x="5255160" y="2510793"/>
              <a:ext cx="1155490" cy="115519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232  17  35</a:t>
              </a:r>
            </a:p>
          </p:txBody>
        </p:sp>
        <p:sp>
          <p:nvSpPr>
            <p:cNvPr id="29" name="Rectangle 28"/>
            <p:cNvSpPr/>
            <p:nvPr/>
          </p:nvSpPr>
          <p:spPr bwMode="auto">
            <a:xfrm>
              <a:off x="2886928" y="2510793"/>
              <a:ext cx="1155490" cy="1155191"/>
            </a:xfrm>
            <a:prstGeom prst="rect">
              <a:avLst/>
            </a:prstGeom>
            <a:solidFill>
              <a:srgbClr val="FFA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255  175  0</a:t>
              </a:r>
            </a:p>
          </p:txBody>
        </p:sp>
        <p:sp>
          <p:nvSpPr>
            <p:cNvPr id="30" name="Rectangle 29"/>
            <p:cNvSpPr/>
            <p:nvPr/>
          </p:nvSpPr>
          <p:spPr bwMode="auto">
            <a:xfrm>
              <a:off x="4071044" y="2510793"/>
              <a:ext cx="1155490" cy="1155191"/>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255  140  0</a:t>
              </a:r>
            </a:p>
          </p:txBody>
        </p:sp>
        <p:sp>
          <p:nvSpPr>
            <p:cNvPr id="31" name="Rectangle 30"/>
            <p:cNvSpPr/>
            <p:nvPr/>
          </p:nvSpPr>
          <p:spPr bwMode="auto">
            <a:xfrm>
              <a:off x="7623388" y="2512565"/>
              <a:ext cx="1155490" cy="1155191"/>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155  79  150</a:t>
              </a:r>
            </a:p>
          </p:txBody>
        </p:sp>
        <p:sp>
          <p:nvSpPr>
            <p:cNvPr id="32" name="Rectangle 31"/>
            <p:cNvSpPr/>
            <p:nvPr/>
          </p:nvSpPr>
          <p:spPr bwMode="auto">
            <a:xfrm>
              <a:off x="-3033652" y="2510792"/>
              <a:ext cx="1155490" cy="1155191"/>
            </a:xfrm>
            <a:prstGeom prst="rect">
              <a:avLst/>
            </a:prstGeom>
            <a:solidFill>
              <a:srgbClr val="00188F"/>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0  24  143</a:t>
              </a:r>
            </a:p>
          </p:txBody>
        </p:sp>
        <p:sp>
          <p:nvSpPr>
            <p:cNvPr id="33" name="Rectangle 32"/>
            <p:cNvSpPr/>
            <p:nvPr/>
          </p:nvSpPr>
          <p:spPr bwMode="auto">
            <a:xfrm>
              <a:off x="-1849536" y="2510792"/>
              <a:ext cx="1155490" cy="1155191"/>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anchor="b" anchorCtr="0"/>
            <a:lstStyle/>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RGB </a:t>
              </a:r>
            </a:p>
            <a:p>
              <a:pPr defTabSz="913851">
                <a:defRPr/>
              </a:pPr>
              <a:r>
                <a:rPr lang="en-US" sz="980" spc="-100" dirty="0">
                  <a:gradFill>
                    <a:gsLst>
                      <a:gs pos="0">
                        <a:srgbClr val="FFFFFF"/>
                      </a:gs>
                      <a:gs pos="100000">
                        <a:srgbClr val="FFFFFF"/>
                      </a:gs>
                    </a:gsLst>
                    <a:lin ang="5400000" scaled="0"/>
                  </a:gradFill>
                  <a:ea typeface="Segoe UI" pitchFamily="34" charset="0"/>
                  <a:cs typeface="Segoe UI" pitchFamily="34" charset="0"/>
                </a:rPr>
                <a:t>0  188  242</a:t>
              </a:r>
            </a:p>
          </p:txBody>
        </p:sp>
      </p:grpSp>
      <p:sp>
        <p:nvSpPr>
          <p:cNvPr id="35" name="Text Placeholder 1"/>
          <p:cNvSpPr txBox="1">
            <a:spLocks/>
          </p:cNvSpPr>
          <p:nvPr/>
        </p:nvSpPr>
        <p:spPr>
          <a:xfrm>
            <a:off x="6395361" y="1301372"/>
            <a:ext cx="5422622" cy="1553552"/>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a:latin typeface="Segoe UI Light"/>
              </a:rPr>
              <a:t>152,000 </a:t>
            </a:r>
            <a:r>
              <a:rPr lang="pl-PL" dirty="0">
                <a:latin typeface="Segoe UI Light"/>
              </a:rPr>
              <a:t>lines of </a:t>
            </a:r>
            <a:r>
              <a:rPr lang="en-US" dirty="0">
                <a:latin typeface="Segoe UI Light"/>
              </a:rPr>
              <a:t>C#</a:t>
            </a:r>
            <a:endParaRPr lang="pl-PL" dirty="0">
              <a:latin typeface="Segoe UI Light"/>
            </a:endParaRPr>
          </a:p>
          <a:p>
            <a:pPr defTabSz="895974">
              <a:spcAft>
                <a:spcPts val="1600"/>
              </a:spcAft>
              <a:defRPr/>
            </a:pPr>
            <a:r>
              <a:rPr lang="en-US" dirty="0">
                <a:latin typeface="Segoe UI Light"/>
              </a:rPr>
              <a:t>12,000 </a:t>
            </a:r>
            <a:r>
              <a:rPr lang="pl-PL" dirty="0">
                <a:latin typeface="Segoe UI Light"/>
              </a:rPr>
              <a:t>lines of </a:t>
            </a:r>
            <a:r>
              <a:rPr lang="en-US" dirty="0">
                <a:latin typeface="Segoe UI Light"/>
              </a:rPr>
              <a:t>XAML</a:t>
            </a:r>
          </a:p>
        </p:txBody>
      </p:sp>
      <p:sp>
        <p:nvSpPr>
          <p:cNvPr id="37" name="Text Placeholder 1"/>
          <p:cNvSpPr txBox="1">
            <a:spLocks/>
          </p:cNvSpPr>
          <p:nvPr/>
        </p:nvSpPr>
        <p:spPr>
          <a:xfrm>
            <a:off x="6395361" y="5030973"/>
            <a:ext cx="6422709" cy="1683466"/>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smtClean="0">
                <a:latin typeface="Segoe UI Light"/>
              </a:rPr>
              <a:t>130,000 </a:t>
            </a:r>
            <a:r>
              <a:rPr lang="pl-PL" dirty="0">
                <a:latin typeface="Segoe UI Light"/>
              </a:rPr>
              <a:t>lines</a:t>
            </a:r>
            <a:r>
              <a:rPr lang="en-US" dirty="0">
                <a:latin typeface="Segoe UI Light"/>
              </a:rPr>
              <a:t> of C#</a:t>
            </a:r>
            <a:endParaRPr lang="pl-PL" dirty="0">
              <a:latin typeface="Segoe UI Light"/>
            </a:endParaRPr>
          </a:p>
          <a:p>
            <a:pPr defTabSz="895974">
              <a:spcAft>
                <a:spcPts val="1600"/>
              </a:spcAft>
              <a:defRPr/>
            </a:pPr>
            <a:r>
              <a:rPr lang="pl-PL" sz="2800" dirty="0">
                <a:latin typeface="Segoe UI Light"/>
              </a:rPr>
              <a:t>(plus 10,000 lines of tools in C#)</a:t>
            </a:r>
            <a:endParaRPr lang="en-US" sz="2800" dirty="0">
              <a:latin typeface="Segoe UI Light"/>
            </a:endParaRPr>
          </a:p>
        </p:txBody>
      </p:sp>
      <p:sp>
        <p:nvSpPr>
          <p:cNvPr id="2" name="Title 1"/>
          <p:cNvSpPr>
            <a:spLocks noGrp="1"/>
          </p:cNvSpPr>
          <p:nvPr>
            <p:ph type="title"/>
          </p:nvPr>
        </p:nvSpPr>
        <p:spPr/>
        <p:txBody>
          <a:bodyPr/>
          <a:lstStyle/>
          <a:p>
            <a:r>
              <a:rPr lang="en-US" dirty="0" smtClean="0"/>
              <a:t>the scale of things</a:t>
            </a:r>
            <a:endParaRPr lang="en-US" dirty="0"/>
          </a:p>
        </p:txBody>
      </p:sp>
      <p:pic>
        <p:nvPicPr>
          <p:cNvPr id="34" name="Picture 6" descr="http://cdn2.sbnation.com/entry_photo_images/6852159/lumia920_large_verge_medium_landsca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845" y="1325123"/>
            <a:ext cx="2393059" cy="1518097"/>
          </a:xfrm>
          <a:prstGeom prst="rect">
            <a:avLst/>
          </a:prstGeom>
          <a:noFill/>
          <a:extLst>
            <a:ext uri="{909E8E84-426E-40DD-AFC4-6F175D3DCCD1}">
              <a14:hiddenFill xmlns:a14="http://schemas.microsoft.com/office/drawing/2010/main">
                <a:solidFill>
                  <a:srgbClr val="FFFFFF"/>
                </a:solidFill>
              </a14:hiddenFill>
            </a:ext>
          </a:extLst>
        </p:spPr>
      </p:pic>
      <p:sp>
        <p:nvSpPr>
          <p:cNvPr id="36" name="Text Placeholder 1"/>
          <p:cNvSpPr txBox="1">
            <a:spLocks/>
          </p:cNvSpPr>
          <p:nvPr/>
        </p:nvSpPr>
        <p:spPr>
          <a:xfrm>
            <a:off x="6395361" y="3132992"/>
            <a:ext cx="5422622" cy="1553552"/>
          </a:xfrm>
          <a:prstGeom prst="rect">
            <a:avLst/>
          </a:prstGeom>
        </p:spPr>
        <p:txBody>
          <a:bodyPr vert="horz" wrap="square" lIns="179238" tIns="143391" rIns="179238" bIns="143391" rtlCol="0" anchor="t" anchorCtr="0">
            <a:noAutofit/>
          </a:bodyPr>
          <a:lstStyle>
            <a:lvl1pPr marL="0" indent="0" algn="l" defTabSz="914166" rtl="0" eaLnBrk="1" latinLnBrk="0" hangingPunct="1">
              <a:lnSpc>
                <a:spcPct val="95000"/>
              </a:lnSpc>
              <a:spcBef>
                <a:spcPts val="0"/>
              </a:spcBef>
              <a:spcAft>
                <a:spcPts val="1632"/>
              </a:spcAft>
              <a:buFont typeface="Arial" pitchFamily="34" charset="0"/>
              <a:buNone/>
              <a:defRPr lang="en-US" sz="3600" kern="1200" dirty="0" smtClean="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lnSpc>
                <a:spcPct val="100000"/>
              </a:lnSpc>
              <a:spcBef>
                <a:spcPts val="816"/>
              </a:spcBef>
              <a:buFont typeface="Arial" pitchFamily="34" charset="0"/>
              <a:buNone/>
              <a:defRPr sz="1900" kern="1200">
                <a:solidFill>
                  <a:srgbClr val="FFFFFF"/>
                </a:solidFill>
                <a:latin typeface="+mn-lt"/>
                <a:ea typeface="+mn-ea"/>
                <a:cs typeface="+mn-cs"/>
              </a:defRPr>
            </a:lvl2pPr>
            <a:lvl3pPr marL="457082" indent="-228541"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3pPr>
            <a:lvl4pPr marL="739586" indent="-282503"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4pPr>
            <a:lvl5pPr marL="1033199" indent="-293612" algn="l" defTabSz="914166" rtl="0" eaLnBrk="1" latinLnBrk="0" hangingPunct="1">
              <a:lnSpc>
                <a:spcPct val="100000"/>
              </a:lnSpc>
              <a:spcBef>
                <a:spcPts val="816"/>
              </a:spcBef>
              <a:buFont typeface="Arial" pitchFamily="34" charset="0"/>
              <a:buChar char="»"/>
              <a:defRPr sz="1900" kern="1200">
                <a:solidFill>
                  <a:srgbClr val="FFFFFF"/>
                </a:soli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5974">
              <a:spcAft>
                <a:spcPts val="1600"/>
              </a:spcAft>
              <a:defRPr/>
            </a:pPr>
            <a:r>
              <a:rPr lang="en-US" dirty="0">
                <a:latin typeface="Segoe UI Light"/>
              </a:rPr>
              <a:t>6</a:t>
            </a:r>
            <a:r>
              <a:rPr lang="en-US" dirty="0" smtClean="0">
                <a:latin typeface="Segoe UI Light"/>
              </a:rPr>
              <a:t>0,000 </a:t>
            </a:r>
            <a:r>
              <a:rPr lang="pl-PL" dirty="0" smtClean="0">
                <a:latin typeface="Segoe UI Light"/>
              </a:rPr>
              <a:t>lines </a:t>
            </a:r>
            <a:r>
              <a:rPr lang="pl-PL" dirty="0">
                <a:latin typeface="Segoe UI Light"/>
              </a:rPr>
              <a:t>of </a:t>
            </a:r>
            <a:r>
              <a:rPr lang="en-US" dirty="0" smtClean="0">
                <a:latin typeface="Segoe UI Light"/>
              </a:rPr>
              <a:t>TypeScript</a:t>
            </a:r>
            <a:endParaRPr lang="pl-PL" dirty="0">
              <a:latin typeface="Segoe UI Light"/>
            </a:endParaRPr>
          </a:p>
          <a:p>
            <a:pPr defTabSz="895974">
              <a:spcAft>
                <a:spcPts val="1600"/>
              </a:spcAft>
              <a:defRPr/>
            </a:pPr>
            <a:r>
              <a:rPr lang="en-US" dirty="0">
                <a:latin typeface="Segoe UI Light"/>
              </a:rPr>
              <a:t>4</a:t>
            </a:r>
            <a:r>
              <a:rPr lang="en-US" dirty="0" smtClean="0">
                <a:latin typeface="Segoe UI Light"/>
              </a:rPr>
              <a:t>,000 </a:t>
            </a:r>
            <a:r>
              <a:rPr lang="pl-PL" dirty="0">
                <a:latin typeface="Segoe UI Light"/>
              </a:rPr>
              <a:t>lines of </a:t>
            </a:r>
            <a:r>
              <a:rPr lang="en-US" dirty="0" smtClean="0">
                <a:latin typeface="Segoe UI Light"/>
              </a:rPr>
              <a:t>CSS</a:t>
            </a:r>
            <a:endParaRPr lang="en-US" dirty="0">
              <a:latin typeface="Segoe UI Light"/>
            </a:endParaRPr>
          </a:p>
        </p:txBody>
      </p:sp>
    </p:spTree>
    <p:extLst>
      <p:ext uri="{BB962C8B-B14F-4D97-AF65-F5344CB8AC3E}">
        <p14:creationId xmlns:p14="http://schemas.microsoft.com/office/powerpoint/2010/main" val="2617370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7" grpId="0"/>
      <p:bldP spid="36"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 Placeholder 6"/>
              <p:cNvSpPr>
                <a:spLocks noGrp="1"/>
              </p:cNvSpPr>
              <p:nvPr>
                <p:ph type="body" sz="quarter" idx="10"/>
              </p:nvPr>
            </p:nvSpPr>
            <p:spPr>
              <a:xfrm>
                <a:off x="519112" y="1447799"/>
                <a:ext cx="11149013" cy="5117298"/>
              </a:xfrm>
            </p:spPr>
            <p:txBody>
              <a:bodyPr/>
              <a:lstStyle/>
              <a:p>
                <a:pPr>
                  <a:spcAft>
                    <a:spcPts val="800"/>
                  </a:spcAft>
                </a:pPr>
                <a:r>
                  <a:rPr lang="en-US" sz="4800" dirty="0" smtClean="0">
                    <a:solidFill>
                      <a:schemeClr val="accent2"/>
                    </a:solidFill>
                  </a:rPr>
                  <a:t>TypeScript </a:t>
                </a:r>
                <a14:m>
                  <m:oMath xmlns:m="http://schemas.openxmlformats.org/officeDocument/2006/math">
                    <m:r>
                      <a:rPr lang="pl-PL" sz="4800" i="1">
                        <a:solidFill>
                          <a:schemeClr val="accent2"/>
                        </a:solidFill>
                        <a:latin typeface="Cambria Math" panose="02040503050406030204" pitchFamily="18" charset="0"/>
                      </a:rPr>
                      <m:t>⊇</m:t>
                    </m:r>
                  </m:oMath>
                </a14:m>
                <a:r>
                  <a:rPr lang="pl-PL" sz="4800" dirty="0">
                    <a:solidFill>
                      <a:schemeClr val="accent2"/>
                    </a:solidFill>
                  </a:rPr>
                  <a:t> </a:t>
                </a:r>
                <a:r>
                  <a:rPr lang="en-US" sz="4800" dirty="0" smtClean="0">
                    <a:solidFill>
                      <a:schemeClr val="accent2"/>
                    </a:solidFill>
                  </a:rPr>
                  <a:t>JavaScript – types are great!</a:t>
                </a:r>
              </a:p>
              <a:p>
                <a:pPr>
                  <a:spcBef>
                    <a:spcPts val="800"/>
                  </a:spcBef>
                </a:pPr>
                <a:r>
                  <a:rPr lang="en-US" sz="3200" dirty="0" smtClean="0"/>
                  <a:t>TypeScript is </a:t>
                </a:r>
                <a:r>
                  <a:rPr lang="en-US" sz="3200" dirty="0" err="1" smtClean="0"/>
                  <a:t>JavaScript+type</a:t>
                </a:r>
                <a:r>
                  <a:rPr lang="en-US" sz="3200" dirty="0" smtClean="0"/>
                  <a:t> annotations</a:t>
                </a:r>
              </a:p>
              <a:p>
                <a:pPr>
                  <a:spcBef>
                    <a:spcPts val="800"/>
                  </a:spcBef>
                </a:pPr>
                <a:r>
                  <a:rPr lang="en-US" sz="3200" dirty="0" smtClean="0"/>
                  <a:t>TypeScript compiler erases type annotations</a:t>
                </a:r>
              </a:p>
              <a:p>
                <a:pPr>
                  <a:spcAft>
                    <a:spcPts val="800"/>
                  </a:spcAft>
                </a:pPr>
                <a:r>
                  <a:rPr lang="en-US" sz="4800" dirty="0" smtClean="0">
                    <a:solidFill>
                      <a:schemeClr val="accent2"/>
                    </a:solidFill>
                  </a:rPr>
                  <a:t>reality check: HTML5 is still work in process</a:t>
                </a:r>
              </a:p>
              <a:p>
                <a:pPr>
                  <a:spcBef>
                    <a:spcPts val="800"/>
                  </a:spcBef>
                </a:pPr>
                <a:r>
                  <a:rPr lang="en-US" sz="3200" dirty="0"/>
                  <a:t>n</a:t>
                </a:r>
                <a:r>
                  <a:rPr lang="en-US" sz="3200" dirty="0" smtClean="0"/>
                  <a:t>o effective standard for storage</a:t>
                </a:r>
              </a:p>
              <a:p>
                <a:pPr>
                  <a:spcBef>
                    <a:spcPts val="800"/>
                  </a:spcBef>
                </a:pPr>
                <a:r>
                  <a:rPr lang="en-US" sz="3200" dirty="0" smtClean="0"/>
                  <a:t>no effective standard for sensor access</a:t>
                </a:r>
              </a:p>
              <a:p>
                <a:pPr>
                  <a:spcBef>
                    <a:spcPts val="800"/>
                  </a:spcBef>
                </a:pPr>
                <a:r>
                  <a:rPr lang="en-US" sz="3200" dirty="0" smtClean="0"/>
                  <a:t>no effective standard for data access</a:t>
                </a:r>
              </a:p>
              <a:p>
                <a:pPr>
                  <a:spcBef>
                    <a:spcPts val="800"/>
                  </a:spcBef>
                </a:pPr>
                <a:r>
                  <a:rPr lang="en-US" sz="3200" dirty="0" smtClean="0"/>
                  <a:t>tons of quirks in all engines</a:t>
                </a:r>
              </a:p>
            </p:txBody>
          </p:sp>
        </mc:Choice>
        <mc:Fallback xmlns="">
          <p:sp>
            <p:nvSpPr>
              <p:cNvPr id="7" name="Text Placeholder 6"/>
              <p:cNvSpPr>
                <a:spLocks noGrp="1" noRot="1" noChangeAspect="1" noMove="1" noResize="1" noEditPoints="1" noAdjustHandles="1" noChangeArrowheads="1" noChangeShapeType="1" noTextEdit="1"/>
              </p:cNvSpPr>
              <p:nvPr>
                <p:ph type="body" sz="quarter" idx="10"/>
              </p:nvPr>
            </p:nvSpPr>
            <p:spPr>
              <a:xfrm>
                <a:off x="519112" y="1447799"/>
                <a:ext cx="11149013" cy="5117298"/>
              </a:xfrm>
              <a:blipFill rotWithShape="0">
                <a:blip r:embed="rId3"/>
                <a:stretch>
                  <a:fillRect l="-3280" t="-5000"/>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reflections after </a:t>
            </a:r>
            <a:r>
              <a:rPr lang="en-US" smtClean="0"/>
              <a:t>building web </a:t>
            </a:r>
            <a:r>
              <a:rPr lang="en-US" dirty="0" smtClean="0"/>
              <a:t>app</a:t>
            </a:r>
            <a:endParaRPr lang="en-US" dirty="0"/>
          </a:p>
        </p:txBody>
      </p:sp>
      <p:sp>
        <p:nvSpPr>
          <p:cNvPr id="8" name="TextBox 7"/>
          <p:cNvSpPr txBox="1"/>
          <p:nvPr/>
        </p:nvSpPr>
        <p:spPr>
          <a:xfrm>
            <a:off x="7503854" y="6219824"/>
            <a:ext cx="4394023"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4"/>
              </a:rPr>
              <a:t>touchdevelop.com/help/platforms</a:t>
            </a:r>
            <a:endParaRPr lang="en-US" sz="2400" spc="-7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64202210"/>
      </p:ext>
    </p:extLst>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75" y="3302874"/>
            <a:ext cx="2611002" cy="263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4294967295"/>
          </p:nvPr>
        </p:nvSpPr>
        <p:spPr>
          <a:xfrm>
            <a:off x="609441" y="1524001"/>
            <a:ext cx="11382534" cy="5333999"/>
          </a:xfrm>
          <a:prstGeom prst="rect">
            <a:avLst/>
          </a:prstGeom>
        </p:spPr>
        <p:txBody>
          <a:bodyPr>
            <a:normAutofit/>
          </a:bodyPr>
          <a:lstStyle/>
          <a:p>
            <a:pPr marL="0" indent="0">
              <a:lnSpc>
                <a:spcPts val="4500"/>
              </a:lnSpc>
              <a:spcBef>
                <a:spcPts val="800"/>
              </a:spcBef>
              <a:buNone/>
            </a:pPr>
            <a:r>
              <a:rPr lang="en-US" sz="3200" dirty="0" smtClean="0">
                <a:solidFill>
                  <a:schemeClr val="bg1">
                    <a:lumMod val="50000"/>
                  </a:schemeClr>
                </a:solidFill>
              </a:rPr>
              <a:t>camera?</a:t>
            </a:r>
            <a:r>
              <a:rPr lang="en-US" sz="3200" dirty="0" smtClean="0">
                <a:solidFill>
                  <a:schemeClr val="accent2"/>
                </a:solidFill>
              </a:rPr>
              <a:t>, </a:t>
            </a:r>
            <a:r>
              <a:rPr lang="en-US" sz="3200" dirty="0">
                <a:solidFill>
                  <a:schemeClr val="accent2"/>
                </a:solidFill>
              </a:rPr>
              <a:t>touch, </a:t>
            </a:r>
            <a:r>
              <a:rPr lang="en-US" sz="3200" dirty="0" smtClean="0">
                <a:solidFill>
                  <a:schemeClr val="bg1">
                    <a:lumMod val="50000"/>
                  </a:schemeClr>
                </a:solidFill>
              </a:rPr>
              <a:t>accelerometer?</a:t>
            </a:r>
            <a:r>
              <a:rPr lang="en-US" sz="3200" dirty="0" smtClean="0">
                <a:solidFill>
                  <a:schemeClr val="accent2"/>
                </a:solidFill>
              </a:rPr>
              <a:t>, </a:t>
            </a:r>
            <a:r>
              <a:rPr lang="en-US" sz="3200" dirty="0" smtClean="0">
                <a:solidFill>
                  <a:schemeClr val="bg1">
                    <a:lumMod val="50000"/>
                  </a:schemeClr>
                </a:solidFill>
              </a:rPr>
              <a:t>compass?</a:t>
            </a:r>
            <a:r>
              <a:rPr lang="en-US" sz="3200" dirty="0" smtClean="0">
                <a:solidFill>
                  <a:schemeClr val="accent2"/>
                </a:solidFill>
              </a:rPr>
              <a:t>,</a:t>
            </a:r>
            <a:r>
              <a:rPr lang="en-US" sz="3200" dirty="0">
                <a:solidFill>
                  <a:schemeClr val="bg1">
                    <a:lumMod val="50000"/>
                  </a:schemeClr>
                </a:solidFill>
              </a:rPr>
              <a:t> radio?</a:t>
            </a:r>
            <a:r>
              <a:rPr lang="en-US" sz="3200" dirty="0">
                <a:solidFill>
                  <a:schemeClr val="accent2"/>
                </a:solidFill>
              </a:rPr>
              <a:t>,</a:t>
            </a:r>
            <a:r>
              <a:rPr lang="en-US" sz="3200" dirty="0" smtClean="0">
                <a:solidFill>
                  <a:schemeClr val="accent2"/>
                </a:solidFill>
              </a:rPr>
              <a:t/>
            </a:r>
            <a:br>
              <a:rPr lang="en-US" sz="3200" dirty="0" smtClean="0">
                <a:solidFill>
                  <a:schemeClr val="accent2"/>
                </a:solidFill>
              </a:rPr>
            </a:br>
            <a:r>
              <a:rPr lang="en-US" sz="3200" dirty="0" smtClean="0">
                <a:solidFill>
                  <a:schemeClr val="bg1">
                    <a:lumMod val="50000"/>
                  </a:schemeClr>
                </a:solidFill>
              </a:rPr>
              <a:t>gyroscope?</a:t>
            </a:r>
            <a:r>
              <a:rPr lang="en-US" sz="3200" dirty="0" smtClean="0">
                <a:solidFill>
                  <a:schemeClr val="accent2"/>
                </a:solidFill>
              </a:rPr>
              <a:t>, </a:t>
            </a:r>
            <a:r>
              <a:rPr lang="en-US" sz="3200" dirty="0" smtClean="0">
                <a:solidFill>
                  <a:schemeClr val="bg1">
                    <a:lumMod val="50000"/>
                  </a:schemeClr>
                </a:solidFill>
              </a:rPr>
              <a:t>microphone?</a:t>
            </a:r>
            <a:r>
              <a:rPr lang="en-US" sz="3200" dirty="0" smtClean="0">
                <a:solidFill>
                  <a:schemeClr val="accent2"/>
                </a:solidFill>
              </a:rPr>
              <a:t>, location, </a:t>
            </a:r>
            <a:r>
              <a:rPr lang="en-US" sz="3200" dirty="0" smtClean="0">
                <a:solidFill>
                  <a:schemeClr val="bg1">
                    <a:lumMod val="50000"/>
                  </a:schemeClr>
                </a:solidFill>
              </a:rPr>
              <a:t>phone?</a:t>
            </a:r>
            <a:r>
              <a:rPr lang="en-US" sz="3200" dirty="0" smtClean="0">
                <a:solidFill>
                  <a:schemeClr val="accent2"/>
                </a:solidFill>
              </a:rPr>
              <a:t>, </a:t>
            </a:r>
            <a:endParaRPr lang="en-US" sz="3200" dirty="0">
              <a:solidFill>
                <a:schemeClr val="accent2"/>
              </a:solidFill>
            </a:endParaRPr>
          </a:p>
          <a:p>
            <a:pPr marL="0" indent="0">
              <a:lnSpc>
                <a:spcPts val="4500"/>
              </a:lnSpc>
              <a:spcBef>
                <a:spcPts val="800"/>
              </a:spcBef>
              <a:buNone/>
            </a:pPr>
            <a:r>
              <a:rPr lang="en-US" sz="3200" dirty="0" smtClean="0">
                <a:solidFill>
                  <a:schemeClr val="bg1">
                    <a:lumMod val="50000"/>
                  </a:schemeClr>
                </a:solidFill>
              </a:rPr>
              <a:t>contacts?</a:t>
            </a:r>
            <a:r>
              <a:rPr lang="en-US" sz="3200" dirty="0" smtClean="0">
                <a:solidFill>
                  <a:schemeClr val="accent2"/>
                </a:solidFill>
              </a:rPr>
              <a:t>, </a:t>
            </a:r>
            <a:r>
              <a:rPr lang="en-US" sz="3200" dirty="0" smtClean="0">
                <a:solidFill>
                  <a:schemeClr val="bg1">
                    <a:lumMod val="50000"/>
                  </a:schemeClr>
                </a:solidFill>
              </a:rPr>
              <a:t>calendar?</a:t>
            </a:r>
            <a:r>
              <a:rPr lang="en-US" sz="3200" dirty="0" smtClean="0">
                <a:solidFill>
                  <a:schemeClr val="accent2"/>
                </a:solidFill>
              </a:rPr>
              <a:t>, </a:t>
            </a:r>
            <a:r>
              <a:rPr lang="en-US" sz="3200" dirty="0">
                <a:solidFill>
                  <a:schemeClr val="accent2"/>
                </a:solidFill>
              </a:rPr>
              <a:t>email, </a:t>
            </a:r>
            <a:r>
              <a:rPr lang="en-US" sz="3200" dirty="0" smtClean="0">
                <a:solidFill>
                  <a:schemeClr val="bg1">
                    <a:lumMod val="50000"/>
                  </a:schemeClr>
                </a:solidFill>
              </a:rPr>
              <a:t>pictures?</a:t>
            </a:r>
            <a:r>
              <a:rPr lang="en-US" sz="3200" dirty="0" smtClean="0">
                <a:solidFill>
                  <a:schemeClr val="accent2"/>
                </a:solidFill>
              </a:rPr>
              <a:t>, </a:t>
            </a:r>
            <a:r>
              <a:rPr lang="en-US" sz="3200" dirty="0" smtClean="0">
                <a:solidFill>
                  <a:schemeClr val="bg1">
                    <a:lumMod val="50000"/>
                  </a:schemeClr>
                </a:solidFill>
              </a:rPr>
              <a:t>songs?</a:t>
            </a:r>
            <a:r>
              <a:rPr lang="en-US" sz="3200" dirty="0" smtClean="0">
                <a:solidFill>
                  <a:schemeClr val="accent2"/>
                </a:solidFill>
              </a:rPr>
              <a:t>,</a:t>
            </a:r>
            <a:endParaRPr lang="en-US" sz="3200" dirty="0">
              <a:solidFill>
                <a:schemeClr val="accent2"/>
              </a:solidFill>
            </a:endParaRPr>
          </a:p>
          <a:p>
            <a:pPr marL="0" indent="0">
              <a:lnSpc>
                <a:spcPts val="4500"/>
              </a:lnSpc>
              <a:spcBef>
                <a:spcPts val="800"/>
              </a:spcBef>
              <a:buNone/>
            </a:pPr>
            <a:r>
              <a:rPr lang="en-US" sz="3200" dirty="0">
                <a:solidFill>
                  <a:schemeClr val="accent2"/>
                </a:solidFill>
              </a:rPr>
              <a:t>web queries, search, maps, </a:t>
            </a:r>
            <a:r>
              <a:rPr lang="en-US" sz="3200" dirty="0" smtClean="0">
                <a:solidFill>
                  <a:schemeClr val="accent2"/>
                </a:solidFill>
              </a:rPr>
              <a:t>social networks,</a:t>
            </a:r>
          </a:p>
          <a:p>
            <a:pPr marL="0" indent="0">
              <a:lnSpc>
                <a:spcPts val="4500"/>
              </a:lnSpc>
              <a:spcBef>
                <a:spcPts val="800"/>
              </a:spcBef>
              <a:buNone/>
            </a:pPr>
            <a:r>
              <a:rPr lang="en-US" sz="3200" dirty="0" err="1" smtClean="0">
                <a:solidFill>
                  <a:schemeClr val="accent2"/>
                </a:solidFill>
              </a:rPr>
              <a:t>oauth</a:t>
            </a:r>
            <a:r>
              <a:rPr lang="en-US" sz="3200" dirty="0" smtClean="0">
                <a:solidFill>
                  <a:schemeClr val="accent2"/>
                </a:solidFill>
              </a:rPr>
              <a:t> v2, graphics </a:t>
            </a:r>
            <a:r>
              <a:rPr lang="en-US" sz="3200" dirty="0">
                <a:solidFill>
                  <a:schemeClr val="accent2"/>
                </a:solidFill>
              </a:rPr>
              <a:t>with physics </a:t>
            </a:r>
            <a:r>
              <a:rPr lang="en-US" sz="3200" dirty="0" smtClean="0">
                <a:solidFill>
                  <a:schemeClr val="accent2"/>
                </a:solidFill>
              </a:rPr>
              <a:t>engine, </a:t>
            </a:r>
          </a:p>
          <a:p>
            <a:pPr marL="0" indent="0">
              <a:lnSpc>
                <a:spcPts val="4500"/>
              </a:lnSpc>
              <a:spcBef>
                <a:spcPts val="800"/>
              </a:spcBef>
              <a:buNone/>
            </a:pPr>
            <a:r>
              <a:rPr lang="en-US" sz="3200" dirty="0" smtClean="0">
                <a:solidFill>
                  <a:schemeClr val="accent2"/>
                </a:solidFill>
              </a:rPr>
              <a:t>forms with automatic layout, …</a:t>
            </a:r>
          </a:p>
        </p:txBody>
      </p:sp>
      <p:pic>
        <p:nvPicPr>
          <p:cNvPr id="6" name="Picture 3" descr="C:\Users\nikolait\AppData\Local\Microsoft\Windows\Temporary Internet Files\Content.IE5\RHEY6N0N\MP910216311[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49326" y="1778874"/>
            <a:ext cx="1543050" cy="1543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nikolait\AppData\Local\Microsoft\Windows\Temporary Internet Files\Content.IE5\3360AMBV\MP900430455[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48975" y="2043032"/>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access to sensors and data</a:t>
            </a:r>
            <a:endParaRPr lang="en-US" dirty="0"/>
          </a:p>
        </p:txBody>
      </p:sp>
      <p:sp>
        <p:nvSpPr>
          <p:cNvPr id="8" name="Rectangle 7"/>
          <p:cNvSpPr/>
          <p:nvPr/>
        </p:nvSpPr>
        <p:spPr bwMode="auto">
          <a:xfrm>
            <a:off x="9047021" y="1690252"/>
            <a:ext cx="3418898" cy="4544291"/>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7503854" y="6219824"/>
            <a:ext cx="4394023"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5"/>
              </a:rPr>
              <a:t>touchdevelop.com/help/platforms</a:t>
            </a:r>
            <a:endParaRPr lang="en-US" sz="2400" spc="-70" dirty="0" smtClean="0">
              <a:gradFill>
                <a:gsLst>
                  <a:gs pos="2917">
                    <a:schemeClr val="tx1"/>
                  </a:gs>
                  <a:gs pos="30000">
                    <a:schemeClr val="tx1"/>
                  </a:gs>
                </a:gsLst>
                <a:lin ang="5400000" scaled="0"/>
              </a:gradFill>
            </a:endParaRPr>
          </a:p>
        </p:txBody>
      </p:sp>
      <p:sp>
        <p:nvSpPr>
          <p:cNvPr id="2" name="Rectangle 1"/>
          <p:cNvSpPr/>
          <p:nvPr/>
        </p:nvSpPr>
        <p:spPr>
          <a:xfrm>
            <a:off x="538870" y="6173657"/>
            <a:ext cx="5397888" cy="461665"/>
          </a:xfrm>
          <a:prstGeom prst="rect">
            <a:avLst/>
          </a:prstGeom>
        </p:spPr>
        <p:txBody>
          <a:bodyPr wrap="none">
            <a:spAutoFit/>
          </a:bodyPr>
          <a:lstStyle/>
          <a:p>
            <a:pPr>
              <a:spcBef>
                <a:spcPts val="800"/>
              </a:spcBef>
            </a:pPr>
            <a:r>
              <a:rPr lang="en-US" sz="2400" dirty="0">
                <a:solidFill>
                  <a:schemeClr val="bg1">
                    <a:lumMod val="50000"/>
                  </a:schemeClr>
                </a:solidFill>
                <a:latin typeface="+mj-lt"/>
              </a:rPr>
              <a:t>x</a:t>
            </a:r>
            <a:r>
              <a:rPr lang="en-US" sz="2400" dirty="0" smtClean="0">
                <a:solidFill>
                  <a:schemeClr val="bg1">
                    <a:lumMod val="50000"/>
                  </a:schemeClr>
                </a:solidFill>
                <a:latin typeface="+mj-lt"/>
              </a:rPr>
              <a:t>?: depends on your device and browser</a:t>
            </a:r>
            <a:endParaRPr lang="en-US" sz="2400" dirty="0">
              <a:solidFill>
                <a:schemeClr val="accent2"/>
              </a:solidFill>
              <a:latin typeface="+mj-lt"/>
            </a:endParaRPr>
          </a:p>
        </p:txBody>
      </p:sp>
    </p:spTree>
    <p:extLst>
      <p:ext uri="{BB962C8B-B14F-4D97-AF65-F5344CB8AC3E}">
        <p14:creationId xmlns:p14="http://schemas.microsoft.com/office/powerpoint/2010/main" val="1888953321"/>
      </p:ext>
    </p:extLst>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47390" y="4038601"/>
            <a:ext cx="4676371" cy="2587375"/>
          </a:xfrm>
        </p:spPr>
        <p:txBody>
          <a:bodyPr/>
          <a:lstStyle/>
          <a:p>
            <a:pPr marL="0" indent="0">
              <a:spcAft>
                <a:spcPts val="1600"/>
              </a:spcAft>
              <a:buNone/>
            </a:pPr>
            <a:r>
              <a:rPr lang="en-US" sz="4000" dirty="0" smtClean="0">
                <a:solidFill>
                  <a:schemeClr val="accent2"/>
                </a:solidFill>
              </a:rPr>
              <a:t>web app</a:t>
            </a:r>
          </a:p>
          <a:p>
            <a:pPr marL="0" indent="0">
              <a:buNone/>
            </a:pPr>
            <a:r>
              <a:rPr lang="en-US" dirty="0" smtClean="0"/>
              <a:t>iPhone</a:t>
            </a:r>
            <a:r>
              <a:rPr lang="en-US" dirty="0"/>
              <a:t>, iPad, </a:t>
            </a:r>
            <a:endParaRPr lang="en-US" dirty="0" smtClean="0"/>
          </a:p>
          <a:p>
            <a:pPr marL="0" indent="0">
              <a:buNone/>
            </a:pPr>
            <a:r>
              <a:rPr lang="en-US" dirty="0" smtClean="0"/>
              <a:t>Android (w/ WAB)</a:t>
            </a:r>
          </a:p>
          <a:p>
            <a:pPr marL="0" indent="0">
              <a:buNone/>
            </a:pPr>
            <a:r>
              <a:rPr lang="en-US" dirty="0" smtClean="0"/>
              <a:t>Windows, </a:t>
            </a:r>
            <a:r>
              <a:rPr lang="en-US" dirty="0"/>
              <a:t>Mac, </a:t>
            </a:r>
            <a:r>
              <a:rPr lang="en-US" dirty="0" smtClean="0"/>
              <a:t>Linux</a:t>
            </a:r>
            <a:endParaRPr lang="en-US" dirty="0"/>
          </a:p>
        </p:txBody>
      </p:sp>
      <p:sp>
        <p:nvSpPr>
          <p:cNvPr id="10" name="Title 9"/>
          <p:cNvSpPr>
            <a:spLocks noGrp="1"/>
          </p:cNvSpPr>
          <p:nvPr>
            <p:ph type="title"/>
          </p:nvPr>
        </p:nvSpPr>
        <p:spPr/>
        <p:txBody>
          <a:bodyPr/>
          <a:lstStyle/>
          <a:p>
            <a:r>
              <a:rPr lang="en-US" dirty="0" err="1" smtClean="0"/>
              <a:t>touch</a:t>
            </a:r>
            <a:r>
              <a:rPr lang="en-US" dirty="0" err="1" smtClean="0">
                <a:latin typeface="Segoe UI Semibold" panose="020B0702040204020203" pitchFamily="34" charset="0"/>
                <a:cs typeface="Segoe UI Semibold" panose="020B0702040204020203" pitchFamily="34" charset="0"/>
              </a:rPr>
              <a:t>develop</a:t>
            </a:r>
            <a:r>
              <a:rPr lang="en-US" dirty="0" smtClean="0"/>
              <a:t>: a touch-first IDE</a:t>
            </a:r>
            <a:endParaRPr lang="en-US" dirty="0"/>
          </a:p>
        </p:txBody>
      </p:sp>
      <p:sp>
        <p:nvSpPr>
          <p:cNvPr id="11" name="Text Placeholder 2"/>
          <p:cNvSpPr txBox="1">
            <a:spLocks/>
          </p:cNvSpPr>
          <p:nvPr/>
        </p:nvSpPr>
        <p:spPr>
          <a:xfrm>
            <a:off x="547391" y="1349674"/>
            <a:ext cx="4676371" cy="1368580"/>
          </a:xfrm>
          <a:prstGeom prst="rect">
            <a:avLst/>
          </a:prstGeom>
        </p:spPr>
        <p:txBody>
          <a:bodyPr vert="horz"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600"/>
              </a:spcAft>
              <a:buFont typeface="Arial" pitchFamily="34" charset="0"/>
              <a:buNone/>
            </a:pPr>
            <a:r>
              <a:rPr lang="en-US" sz="4000" dirty="0" smtClean="0">
                <a:solidFill>
                  <a:schemeClr val="accent2"/>
                </a:solidFill>
              </a:rPr>
              <a:t>Windows Phone app</a:t>
            </a:r>
          </a:p>
          <a:p>
            <a:pPr marL="0" indent="0">
              <a:buFont typeface="Arial" pitchFamily="34" charset="0"/>
              <a:buNone/>
            </a:pPr>
            <a:r>
              <a:rPr lang="en-US" dirty="0" smtClean="0"/>
              <a:t>access to most sensors</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9045" y="4038601"/>
            <a:ext cx="3578139" cy="2623452"/>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1628" y="4038602"/>
            <a:ext cx="2614865" cy="2623452"/>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39045" y="1349674"/>
            <a:ext cx="1436321" cy="2553459"/>
          </a:xfrm>
          <a:prstGeom prst="rect">
            <a:avLst/>
          </a:prstGeom>
          <a:effectLst>
            <a:outerShdw blurRad="50800" dist="38100" dir="2700000" algn="tl" rotWithShape="0">
              <a:prstClr val="black">
                <a:alpha val="40000"/>
              </a:prstClr>
            </a:outerShdw>
          </a:effectLst>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3129" y="1349674"/>
            <a:ext cx="1436321" cy="2553459"/>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80171" y="1349674"/>
            <a:ext cx="1436321" cy="2553459"/>
          </a:xfrm>
          <a:prstGeom prst="rect">
            <a:avLst/>
          </a:prstGeom>
          <a:effectLst>
            <a:outerShdw blurRad="50800" dist="38100" dir="2700000" algn="tl" rotWithShape="0">
              <a:prstClr val="black">
                <a:alpha val="40000"/>
              </a:prstClr>
            </a:outerShdw>
          </a:effectLst>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86087" y="1349674"/>
            <a:ext cx="1436321" cy="255345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8292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spcBef>
                <a:spcPts val="2400"/>
              </a:spcBef>
              <a:buNone/>
            </a:pPr>
            <a:r>
              <a:rPr lang="en-US" sz="3200" dirty="0">
                <a:solidFill>
                  <a:schemeClr val="accent2"/>
                </a:solidFill>
              </a:rPr>
              <a:t>code synthesis </a:t>
            </a:r>
            <a:r>
              <a:rPr lang="en-US" sz="3200" dirty="0"/>
              <a:t>from keywords</a:t>
            </a:r>
          </a:p>
          <a:p>
            <a:pPr marL="0" indent="0">
              <a:lnSpc>
                <a:spcPct val="100000"/>
              </a:lnSpc>
              <a:spcBef>
                <a:spcPts val="2400"/>
              </a:spcBef>
              <a:buNone/>
            </a:pPr>
            <a:r>
              <a:rPr lang="en-US" sz="3200" dirty="0" smtClean="0"/>
              <a:t>modern approach to designing and programming </a:t>
            </a:r>
            <a:r>
              <a:rPr lang="en-US" sz="3200" dirty="0" smtClean="0">
                <a:solidFill>
                  <a:schemeClr val="accent2"/>
                </a:solidFill>
              </a:rPr>
              <a:t>user interfaces</a:t>
            </a:r>
          </a:p>
          <a:p>
            <a:pPr marL="0" indent="0">
              <a:lnSpc>
                <a:spcPct val="100000"/>
              </a:lnSpc>
              <a:spcBef>
                <a:spcPts val="2400"/>
              </a:spcBef>
              <a:buNone/>
            </a:pPr>
            <a:r>
              <a:rPr lang="en-US" sz="3200" dirty="0" smtClean="0"/>
              <a:t>dealing with </a:t>
            </a:r>
            <a:r>
              <a:rPr lang="en-US" sz="3200" dirty="0" smtClean="0">
                <a:solidFill>
                  <a:schemeClr val="accent2"/>
                </a:solidFill>
              </a:rPr>
              <a:t>privacy concerns </a:t>
            </a:r>
            <a:r>
              <a:rPr lang="en-US" sz="3200" dirty="0" smtClean="0"/>
              <a:t>in </a:t>
            </a:r>
            <a:r>
              <a:rPr lang="en-US" sz="3200" dirty="0" err="1" smtClean="0"/>
              <a:t>touch</a:t>
            </a:r>
            <a:r>
              <a:rPr lang="en-US" sz="3200" dirty="0" err="1" smtClean="0">
                <a:latin typeface="Segoe UI (Body)"/>
              </a:rPr>
              <a:t>develop</a:t>
            </a:r>
            <a:r>
              <a:rPr lang="en-US" sz="3200" dirty="0" smtClean="0"/>
              <a:t> </a:t>
            </a:r>
            <a:r>
              <a:rPr lang="en-US" sz="3200" spc="-150" dirty="0" smtClean="0"/>
              <a:t>Windows Phone </a:t>
            </a:r>
            <a:r>
              <a:rPr lang="en-US" sz="3200" dirty="0" smtClean="0"/>
              <a:t>app</a:t>
            </a:r>
          </a:p>
          <a:p>
            <a:pPr marL="0" indent="0">
              <a:lnSpc>
                <a:spcPct val="100000"/>
              </a:lnSpc>
              <a:spcBef>
                <a:spcPts val="2400"/>
              </a:spcBef>
              <a:buNone/>
            </a:pPr>
            <a:r>
              <a:rPr lang="en-US" sz="3200" dirty="0" smtClean="0"/>
              <a:t>automatic </a:t>
            </a:r>
            <a:r>
              <a:rPr lang="en-US" sz="3200" dirty="0" smtClean="0">
                <a:solidFill>
                  <a:schemeClr val="accent2"/>
                </a:solidFill>
              </a:rPr>
              <a:t>ranking</a:t>
            </a:r>
            <a:r>
              <a:rPr lang="en-US" sz="3200" dirty="0" smtClean="0"/>
              <a:t> of scripts for novelty</a:t>
            </a:r>
          </a:p>
          <a:p>
            <a:pPr marL="0" indent="0">
              <a:lnSpc>
                <a:spcPct val="100000"/>
              </a:lnSpc>
              <a:spcBef>
                <a:spcPts val="2400"/>
              </a:spcBef>
              <a:buNone/>
            </a:pPr>
            <a:r>
              <a:rPr lang="en-US" sz="3200" dirty="0" smtClean="0"/>
              <a:t>Cloud sessions</a:t>
            </a:r>
          </a:p>
          <a:p>
            <a:pPr marL="0" indent="0">
              <a:lnSpc>
                <a:spcPct val="100000"/>
              </a:lnSpc>
              <a:spcBef>
                <a:spcPts val="2400"/>
              </a:spcBef>
              <a:buNone/>
            </a:pPr>
            <a:r>
              <a:rPr lang="en-US" sz="3200" dirty="0" smtClean="0"/>
              <a:t>Cloud execution</a:t>
            </a:r>
          </a:p>
        </p:txBody>
      </p:sp>
      <p:sp>
        <p:nvSpPr>
          <p:cNvPr id="4" name="Title 3"/>
          <p:cNvSpPr>
            <a:spLocks noGrp="1"/>
          </p:cNvSpPr>
          <p:nvPr>
            <p:ph type="title"/>
          </p:nvPr>
        </p:nvSpPr>
        <p:spPr/>
        <p:txBody>
          <a:bodyPr/>
          <a:lstStyle/>
          <a:p>
            <a:r>
              <a:rPr lang="en-US" dirty="0" smtClean="0"/>
              <a:t>research challenges we recently addressed</a:t>
            </a:r>
            <a:endParaRPr lang="en-US" dirty="0"/>
          </a:p>
        </p:txBody>
      </p:sp>
    </p:spTree>
    <p:extLst>
      <p:ext uri="{BB962C8B-B14F-4D97-AF65-F5344CB8AC3E}">
        <p14:creationId xmlns:p14="http://schemas.microsoft.com/office/powerpoint/2010/main" val="117157375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spcBef>
                <a:spcPts val="800"/>
              </a:spcBef>
              <a:buNone/>
            </a:pPr>
            <a:r>
              <a:rPr lang="en-US" sz="4400" dirty="0" smtClean="0">
                <a:solidFill>
                  <a:schemeClr val="accent2"/>
                </a:solidFill>
              </a:rPr>
              <a:t>loads of data available via REST</a:t>
            </a:r>
          </a:p>
          <a:p>
            <a:pPr marL="0" indent="0">
              <a:lnSpc>
                <a:spcPct val="100000"/>
              </a:lnSpc>
              <a:spcBef>
                <a:spcPts val="800"/>
              </a:spcBef>
              <a:buNone/>
            </a:pPr>
            <a:r>
              <a:rPr lang="en-US" sz="2800" dirty="0" smtClean="0"/>
              <a:t>scripts (with history information), users</a:t>
            </a:r>
            <a:r>
              <a:rPr lang="en-US" sz="2800" dirty="0"/>
              <a:t>, </a:t>
            </a:r>
            <a:r>
              <a:rPr lang="en-US" sz="2800" dirty="0" smtClean="0"/>
              <a:t>comments, tags, likes, etc.</a:t>
            </a:r>
          </a:p>
          <a:p>
            <a:pPr marL="0" indent="0" algn="r">
              <a:lnSpc>
                <a:spcPct val="100000"/>
              </a:lnSpc>
              <a:spcBef>
                <a:spcPts val="800"/>
              </a:spcBef>
              <a:buNone/>
            </a:pPr>
            <a:r>
              <a:rPr lang="en-US" sz="2400" dirty="0">
                <a:hlinkClick r:id="rId2"/>
              </a:rPr>
              <a:t>https://</a:t>
            </a:r>
            <a:r>
              <a:rPr lang="en-US" sz="2400" dirty="0" smtClean="0">
                <a:hlinkClick r:id="rId2"/>
              </a:rPr>
              <a:t>www.touchdevelop.com/help/cloudservices</a:t>
            </a:r>
            <a:endParaRPr lang="en-US" sz="2400" dirty="0" smtClean="0"/>
          </a:p>
          <a:p>
            <a:pPr marL="0" indent="0">
              <a:lnSpc>
                <a:spcPct val="100000"/>
              </a:lnSpc>
              <a:spcBef>
                <a:spcPts val="800"/>
              </a:spcBef>
              <a:buNone/>
            </a:pPr>
            <a:endParaRPr lang="en-US" sz="2400" dirty="0"/>
          </a:p>
          <a:p>
            <a:pPr marL="0" indent="0">
              <a:lnSpc>
                <a:spcPct val="100000"/>
              </a:lnSpc>
              <a:spcBef>
                <a:spcPts val="800"/>
              </a:spcBef>
              <a:buNone/>
            </a:pPr>
            <a:r>
              <a:rPr lang="en-US" sz="4400" dirty="0" smtClean="0">
                <a:solidFill>
                  <a:schemeClr val="accent2"/>
                </a:solidFill>
              </a:rPr>
              <a:t>ASTs of scripts exposed in JSON format</a:t>
            </a:r>
            <a:endParaRPr lang="en-US" sz="4400" dirty="0">
              <a:solidFill>
                <a:schemeClr val="accent2"/>
              </a:solidFill>
            </a:endParaRPr>
          </a:p>
          <a:p>
            <a:pPr marL="0" indent="0" algn="r">
              <a:lnSpc>
                <a:spcPct val="100000"/>
              </a:lnSpc>
              <a:spcBef>
                <a:spcPts val="800"/>
              </a:spcBef>
              <a:buNone/>
            </a:pPr>
            <a:r>
              <a:rPr lang="en-US" sz="2400" dirty="0">
                <a:hlinkClick r:id="rId3"/>
              </a:rPr>
              <a:t>https://</a:t>
            </a:r>
            <a:r>
              <a:rPr lang="en-US" sz="2400" dirty="0" smtClean="0">
                <a:hlinkClick r:id="rId3"/>
              </a:rPr>
              <a:t>www.touchdevelop.com/docs/bazaarastof</a:t>
            </a:r>
            <a:endParaRPr lang="en-US" sz="2400" dirty="0" smtClean="0"/>
          </a:p>
        </p:txBody>
      </p:sp>
      <p:sp>
        <p:nvSpPr>
          <p:cNvPr id="4" name="Title 3"/>
          <p:cNvSpPr>
            <a:spLocks noGrp="1"/>
          </p:cNvSpPr>
          <p:nvPr>
            <p:ph type="title"/>
          </p:nvPr>
        </p:nvSpPr>
        <p:spPr/>
        <p:txBody>
          <a:bodyPr/>
          <a:lstStyle/>
          <a:p>
            <a:r>
              <a:rPr lang="en-US" dirty="0" smtClean="0"/>
              <a:t>mine code repository</a:t>
            </a:r>
            <a:endParaRPr lang="en-US" dirty="0"/>
          </a:p>
        </p:txBody>
      </p:sp>
    </p:spTree>
    <p:extLst>
      <p:ext uri="{BB962C8B-B14F-4D97-AF65-F5344CB8AC3E}">
        <p14:creationId xmlns:p14="http://schemas.microsoft.com/office/powerpoint/2010/main" val="187613048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spcBef>
                <a:spcPts val="800"/>
              </a:spcBef>
              <a:spcAft>
                <a:spcPts val="1200"/>
              </a:spcAft>
              <a:buNone/>
            </a:pPr>
            <a:r>
              <a:rPr lang="en-US" sz="2800" dirty="0" smtClean="0"/>
              <a:t>early </a:t>
            </a:r>
            <a:r>
              <a:rPr lang="en-US" sz="2800" dirty="0" smtClean="0">
                <a:solidFill>
                  <a:srgbClr val="59CB12"/>
                </a:solidFill>
              </a:rPr>
              <a:t>prototype</a:t>
            </a:r>
            <a:r>
              <a:rPr lang="en-US" sz="2800" dirty="0" smtClean="0"/>
              <a:t> in the works with ETH</a:t>
            </a:r>
            <a:br>
              <a:rPr lang="en-US" sz="2800" dirty="0" smtClean="0"/>
            </a:br>
            <a:r>
              <a:rPr lang="en-US" sz="2800" dirty="0" smtClean="0"/>
              <a:t>	</a:t>
            </a:r>
            <a:r>
              <a:rPr lang="en-US" sz="2000" dirty="0" smtClean="0"/>
              <a:t>will define more extensibility points; </a:t>
            </a:r>
            <a:r>
              <a:rPr lang="en-US" sz="2000" dirty="0" smtClean="0">
                <a:solidFill>
                  <a:srgbClr val="59CB12"/>
                </a:solidFill>
              </a:rPr>
              <a:t>need input!</a:t>
            </a:r>
          </a:p>
          <a:p>
            <a:pPr marL="0" indent="0">
              <a:lnSpc>
                <a:spcPct val="100000"/>
              </a:lnSpc>
              <a:spcBef>
                <a:spcPts val="800"/>
              </a:spcBef>
              <a:spcAft>
                <a:spcPts val="1200"/>
              </a:spcAft>
              <a:buNone/>
            </a:pPr>
            <a:r>
              <a:rPr lang="en-US" sz="2800" dirty="0" smtClean="0">
                <a:solidFill>
                  <a:srgbClr val="59CB12"/>
                </a:solidFill>
              </a:rPr>
              <a:t>export</a:t>
            </a:r>
            <a:r>
              <a:rPr lang="en-US" sz="2800" dirty="0" smtClean="0"/>
              <a:t> to other language, platform, etc.</a:t>
            </a:r>
            <a:br>
              <a:rPr lang="en-US" sz="2800" dirty="0" smtClean="0"/>
            </a:br>
            <a:r>
              <a:rPr lang="en-US" sz="2800" dirty="0" smtClean="0"/>
              <a:t>	</a:t>
            </a:r>
            <a:r>
              <a:rPr lang="en-US" sz="2000" dirty="0" smtClean="0"/>
              <a:t>embedded devices, robots, various cloud services</a:t>
            </a:r>
          </a:p>
          <a:p>
            <a:pPr marL="0" indent="0">
              <a:lnSpc>
                <a:spcPct val="100000"/>
              </a:lnSpc>
              <a:spcBef>
                <a:spcPts val="800"/>
              </a:spcBef>
              <a:spcAft>
                <a:spcPts val="1200"/>
              </a:spcAft>
              <a:buNone/>
            </a:pPr>
            <a:r>
              <a:rPr lang="en-US" sz="2800" dirty="0" smtClean="0">
                <a:solidFill>
                  <a:srgbClr val="59CB12"/>
                </a:solidFill>
              </a:rPr>
              <a:t>import</a:t>
            </a:r>
            <a:r>
              <a:rPr lang="en-US" sz="2800" dirty="0" smtClean="0"/>
              <a:t>/generate scripts from other sources</a:t>
            </a:r>
          </a:p>
          <a:p>
            <a:pPr marL="0" indent="0">
              <a:lnSpc>
                <a:spcPct val="100000"/>
              </a:lnSpc>
              <a:spcBef>
                <a:spcPts val="800"/>
              </a:spcBef>
              <a:spcAft>
                <a:spcPts val="1200"/>
              </a:spcAft>
              <a:buNone/>
            </a:pPr>
            <a:r>
              <a:rPr lang="en-US" sz="2800" dirty="0" smtClean="0"/>
              <a:t>code </a:t>
            </a:r>
            <a:r>
              <a:rPr lang="en-US" sz="2800" dirty="0">
                <a:solidFill>
                  <a:srgbClr val="59CB12"/>
                </a:solidFill>
              </a:rPr>
              <a:t>analysis</a:t>
            </a:r>
            <a:r>
              <a:rPr lang="en-US" sz="2800" dirty="0"/>
              <a:t> (correctness, performance, style, …); continuous!</a:t>
            </a:r>
          </a:p>
          <a:p>
            <a:pPr marL="0" indent="0">
              <a:lnSpc>
                <a:spcPct val="100000"/>
              </a:lnSpc>
              <a:spcBef>
                <a:spcPts val="800"/>
              </a:spcBef>
              <a:spcAft>
                <a:spcPts val="1200"/>
              </a:spcAft>
              <a:buNone/>
            </a:pPr>
            <a:r>
              <a:rPr lang="en-US" sz="2800" dirty="0" smtClean="0">
                <a:solidFill>
                  <a:srgbClr val="59CB12"/>
                </a:solidFill>
              </a:rPr>
              <a:t>observe</a:t>
            </a:r>
            <a:r>
              <a:rPr lang="en-US" sz="2800" dirty="0" smtClean="0"/>
              <a:t> </a:t>
            </a:r>
            <a:r>
              <a:rPr lang="en-US" sz="2800" dirty="0"/>
              <a:t>user interactions; help them learn </a:t>
            </a:r>
            <a:r>
              <a:rPr lang="en-US" sz="2800" dirty="0" smtClean="0"/>
              <a:t>programming</a:t>
            </a:r>
          </a:p>
          <a:p>
            <a:pPr marL="0" indent="0">
              <a:lnSpc>
                <a:spcPct val="100000"/>
              </a:lnSpc>
              <a:spcBef>
                <a:spcPts val="800"/>
              </a:spcBef>
              <a:spcAft>
                <a:spcPts val="1200"/>
              </a:spcAft>
              <a:buNone/>
            </a:pPr>
            <a:r>
              <a:rPr lang="en-US" sz="2800" dirty="0" smtClean="0">
                <a:solidFill>
                  <a:srgbClr val="59CB12"/>
                </a:solidFill>
              </a:rPr>
              <a:t>collaborative</a:t>
            </a:r>
            <a:r>
              <a:rPr lang="en-US" sz="2800" dirty="0" smtClean="0"/>
              <a:t> editing/</a:t>
            </a:r>
            <a:r>
              <a:rPr lang="en-US" sz="2800" dirty="0" err="1" smtClean="0"/>
              <a:t>diff+merge</a:t>
            </a:r>
            <a:endParaRPr lang="en-US" sz="2800" dirty="0"/>
          </a:p>
        </p:txBody>
      </p:sp>
      <p:sp>
        <p:nvSpPr>
          <p:cNvPr id="4" name="Title 3"/>
          <p:cNvSpPr>
            <a:spLocks noGrp="1"/>
          </p:cNvSpPr>
          <p:nvPr>
            <p:ph type="title"/>
          </p:nvPr>
        </p:nvSpPr>
        <p:spPr/>
        <p:txBody>
          <a:bodyPr/>
          <a:lstStyle/>
          <a:p>
            <a:r>
              <a:rPr lang="en-US" dirty="0" smtClean="0"/>
              <a:t>for cloud plug-ins sky is the limit!</a:t>
            </a:r>
            <a:endParaRPr lang="en-US" dirty="0"/>
          </a:p>
        </p:txBody>
      </p:sp>
    </p:spTree>
    <p:extLst>
      <p:ext uri="{BB962C8B-B14F-4D97-AF65-F5344CB8AC3E}">
        <p14:creationId xmlns:p14="http://schemas.microsoft.com/office/powerpoint/2010/main" val="307566424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chemeClr val="bg1"/>
                </a:solidFill>
              </a:rPr>
              <a:t>sooner or later</a:t>
            </a:r>
            <a:endParaRPr lang="en-US" dirty="0" smtClean="0">
              <a:solidFill>
                <a:schemeClr val="bg1"/>
              </a:solidFill>
              <a:latin typeface="Segoe UI (Body)"/>
            </a:endParaRPr>
          </a:p>
        </p:txBody>
      </p:sp>
      <p:sp>
        <p:nvSpPr>
          <p:cNvPr id="6" name="Text Placeholder 5"/>
          <p:cNvSpPr>
            <a:spLocks noGrp="1"/>
          </p:cNvSpPr>
          <p:nvPr>
            <p:ph type="body" sz="quarter" idx="10"/>
          </p:nvPr>
        </p:nvSpPr>
        <p:spPr>
          <a:xfrm>
            <a:off x="976313" y="2687782"/>
            <a:ext cx="10242550" cy="1378644"/>
          </a:xfrm>
        </p:spPr>
        <p:txBody>
          <a:bodyPr/>
          <a:lstStyle/>
          <a:p>
            <a:r>
              <a:rPr lang="en-US" dirty="0" smtClean="0">
                <a:solidFill>
                  <a:schemeClr val="bg1"/>
                </a:solidFill>
              </a:rPr>
              <a:t>what’s coming</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207911759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buNone/>
            </a:pPr>
            <a:r>
              <a:rPr lang="en-US" sz="4400" u="sng" dirty="0">
                <a:solidFill>
                  <a:schemeClr val="accent2"/>
                </a:solidFill>
              </a:rPr>
              <a:t>API overview</a:t>
            </a:r>
          </a:p>
          <a:p>
            <a:pPr marL="0" indent="0">
              <a:lnSpc>
                <a:spcPct val="100000"/>
              </a:lnSpc>
              <a:buNone/>
            </a:pPr>
            <a:r>
              <a:rPr lang="en-US" sz="4400" dirty="0" smtClean="0">
                <a:solidFill>
                  <a:schemeClr val="accent2"/>
                </a:solidFill>
              </a:rPr>
              <a:t>program state shared in the cloud</a:t>
            </a:r>
          </a:p>
          <a:p>
            <a:pPr marL="0" indent="0">
              <a:lnSpc>
                <a:spcPct val="100000"/>
              </a:lnSpc>
              <a:buNone/>
            </a:pPr>
            <a:r>
              <a:rPr lang="en-US" sz="4400" dirty="0" smtClean="0">
                <a:solidFill>
                  <a:schemeClr val="accent2"/>
                </a:solidFill>
              </a:rPr>
              <a:t>cloud off-loading of execution</a:t>
            </a:r>
          </a:p>
          <a:p>
            <a:pPr marL="0" indent="0">
              <a:lnSpc>
                <a:spcPct val="100000"/>
              </a:lnSpc>
              <a:buNone/>
            </a:pPr>
            <a:r>
              <a:rPr lang="en-US" sz="4400" dirty="0" smtClean="0">
                <a:solidFill>
                  <a:schemeClr val="accent2"/>
                </a:solidFill>
              </a:rPr>
              <a:t>example research collaboration (analysis)</a:t>
            </a:r>
          </a:p>
        </p:txBody>
      </p:sp>
      <p:sp>
        <p:nvSpPr>
          <p:cNvPr id="11" name="Title 10"/>
          <p:cNvSpPr>
            <a:spLocks noGrp="1"/>
          </p:cNvSpPr>
          <p:nvPr>
            <p:ph type="title"/>
          </p:nvPr>
        </p:nvSpPr>
        <p:spPr/>
        <p:txBody>
          <a:bodyPr/>
          <a:lstStyle/>
          <a:p>
            <a:r>
              <a:rPr lang="en-US" dirty="0" smtClean="0"/>
              <a:t>next in the tutorial</a:t>
            </a:r>
            <a:endParaRPr lang="en-US" dirty="0"/>
          </a:p>
        </p:txBody>
      </p:sp>
    </p:spTree>
    <p:extLst>
      <p:ext uri="{BB962C8B-B14F-4D97-AF65-F5344CB8AC3E}">
        <p14:creationId xmlns:p14="http://schemas.microsoft.com/office/powerpoint/2010/main" val="1556538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Touch</a:t>
            </a:r>
            <a:r>
              <a:rPr lang="en-US" dirty="0" smtClean="0"/>
              <a:t>Develop </a:t>
            </a:r>
            <a:br>
              <a:rPr lang="en-US" dirty="0" smtClean="0"/>
            </a:br>
            <a:r>
              <a:rPr lang="en-US" dirty="0" smtClean="0"/>
              <a:t>APIs and Apps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360951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1" y="-234762"/>
            <a:ext cx="12953543" cy="747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136" y="2438400"/>
            <a:ext cx="292024"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7733488" y="2438400"/>
            <a:ext cx="6889821" cy="4748695"/>
          </a:xfrm>
          <a:prstGeom prst="rect">
            <a:avLst/>
          </a:prstGeom>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descr="http://3.bp.blogspot.com/-H6aaDJXUKbA/UXG5vk36ltI/AAAAAAAAV8E/OUwDw-NyAn0/s1600/nokia+lumia+521+official+render+2.png"/>
          <p:cNvPicPr>
            <a:picLocks noChangeAspect="1" noChangeArrowheads="1"/>
          </p:cNvPicPr>
          <p:nvPr/>
        </p:nvPicPr>
        <p:blipFill rotWithShape="1">
          <a:blip r:embed="rId5">
            <a:extLst>
              <a:ext uri="{28A0092B-C50C-407E-A947-70E740481C1C}">
                <a14:useLocalDpi xmlns:a14="http://schemas.microsoft.com/office/drawing/2010/main" val="0"/>
              </a:ext>
            </a:extLst>
          </a:blip>
          <a:srcRect l="16043"/>
          <a:stretch/>
        </p:blipFill>
        <p:spPr bwMode="auto">
          <a:xfrm>
            <a:off x="7733488" y="2606215"/>
            <a:ext cx="4927435" cy="427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90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childTnLst>
                                    <p:anim calcmode="discrete" valueType="str">
                                      <p:cBhvr>
                                        <p:cTn id="6" dur="1000" fill="hold"/>
                                        <p:tgtEl>
                                          <p:spTgt spid="102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 presetClass="entr" presetSubtype="4"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API Design</a:t>
            </a:r>
            <a:endParaRPr lang="en-US" dirty="0"/>
          </a:p>
        </p:txBody>
      </p:sp>
      <p:sp>
        <p:nvSpPr>
          <p:cNvPr id="3" name="Content Placeholder 2"/>
          <p:cNvSpPr>
            <a:spLocks noGrp="1"/>
          </p:cNvSpPr>
          <p:nvPr>
            <p:ph idx="1"/>
          </p:nvPr>
        </p:nvSpPr>
        <p:spPr/>
        <p:txBody>
          <a:bodyPr>
            <a:normAutofit/>
          </a:bodyPr>
          <a:lstStyle/>
          <a:p>
            <a:pPr lvl="0"/>
            <a:r>
              <a:rPr lang="en-US" dirty="0" smtClean="0"/>
              <a:t>Simple and “big step”</a:t>
            </a:r>
          </a:p>
          <a:p>
            <a:r>
              <a:rPr lang="en-US" dirty="0" smtClean="0"/>
              <a:t>Avoid </a:t>
            </a:r>
            <a:r>
              <a:rPr lang="en-US" dirty="0"/>
              <a:t>call </a:t>
            </a:r>
            <a:r>
              <a:rPr lang="en-US" dirty="0" smtClean="0"/>
              <a:t>chaining to keep lines short</a:t>
            </a:r>
          </a:p>
          <a:p>
            <a:r>
              <a:rPr lang="en-US" dirty="0" smtClean="0"/>
              <a:t>Most APIs </a:t>
            </a:r>
            <a:r>
              <a:rPr lang="en-US" dirty="0"/>
              <a:t>are </a:t>
            </a:r>
            <a:r>
              <a:rPr lang="en-US" dirty="0" smtClean="0"/>
              <a:t>synchronous</a:t>
            </a:r>
          </a:p>
          <a:p>
            <a:r>
              <a:rPr lang="en-US" dirty="0" smtClean="0"/>
              <a:t>API fallbacks: </a:t>
            </a:r>
            <a:r>
              <a:rPr lang="en-US" dirty="0"/>
              <a:t>when a sensor or a functionality is not available emulate or </a:t>
            </a:r>
            <a:r>
              <a:rPr lang="en-US" dirty="0" smtClean="0"/>
              <a:t>ask </a:t>
            </a:r>
            <a:r>
              <a:rPr lang="en-US" dirty="0"/>
              <a:t>the user to do the </a:t>
            </a:r>
            <a:r>
              <a:rPr lang="en-US" dirty="0" smtClean="0"/>
              <a:t>action</a:t>
            </a:r>
            <a:endParaRPr lang="en-US" dirty="0"/>
          </a:p>
          <a:p>
            <a:pPr lvl="0"/>
            <a:r>
              <a:rPr lang="en-US" dirty="0"/>
              <a:t>API are annotated with platform requirements (accelerometer) </a:t>
            </a:r>
            <a:r>
              <a:rPr lang="en-US" dirty="0" smtClean="0"/>
              <a:t>to </a:t>
            </a:r>
            <a:r>
              <a:rPr lang="en-US" dirty="0"/>
              <a:t>allow filtering based on script target </a:t>
            </a:r>
            <a:r>
              <a:rPr lang="en-US" dirty="0" smtClean="0"/>
              <a:t>platform</a:t>
            </a:r>
          </a:p>
          <a:p>
            <a:r>
              <a:rPr lang="en-US" dirty="0"/>
              <a:t>Spaces and Unicode characters allowed (virtual keyboard</a:t>
            </a:r>
            <a:r>
              <a:rPr lang="en-US" dirty="0" smtClean="0"/>
              <a:t>)!</a:t>
            </a:r>
            <a:endParaRPr lang="en-US" dirty="0"/>
          </a:p>
        </p:txBody>
      </p:sp>
    </p:spTree>
    <p:extLst>
      <p:ext uri="{BB962C8B-B14F-4D97-AF65-F5344CB8AC3E}">
        <p14:creationId xmlns:p14="http://schemas.microsoft.com/office/powerpoint/2010/main" val="836361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15019" y="375934"/>
            <a:ext cx="3157240" cy="5259360"/>
          </a:xfrm>
          <a:prstGeom prst="rect">
            <a:avLst/>
          </a:prstGeom>
        </p:spPr>
      </p:pic>
      <p:sp>
        <p:nvSpPr>
          <p:cNvPr id="3" name="TextBox 2"/>
          <p:cNvSpPr txBox="1"/>
          <p:nvPr/>
        </p:nvSpPr>
        <p:spPr>
          <a:xfrm>
            <a:off x="3910794" y="5790586"/>
            <a:ext cx="3765691" cy="369236"/>
          </a:xfrm>
          <a:prstGeom prst="rect">
            <a:avLst/>
          </a:prstGeom>
          <a:noFill/>
        </p:spPr>
        <p:txBody>
          <a:bodyPr wrap="none" rtlCol="0">
            <a:spAutoFit/>
          </a:bodyPr>
          <a:lstStyle/>
          <a:p>
            <a:pPr defTabSz="914126"/>
            <a:r>
              <a:rPr lang="en-US" sz="1799" dirty="0">
                <a:solidFill>
                  <a:prstClr val="black"/>
                </a:solidFill>
                <a:hlinkClick r:id="rId3"/>
              </a:rPr>
              <a:t>http://www.touchdevelop.com/aslwa</a:t>
            </a:r>
            <a:r>
              <a:rPr lang="en-US" sz="1799" dirty="0">
                <a:solidFill>
                  <a:prstClr val="black"/>
                </a:solidFill>
              </a:rPr>
              <a:t> </a:t>
            </a:r>
          </a:p>
        </p:txBody>
      </p:sp>
    </p:spTree>
    <p:extLst>
      <p:ext uri="{BB962C8B-B14F-4D97-AF65-F5344CB8AC3E}">
        <p14:creationId xmlns:p14="http://schemas.microsoft.com/office/powerpoint/2010/main" val="2786040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board</a:t>
            </a:r>
            <a:endParaRPr lang="en-US" dirty="0"/>
          </a:p>
        </p:txBody>
      </p:sp>
      <p:sp>
        <p:nvSpPr>
          <p:cNvPr id="3" name="Content Placeholder 2"/>
          <p:cNvSpPr>
            <a:spLocks noGrp="1"/>
          </p:cNvSpPr>
          <p:nvPr>
            <p:ph idx="1"/>
          </p:nvPr>
        </p:nvSpPr>
        <p:spPr>
          <a:xfrm>
            <a:off x="1980684" y="1524497"/>
            <a:ext cx="5789692" cy="3428107"/>
          </a:xfrm>
        </p:spPr>
        <p:txBody>
          <a:bodyPr>
            <a:normAutofit/>
          </a:bodyPr>
          <a:lstStyle/>
          <a:p>
            <a:r>
              <a:rPr lang="en-US" dirty="0" smtClean="0"/>
              <a:t>sprite-based</a:t>
            </a:r>
          </a:p>
          <a:p>
            <a:r>
              <a:rPr lang="en-US" dirty="0" smtClean="0"/>
              <a:t>objects have speed, gravity, friction (physics engine)</a:t>
            </a:r>
          </a:p>
          <a:p>
            <a:r>
              <a:rPr lang="en-US" dirty="0" smtClean="0"/>
              <a:t>game loop </a:t>
            </a:r>
            <a:r>
              <a:rPr lang="en-US" dirty="0"/>
              <a:t>(timer event)</a:t>
            </a:r>
          </a:p>
          <a:p>
            <a:r>
              <a:rPr lang="en-US" dirty="0" smtClean="0"/>
              <a:t>touch events on sprites</a:t>
            </a:r>
            <a:endParaRPr lang="en-US" dirty="0" smtClean="0">
              <a:latin typeface="Segoe Semibold" pitchFamily="34" charset="0"/>
            </a:endParaRPr>
          </a:p>
        </p:txBody>
      </p:sp>
      <p:pic>
        <p:nvPicPr>
          <p:cNvPr id="1026" name="Picture 2" descr="C:\Users\nikolait\AppData\Local\Microsoft\Windows\Temporary Internet Files\Content.IE5\U8QL588R\MP91022099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4507" y="895"/>
            <a:ext cx="2956661" cy="4429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821208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8" dirty="0"/>
              <a:t>board </a:t>
            </a:r>
            <a:r>
              <a:rPr lang="en-US" sz="6598" dirty="0" err="1"/>
              <a:t>apis</a:t>
            </a:r>
            <a:endParaRPr lang="en-US" sz="6598" dirty="0"/>
          </a:p>
        </p:txBody>
      </p:sp>
      <p:sp>
        <p:nvSpPr>
          <p:cNvPr id="3" name="Content Placeholder 2"/>
          <p:cNvSpPr>
            <a:spLocks noGrp="1"/>
          </p:cNvSpPr>
          <p:nvPr>
            <p:ph sz="half" idx="1"/>
          </p:nvPr>
        </p:nvSpPr>
        <p:spPr>
          <a:xfrm>
            <a:off x="1980684" y="1600678"/>
            <a:ext cx="4418449" cy="4524784"/>
          </a:xfrm>
        </p:spPr>
        <p:txBody>
          <a:bodyPr>
            <a:noAutofit/>
          </a:bodyPr>
          <a:lstStyle/>
          <a:p>
            <a:r>
              <a:rPr lang="en-US" sz="2399" dirty="0" err="1">
                <a:hlinkClick r:id="rId2" action="ppaction://hlinkfile"/>
              </a:rPr>
              <a:t>Board→create</a:t>
            </a:r>
            <a:r>
              <a:rPr lang="en-US" sz="2399" dirty="0">
                <a:hlinkClick r:id="rId2" action="ppaction://hlinkfile"/>
              </a:rPr>
              <a:t> text</a:t>
            </a:r>
            <a:r>
              <a:rPr lang="en-US" sz="2399" dirty="0"/>
              <a:t/>
            </a:r>
            <a:br>
              <a:rPr lang="en-US" sz="2399" dirty="0"/>
            </a:br>
            <a:r>
              <a:rPr lang="en-US" sz="2399" dirty="0"/>
              <a:t>Create a new text sprite.</a:t>
            </a:r>
          </a:p>
          <a:p>
            <a:r>
              <a:rPr lang="en-US" sz="2399" dirty="0" err="1">
                <a:hlinkClick r:id="rId2" action="ppaction://hlinkfile"/>
              </a:rPr>
              <a:t>Board→create</a:t>
            </a:r>
            <a:r>
              <a:rPr lang="en-US" sz="2399" dirty="0">
                <a:hlinkClick r:id="rId2" action="ppaction://hlinkfile"/>
              </a:rPr>
              <a:t> rectangle</a:t>
            </a:r>
            <a:r>
              <a:rPr lang="en-US" sz="2399" dirty="0"/>
              <a:t/>
            </a:r>
            <a:br>
              <a:rPr lang="en-US" sz="2399" dirty="0"/>
            </a:br>
            <a:r>
              <a:rPr lang="en-US" sz="2399" dirty="0"/>
              <a:t>Create a new rectangle sprite.</a:t>
            </a:r>
          </a:p>
          <a:p>
            <a:r>
              <a:rPr lang="en-US" sz="2399" dirty="0" err="1">
                <a:hlinkClick r:id="rId2" action="ppaction://hlinkfile"/>
              </a:rPr>
              <a:t>Board→create</a:t>
            </a:r>
            <a:r>
              <a:rPr lang="en-US" sz="2399" dirty="0">
                <a:hlinkClick r:id="rId2" action="ppaction://hlinkfile"/>
              </a:rPr>
              <a:t> ellipse</a:t>
            </a:r>
            <a:r>
              <a:rPr lang="en-US" sz="2399" dirty="0"/>
              <a:t/>
            </a:r>
            <a:br>
              <a:rPr lang="en-US" sz="2399" dirty="0"/>
            </a:br>
            <a:r>
              <a:rPr lang="en-US" sz="2399" dirty="0"/>
              <a:t>Create a new ellipse sprite.</a:t>
            </a:r>
          </a:p>
          <a:p>
            <a:r>
              <a:rPr lang="en-US" sz="2399" dirty="0" err="1">
                <a:hlinkClick r:id="rId2" action="ppaction://hlinkfile"/>
              </a:rPr>
              <a:t>Board→create</a:t>
            </a:r>
            <a:r>
              <a:rPr lang="en-US" sz="2399" dirty="0">
                <a:hlinkClick r:id="rId2" action="ppaction://hlinkfile"/>
              </a:rPr>
              <a:t> picture</a:t>
            </a:r>
            <a:r>
              <a:rPr lang="en-US" sz="2399" dirty="0"/>
              <a:t/>
            </a:r>
            <a:br>
              <a:rPr lang="en-US" sz="2399" dirty="0"/>
            </a:br>
            <a:r>
              <a:rPr lang="en-US" sz="2399" dirty="0"/>
              <a:t>Create a new picture sprite.</a:t>
            </a:r>
          </a:p>
          <a:p>
            <a:r>
              <a:rPr lang="en-US" sz="2399" dirty="0" err="1">
                <a:hlinkClick r:id="rId2" action="ppaction://hlinkfile"/>
              </a:rPr>
              <a:t>Board→create</a:t>
            </a:r>
            <a:r>
              <a:rPr lang="en-US" sz="2399" dirty="0">
                <a:hlinkClick r:id="rId2" action="ppaction://hlinkfile"/>
              </a:rPr>
              <a:t> sprite set</a:t>
            </a:r>
            <a:r>
              <a:rPr lang="en-US" sz="2399" dirty="0"/>
              <a:t/>
            </a:r>
            <a:br>
              <a:rPr lang="en-US" sz="2399" dirty="0"/>
            </a:br>
            <a:r>
              <a:rPr lang="en-US" sz="2399" dirty="0"/>
              <a:t>Create a new collection for sprites.</a:t>
            </a:r>
          </a:p>
          <a:p>
            <a:endParaRPr lang="en-US" sz="2399" dirty="0"/>
          </a:p>
        </p:txBody>
      </p:sp>
      <p:sp>
        <p:nvSpPr>
          <p:cNvPr id="4" name="Content Placeholder 3"/>
          <p:cNvSpPr>
            <a:spLocks noGrp="1"/>
          </p:cNvSpPr>
          <p:nvPr>
            <p:ph sz="half" idx="2"/>
          </p:nvPr>
        </p:nvSpPr>
        <p:spPr>
          <a:xfrm>
            <a:off x="6399132" y="1600678"/>
            <a:ext cx="4189909" cy="4524784"/>
          </a:xfrm>
        </p:spPr>
        <p:txBody>
          <a:bodyPr>
            <a:noAutofit/>
          </a:bodyPr>
          <a:lstStyle/>
          <a:p>
            <a:r>
              <a:rPr lang="en-US" sz="2399" dirty="0" err="1">
                <a:hlinkClick r:id="rId2" action="ppaction://hlinkfile"/>
              </a:rPr>
              <a:t>Board→create</a:t>
            </a:r>
            <a:r>
              <a:rPr lang="en-US" sz="2399" dirty="0">
                <a:hlinkClick r:id="rId2" action="ppaction://hlinkfile"/>
              </a:rPr>
              <a:t> boundary</a:t>
            </a:r>
            <a:r>
              <a:rPr lang="en-US" sz="2399" dirty="0"/>
              <a:t/>
            </a:r>
            <a:br>
              <a:rPr lang="en-US" sz="2399" dirty="0"/>
            </a:br>
            <a:r>
              <a:rPr lang="en-US" sz="2399" dirty="0"/>
              <a:t>Create walls around the board at the given distance.</a:t>
            </a:r>
          </a:p>
          <a:p>
            <a:r>
              <a:rPr lang="en-US" sz="2399" dirty="0" err="1">
                <a:hlinkClick r:id="rId2" action="ppaction://hlinkfile"/>
              </a:rPr>
              <a:t>Board→create</a:t>
            </a:r>
            <a:r>
              <a:rPr lang="en-US" sz="2399" dirty="0">
                <a:hlinkClick r:id="rId2" action="ppaction://hlinkfile"/>
              </a:rPr>
              <a:t> obstacle</a:t>
            </a:r>
            <a:r>
              <a:rPr lang="en-US" sz="2399" dirty="0"/>
              <a:t/>
            </a:r>
            <a:br>
              <a:rPr lang="en-US" sz="2399" dirty="0"/>
            </a:br>
            <a:r>
              <a:rPr lang="en-US" sz="2399" dirty="0"/>
              <a:t>Create a line obstacle with elasticity (from sticky to complete bounce)</a:t>
            </a:r>
          </a:p>
          <a:p>
            <a:r>
              <a:rPr lang="en-US" sz="2399" dirty="0" err="1">
                <a:hlinkClick r:id="rId2" action="ppaction://hlinkfile"/>
              </a:rPr>
              <a:t>Board→create</a:t>
            </a:r>
            <a:r>
              <a:rPr lang="en-US" sz="2399" dirty="0">
                <a:hlinkClick r:id="rId2" action="ppaction://hlinkfile"/>
              </a:rPr>
              <a:t> anchor</a:t>
            </a:r>
            <a:r>
              <a:rPr lang="en-US" sz="2399" dirty="0"/>
              <a:t/>
            </a:r>
            <a:br>
              <a:rPr lang="en-US" sz="2399" dirty="0"/>
            </a:br>
            <a:r>
              <a:rPr lang="en-US" sz="2399" dirty="0"/>
              <a:t>Create an anchor sprite.</a:t>
            </a:r>
          </a:p>
          <a:p>
            <a:r>
              <a:rPr lang="en-US" sz="2399" dirty="0" err="1">
                <a:hlinkClick r:id="rId2" action="ppaction://hlinkfile"/>
              </a:rPr>
              <a:t>Board→create</a:t>
            </a:r>
            <a:r>
              <a:rPr lang="en-US" sz="2399" dirty="0">
                <a:hlinkClick r:id="rId2" action="ppaction://hlinkfile"/>
              </a:rPr>
              <a:t> spring</a:t>
            </a:r>
            <a:r>
              <a:rPr lang="en-US" sz="2399" dirty="0"/>
              <a:t/>
            </a:r>
            <a:br>
              <a:rPr lang="en-US" sz="2399" dirty="0"/>
            </a:br>
            <a:r>
              <a:rPr lang="en-US" sz="2399" dirty="0"/>
              <a:t>Create a spring between sprites</a:t>
            </a:r>
          </a:p>
          <a:p>
            <a:pPr marL="0" indent="0">
              <a:buNone/>
            </a:pPr>
            <a:endParaRPr lang="en-US" sz="2399" dirty="0"/>
          </a:p>
          <a:p>
            <a:endParaRPr lang="en-US" sz="2399" dirty="0"/>
          </a:p>
        </p:txBody>
      </p:sp>
    </p:spTree>
    <p:extLst>
      <p:ext uri="{BB962C8B-B14F-4D97-AF65-F5344CB8AC3E}">
        <p14:creationId xmlns:p14="http://schemas.microsoft.com/office/powerpoint/2010/main" val="11352548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Classes of APIs</a:t>
            </a:r>
            <a:endParaRPr lang="en-US" dirty="0"/>
          </a:p>
        </p:txBody>
      </p:sp>
      <p:sp>
        <p:nvSpPr>
          <p:cNvPr id="3" name="Content Placeholder 2"/>
          <p:cNvSpPr>
            <a:spLocks noGrp="1"/>
          </p:cNvSpPr>
          <p:nvPr>
            <p:ph idx="1"/>
          </p:nvPr>
        </p:nvSpPr>
        <p:spPr>
          <a:xfrm>
            <a:off x="837981" y="1826043"/>
            <a:ext cx="10512862" cy="4290278"/>
          </a:xfrm>
        </p:spPr>
        <p:txBody>
          <a:bodyPr>
            <a:normAutofit lnSpcReduction="10000"/>
          </a:bodyPr>
          <a:lstStyle/>
          <a:p>
            <a:r>
              <a:rPr lang="en-US" sz="3599" dirty="0"/>
              <a:t>Local</a:t>
            </a:r>
          </a:p>
          <a:p>
            <a:pPr lvl="1"/>
            <a:r>
              <a:rPr lang="en-US" sz="3199" dirty="0"/>
              <a:t>General purpose: math, collections, picture, song, game engine (board), JSON, XML</a:t>
            </a:r>
          </a:p>
          <a:p>
            <a:pPr lvl="1"/>
            <a:r>
              <a:rPr lang="en-US" sz="3199" dirty="0"/>
              <a:t>Device specific: camera, touch, accelerometer, other local sensors (compass, gyroscope, etc.)</a:t>
            </a:r>
          </a:p>
          <a:p>
            <a:pPr lvl="1"/>
            <a:endParaRPr lang="en-US" sz="3199" dirty="0"/>
          </a:p>
          <a:p>
            <a:r>
              <a:rPr lang="en-US" sz="3599" dirty="0"/>
              <a:t>Non-local</a:t>
            </a:r>
          </a:p>
          <a:p>
            <a:pPr lvl="1"/>
            <a:r>
              <a:rPr lang="en-US" sz="3199" dirty="0"/>
              <a:t>Device specific: phone, GPS, NFC</a:t>
            </a:r>
          </a:p>
          <a:p>
            <a:pPr lvl="1"/>
            <a:r>
              <a:rPr lang="en-US" sz="3199" dirty="0"/>
              <a:t>Internet: search, social, web services, web requests</a:t>
            </a:r>
          </a:p>
        </p:txBody>
      </p:sp>
    </p:spTree>
    <p:extLst>
      <p:ext uri="{BB962C8B-B14F-4D97-AF65-F5344CB8AC3E}">
        <p14:creationId xmlns:p14="http://schemas.microsoft.com/office/powerpoint/2010/main" val="1445716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accelerometer</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electronic </a:t>
            </a:r>
            <a:r>
              <a:rPr lang="en-US" dirty="0"/>
              <a:t>component that measures tilt and </a:t>
            </a:r>
            <a:r>
              <a:rPr lang="en-US" dirty="0" smtClean="0"/>
              <a:t>motion</a:t>
            </a:r>
          </a:p>
          <a:p>
            <a:pPr lvl="1"/>
            <a:r>
              <a:rPr lang="en-US" dirty="0" smtClean="0"/>
              <a:t>angle device is </a:t>
            </a:r>
            <a:r>
              <a:rPr lang="en-US" dirty="0"/>
              <a:t>being held </a:t>
            </a:r>
            <a:r>
              <a:rPr lang="en-US" dirty="0" smtClean="0"/>
              <a:t>at</a:t>
            </a:r>
          </a:p>
          <a:p>
            <a:pPr lvl="1"/>
            <a:r>
              <a:rPr lang="en-US" dirty="0" smtClean="0"/>
              <a:t>movements </a:t>
            </a:r>
            <a:r>
              <a:rPr lang="en-US" dirty="0"/>
              <a:t>such as </a:t>
            </a:r>
            <a:r>
              <a:rPr lang="en-US" dirty="0" smtClean="0"/>
              <a:t>rotation</a:t>
            </a:r>
          </a:p>
          <a:p>
            <a:pPr lvl="1"/>
            <a:r>
              <a:rPr lang="en-US" dirty="0" smtClean="0"/>
              <a:t>motion </a:t>
            </a:r>
            <a:r>
              <a:rPr lang="en-US" dirty="0"/>
              <a:t>gestures such as </a:t>
            </a:r>
            <a:r>
              <a:rPr lang="en-US" dirty="0" smtClean="0"/>
              <a:t>swinging, </a:t>
            </a:r>
            <a:r>
              <a:rPr lang="en-US" dirty="0"/>
              <a:t>shaking, and </a:t>
            </a:r>
            <a:r>
              <a:rPr lang="en-US" dirty="0" smtClean="0"/>
              <a:t>flicking</a:t>
            </a:r>
          </a:p>
          <a:p>
            <a:r>
              <a:rPr lang="en-US" dirty="0" smtClean="0"/>
              <a:t>detect </a:t>
            </a:r>
            <a:r>
              <a:rPr lang="en-US" dirty="0"/>
              <a:t>whether the phone is </a:t>
            </a:r>
            <a:r>
              <a:rPr lang="en-US" dirty="0" smtClean="0"/>
              <a:t>held in “portrait” or “landscape” mode</a:t>
            </a:r>
          </a:p>
          <a:p>
            <a:r>
              <a:rPr lang="en-US" dirty="0" smtClean="0"/>
              <a:t>control games </a:t>
            </a:r>
            <a:r>
              <a:rPr lang="en-US" dirty="0"/>
              <a:t>and other applications (such as music player) by moving or shaking the </a:t>
            </a:r>
            <a:r>
              <a:rPr lang="en-US" dirty="0" smtClean="0"/>
              <a:t>phone</a:t>
            </a:r>
            <a:endParaRPr lang="en-US" dirty="0"/>
          </a:p>
        </p:txBody>
      </p:sp>
    </p:spTree>
    <p:extLst>
      <p:ext uri="{BB962C8B-B14F-4D97-AF65-F5344CB8AC3E}">
        <p14:creationId xmlns:p14="http://schemas.microsoft.com/office/powerpoint/2010/main" val="47100171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coordinates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910" y="1524496"/>
            <a:ext cx="4219422" cy="464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65871" y="1372136"/>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Y is positive </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6" name="TextBox 5"/>
          <p:cNvSpPr txBox="1"/>
          <p:nvPr/>
        </p:nvSpPr>
        <p:spPr>
          <a:xfrm>
            <a:off x="6645689" y="1958009"/>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Z is negative</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7" name="TextBox 6"/>
          <p:cNvSpPr txBox="1"/>
          <p:nvPr/>
        </p:nvSpPr>
        <p:spPr>
          <a:xfrm>
            <a:off x="7313294" y="3733720"/>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X is negative</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8" name="TextBox 7"/>
          <p:cNvSpPr txBox="1"/>
          <p:nvPr/>
        </p:nvSpPr>
        <p:spPr>
          <a:xfrm>
            <a:off x="7237114" y="5462296"/>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Y is negative</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9" name="TextBox 8"/>
          <p:cNvSpPr txBox="1"/>
          <p:nvPr/>
        </p:nvSpPr>
        <p:spPr>
          <a:xfrm>
            <a:off x="4799349" y="5333504"/>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Z is positive</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5" name="Rectangle 4"/>
          <p:cNvSpPr/>
          <p:nvPr/>
        </p:nvSpPr>
        <p:spPr>
          <a:xfrm>
            <a:off x="4723171" y="5028783"/>
            <a:ext cx="855998" cy="304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1" name="TextBox 10"/>
          <p:cNvSpPr txBox="1"/>
          <p:nvPr/>
        </p:nvSpPr>
        <p:spPr>
          <a:xfrm>
            <a:off x="3580467" y="3272761"/>
            <a:ext cx="1559636" cy="861550"/>
          </a:xfrm>
          <a:prstGeom prst="rect">
            <a:avLst/>
          </a:prstGeom>
          <a:solidFill>
            <a:schemeClr val="bg1"/>
          </a:solidFill>
        </p:spPr>
        <p:txBody>
          <a:bodyPr wrap="none" rtlCol="0">
            <a:spAutoFit/>
          </a:bodyPr>
          <a:lstStyle/>
          <a:p>
            <a:pPr defTabSz="914126"/>
            <a:r>
              <a:rPr lang="en-US" sz="1600" dirty="0">
                <a:solidFill>
                  <a:prstClr val="black"/>
                </a:solidFill>
                <a:latin typeface="Segoe WP" pitchFamily="34" charset="0"/>
              </a:rPr>
              <a:t>X is positive</a:t>
            </a:r>
            <a:br>
              <a:rPr lang="en-US" sz="1600" dirty="0">
                <a:solidFill>
                  <a:prstClr val="black"/>
                </a:solidFill>
                <a:latin typeface="Segoe WP" pitchFamily="34" charset="0"/>
              </a:rPr>
            </a:br>
            <a:r>
              <a:rPr lang="en-US" sz="1600" dirty="0">
                <a:solidFill>
                  <a:prstClr val="black"/>
                </a:solidFill>
                <a:latin typeface="Segoe WP" pitchFamily="34" charset="0"/>
              </a:rPr>
              <a:t>when this edge</a:t>
            </a:r>
          </a:p>
          <a:p>
            <a:pPr defTabSz="914126"/>
            <a:r>
              <a:rPr lang="en-US" sz="1600" dirty="0">
                <a:solidFill>
                  <a:prstClr val="black"/>
                </a:solidFill>
                <a:latin typeface="Segoe WP" pitchFamily="34" charset="0"/>
              </a:rPr>
              <a:t>is “up”</a:t>
            </a:r>
          </a:p>
        </p:txBody>
      </p:sp>
      <p:sp>
        <p:nvSpPr>
          <p:cNvPr id="12" name="Rectangle 11"/>
          <p:cNvSpPr/>
          <p:nvPr/>
        </p:nvSpPr>
        <p:spPr>
          <a:xfrm>
            <a:off x="5140103" y="3695630"/>
            <a:ext cx="268688" cy="3047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Tree>
    <p:extLst>
      <p:ext uri="{BB962C8B-B14F-4D97-AF65-F5344CB8AC3E}">
        <p14:creationId xmlns:p14="http://schemas.microsoft.com/office/powerpoint/2010/main" val="244129434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en-US" dirty="0"/>
          </a:p>
        </p:txBody>
      </p:sp>
      <p:sp>
        <p:nvSpPr>
          <p:cNvPr id="3" name="Content Placeholder 2"/>
          <p:cNvSpPr>
            <a:spLocks noGrp="1"/>
          </p:cNvSpPr>
          <p:nvPr>
            <p:ph idx="1"/>
          </p:nvPr>
        </p:nvSpPr>
        <p:spPr/>
        <p:txBody>
          <a:bodyPr/>
          <a:lstStyle/>
          <a:p>
            <a:r>
              <a:rPr lang="en-US" dirty="0" smtClean="0"/>
              <a:t>shake</a:t>
            </a:r>
          </a:p>
          <a:p>
            <a:r>
              <a:rPr lang="en-US" dirty="0" smtClean="0"/>
              <a:t>phone face up</a:t>
            </a:r>
          </a:p>
          <a:p>
            <a:r>
              <a:rPr lang="en-US" dirty="0" smtClean="0"/>
              <a:t>phone face down</a:t>
            </a:r>
          </a:p>
          <a:p>
            <a:r>
              <a:rPr lang="en-US" dirty="0" smtClean="0"/>
              <a:t>phone portrait</a:t>
            </a:r>
          </a:p>
          <a:p>
            <a:r>
              <a:rPr lang="en-US" dirty="0"/>
              <a:t>p</a:t>
            </a:r>
            <a:r>
              <a:rPr lang="en-US" dirty="0" smtClean="0"/>
              <a:t>hone landscape left</a:t>
            </a:r>
          </a:p>
          <a:p>
            <a:r>
              <a:rPr lang="en-US" dirty="0" smtClean="0"/>
              <a:t>phone landscape right</a:t>
            </a:r>
            <a:endParaRPr lang="en-US" dirty="0"/>
          </a:p>
        </p:txBody>
      </p:sp>
    </p:spTree>
    <p:extLst>
      <p:ext uri="{BB962C8B-B14F-4D97-AF65-F5344CB8AC3E}">
        <p14:creationId xmlns:p14="http://schemas.microsoft.com/office/powerpoint/2010/main" val="426847139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apis</a:t>
            </a:r>
            <a:endParaRPr lang="en-US" dirty="0"/>
          </a:p>
        </p:txBody>
      </p:sp>
      <p:sp>
        <p:nvSpPr>
          <p:cNvPr id="3" name="Content Placeholder 2"/>
          <p:cNvSpPr>
            <a:spLocks noGrp="1"/>
          </p:cNvSpPr>
          <p:nvPr>
            <p:ph idx="1"/>
          </p:nvPr>
        </p:nvSpPr>
        <p:spPr/>
        <p:txBody>
          <a:bodyPr>
            <a:noAutofit/>
          </a:bodyPr>
          <a:lstStyle/>
          <a:p>
            <a:r>
              <a:rPr lang="en-US" sz="1600" dirty="0" err="1">
                <a:hlinkClick r:id="rId2" action="ppaction://hlinkfile"/>
              </a:rPr>
              <a:t>Senses→acceleration</a:t>
            </a:r>
            <a:r>
              <a:rPr lang="en-US" sz="1600" dirty="0">
                <a:hlinkClick r:id="rId2" action="ppaction://hlinkfile"/>
              </a:rPr>
              <a:t> quick</a:t>
            </a:r>
            <a:r>
              <a:rPr lang="en-US" sz="1600" dirty="0"/>
              <a:t/>
            </a:r>
            <a:br>
              <a:rPr lang="en-US" sz="1600" dirty="0"/>
            </a:br>
            <a:r>
              <a:rPr lang="en-US" sz="1600" dirty="0"/>
              <a:t>Gets filtered accelerometer data using a combination of a low-pass and threshold triggered high-pass on each axis to eliminate the majority of the sensor low amplitude noise while trending very quickly to large offsets (not perfectly smooth signal in that case), providing a very low latency. This is ideal for quickly reacting UI updates.</a:t>
            </a:r>
          </a:p>
          <a:p>
            <a:r>
              <a:rPr lang="en-US" sz="1600" dirty="0" err="1">
                <a:hlinkClick r:id="rId2" action="ppaction://hlinkfile"/>
              </a:rPr>
              <a:t>Senses→acceleration</a:t>
            </a:r>
            <a:r>
              <a:rPr lang="en-US" sz="1600" dirty="0">
                <a:hlinkClick r:id="rId2" action="ppaction://hlinkfile"/>
              </a:rPr>
              <a:t> smooth</a:t>
            </a:r>
            <a:r>
              <a:rPr lang="en-US" sz="1600" dirty="0"/>
              <a:t/>
            </a:r>
            <a:br>
              <a:rPr lang="en-US" sz="1600" dirty="0"/>
            </a:br>
            <a:r>
              <a:rPr lang="en-US" sz="1600" dirty="0"/>
              <a:t>Gets filtered accelerometer data using a 1 Hz first-order low-pass on each axis to eliminate the main sensor noise while providing a medium latency. This can be used for moderately reacting UI updates requiring a very smooth signal.</a:t>
            </a:r>
          </a:p>
          <a:p>
            <a:r>
              <a:rPr lang="en-US" sz="1600" dirty="0" err="1">
                <a:hlinkClick r:id="rId2" action="ppaction://hlinkfile"/>
              </a:rPr>
              <a:t>Senses→acceleration</a:t>
            </a:r>
            <a:r>
              <a:rPr lang="en-US" sz="1600" dirty="0">
                <a:hlinkClick r:id="rId2" action="ppaction://hlinkfile"/>
              </a:rPr>
              <a:t> stable</a:t>
            </a:r>
            <a:r>
              <a:rPr lang="en-US" sz="1600" dirty="0"/>
              <a:t/>
            </a:r>
            <a:br>
              <a:rPr lang="en-US" sz="1600" dirty="0"/>
            </a:br>
            <a:r>
              <a:rPr lang="en-US" sz="1600" dirty="0"/>
              <a:t>Gets filtered and temporally averaged accelerometer data using an arithmetic mean of the last 25 'optimally filtered' samples, so over 500ms at 50Hz on each axis, to virtually eliminate most sensor noise. This provides a very stable reading but it has also a very high latency and cannot be used for rapidly reacting UI.</a:t>
            </a:r>
          </a:p>
        </p:txBody>
      </p:sp>
    </p:spTree>
    <p:extLst>
      <p:ext uri="{BB962C8B-B14F-4D97-AF65-F5344CB8AC3E}">
        <p14:creationId xmlns:p14="http://schemas.microsoft.com/office/powerpoint/2010/main" val="21113058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Smartphone </a:t>
            </a:r>
            <a:r>
              <a:rPr lang="en-US" dirty="0" err="1" smtClean="0"/>
              <a:t>DEMo</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7426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1060741" y="2084172"/>
            <a:ext cx="2688574" cy="4482760"/>
          </a:xfrm>
        </p:spPr>
        <p:txBody>
          <a:bodyPr/>
          <a:lstStyle/>
          <a:p>
            <a:r>
              <a:rPr lang="en-US" dirty="0" smtClean="0"/>
              <a:t> </a:t>
            </a:r>
            <a:endParaRPr lang="en-US" dirty="0"/>
          </a:p>
        </p:txBody>
      </p:sp>
      <p:sp>
        <p:nvSpPr>
          <p:cNvPr id="2" name="Title 1"/>
          <p:cNvSpPr>
            <a:spLocks noGrp="1"/>
          </p:cNvSpPr>
          <p:nvPr>
            <p:ph type="title"/>
          </p:nvPr>
        </p:nvSpPr>
        <p:spPr/>
        <p:txBody>
          <a:bodyPr/>
          <a:lstStyle/>
          <a:p>
            <a:r>
              <a:rPr lang="en-US" dirty="0" smtClean="0"/>
              <a:t>mission: democratize programming</a:t>
            </a:r>
            <a:endParaRPr lang="en-US" dirty="0"/>
          </a:p>
        </p:txBody>
      </p:sp>
      <p:pic>
        <p:nvPicPr>
          <p:cNvPr id="1030" name="Picture 6" descr="http://upload.wikimedia.org/wikipedia/commons/thumb/9/93/Windows_7_OEM_badge.svg/125px-Windows_7_OEM_badg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572" y="8378308"/>
            <a:ext cx="270380" cy="270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1957" y="1363133"/>
            <a:ext cx="5374715" cy="36237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5425" y="1363133"/>
            <a:ext cx="4446300" cy="3623734"/>
          </a:xfrm>
          <a:prstGeom prst="rect">
            <a:avLst/>
          </a:prstGeom>
        </p:spPr>
      </p:pic>
      <p:sp>
        <p:nvSpPr>
          <p:cNvPr id="7" name="TextBox 6"/>
          <p:cNvSpPr txBox="1"/>
          <p:nvPr/>
        </p:nvSpPr>
        <p:spPr>
          <a:xfrm>
            <a:off x="1092196" y="5287772"/>
            <a:ext cx="10242676" cy="615553"/>
          </a:xfrm>
          <a:prstGeom prst="rect">
            <a:avLst/>
          </a:prstGeom>
          <a:noFill/>
        </p:spPr>
        <p:txBody>
          <a:bodyPr wrap="none" lIns="0" tIns="0" rIns="0" bIns="0" rtlCol="0">
            <a:spAutoFit/>
          </a:bodyPr>
          <a:lstStyle/>
          <a:p>
            <a:r>
              <a:rPr lang="en-US" sz="4000" spc="-70" dirty="0" err="1" smtClean="0">
                <a:gradFill>
                  <a:gsLst>
                    <a:gs pos="2917">
                      <a:schemeClr val="tx1"/>
                    </a:gs>
                    <a:gs pos="30000">
                      <a:schemeClr val="tx1"/>
                    </a:gs>
                  </a:gsLst>
                  <a:lin ang="5400000" scaled="0"/>
                </a:gradFill>
                <a:latin typeface="+mj-lt"/>
              </a:rPr>
              <a:t>touch</a:t>
            </a:r>
            <a:r>
              <a:rPr lang="en-US" sz="4000" b="1" spc="-70" dirty="0" err="1" smtClean="0">
                <a:gradFill>
                  <a:gsLst>
                    <a:gs pos="2917">
                      <a:schemeClr val="tx1"/>
                    </a:gs>
                    <a:gs pos="30000">
                      <a:schemeClr val="tx1"/>
                    </a:gs>
                  </a:gsLst>
                  <a:lin ang="5400000" scaled="0"/>
                </a:gradFill>
              </a:rPr>
              <a:t>develop</a:t>
            </a:r>
            <a:r>
              <a:rPr lang="en-US" sz="4000" spc="-70" dirty="0" smtClean="0">
                <a:gradFill>
                  <a:gsLst>
                    <a:gs pos="2917">
                      <a:schemeClr val="tx1"/>
                    </a:gs>
                    <a:gs pos="30000">
                      <a:schemeClr val="tx1"/>
                    </a:gs>
                  </a:gsLst>
                  <a:lin ang="5400000" scaled="0"/>
                </a:gradFill>
                <a:latin typeface="+mj-lt"/>
              </a:rPr>
              <a:t>: BASIC for </a:t>
            </a:r>
            <a:r>
              <a:rPr lang="en-US" sz="4000" b="1" spc="-70" dirty="0" smtClean="0">
                <a:gradFill>
                  <a:gsLst>
                    <a:gs pos="2917">
                      <a:schemeClr val="tx1"/>
                    </a:gs>
                    <a:gs pos="30000">
                      <a:schemeClr val="tx1"/>
                    </a:gs>
                  </a:gsLst>
                  <a:lin ang="5400000" scaled="0"/>
                </a:gradFill>
              </a:rPr>
              <a:t>all</a:t>
            </a:r>
            <a:r>
              <a:rPr lang="en-US" sz="4000" spc="-70" dirty="0" smtClean="0">
                <a:gradFill>
                  <a:gsLst>
                    <a:gs pos="2917">
                      <a:schemeClr val="tx1"/>
                    </a:gs>
                    <a:gs pos="30000">
                      <a:schemeClr val="tx1"/>
                    </a:gs>
                  </a:gsLst>
                  <a:lin ang="5400000" scaled="0"/>
                </a:gradFill>
                <a:latin typeface="+mj-lt"/>
              </a:rPr>
              <a:t> devices and the web</a:t>
            </a:r>
          </a:p>
        </p:txBody>
      </p:sp>
      <p:sp>
        <p:nvSpPr>
          <p:cNvPr id="8" name="TextBox 7"/>
          <p:cNvSpPr txBox="1"/>
          <p:nvPr/>
        </p:nvSpPr>
        <p:spPr>
          <a:xfrm>
            <a:off x="4523497" y="6148625"/>
            <a:ext cx="6187528" cy="369332"/>
          </a:xfrm>
          <a:prstGeom prst="rect">
            <a:avLst/>
          </a:prstGeom>
          <a:noFill/>
        </p:spPr>
        <p:txBody>
          <a:bodyPr wrap="none" lIns="0" tIns="0" rIns="0" bIns="0" rtlCol="0">
            <a:spAutoFit/>
          </a:bodyPr>
          <a:lstStyle/>
          <a:p>
            <a:r>
              <a:rPr lang="en-US" sz="2400" spc="-70" dirty="0" smtClean="0">
                <a:solidFill>
                  <a:schemeClr val="bg1">
                    <a:lumMod val="65000"/>
                  </a:schemeClr>
                </a:solidFill>
                <a:latin typeface="+mj-lt"/>
              </a:rPr>
              <a:t>(or Bourne Shell, AppleScript, VBA, Excel Macros, …)</a:t>
            </a:r>
          </a:p>
        </p:txBody>
      </p:sp>
    </p:spTree>
    <p:extLst>
      <p:ext uri="{BB962C8B-B14F-4D97-AF65-F5344CB8AC3E}">
        <p14:creationId xmlns:p14="http://schemas.microsoft.com/office/powerpoint/2010/main" val="378697414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2702007" y="1051607"/>
              <a:ext cx="336512" cy="1249595"/>
            </p14:xfrm>
          </p:contentPart>
        </mc:Choice>
        <mc:Fallback xmlns="">
          <p:pic>
            <p:nvPicPr>
              <p:cNvPr id="4" name="Ink 3"/>
              <p:cNvPicPr/>
              <p:nvPr/>
            </p:nvPicPr>
            <p:blipFill>
              <a:blip r:embed="rId3"/>
              <a:stretch>
                <a:fillRect/>
              </a:stretch>
            </p:blipFill>
            <p:spPr>
              <a:xfrm>
                <a:off x="2696603" y="1042247"/>
                <a:ext cx="351284" cy="126759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2651620" y="730571"/>
              <a:ext cx="1156379" cy="989022"/>
            </p14:xfrm>
          </p:contentPart>
        </mc:Choice>
        <mc:Fallback xmlns="">
          <p:pic>
            <p:nvPicPr>
              <p:cNvPr id="8" name="Ink 7"/>
              <p:cNvPicPr/>
              <p:nvPr/>
            </p:nvPicPr>
            <p:blipFill>
              <a:blip r:embed="rId5"/>
              <a:stretch>
                <a:fillRect/>
              </a:stretch>
            </p:blipFill>
            <p:spPr>
              <a:xfrm>
                <a:off x="2634339" y="709696"/>
                <a:ext cx="1194541" cy="103005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p14:cNvContentPartPr/>
              <p14:nvPr/>
            </p14:nvContentPartPr>
            <p14:xfrm>
              <a:off x="3903374" y="633756"/>
              <a:ext cx="363505" cy="1446103"/>
            </p14:xfrm>
          </p:contentPart>
        </mc:Choice>
        <mc:Fallback xmlns="">
          <p:pic>
            <p:nvPicPr>
              <p:cNvPr id="9" name="Ink 8"/>
              <p:cNvPicPr/>
              <p:nvPr/>
            </p:nvPicPr>
            <p:blipFill>
              <a:blip r:embed="rId7"/>
              <a:stretch>
                <a:fillRect/>
              </a:stretch>
            </p:blipFill>
            <p:spPr>
              <a:xfrm>
                <a:off x="3884659" y="618996"/>
                <a:ext cx="398056" cy="147598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401844" y="1236239"/>
              <a:ext cx="1048767" cy="760482"/>
            </p14:xfrm>
          </p:contentPart>
        </mc:Choice>
        <mc:Fallback xmlns="">
          <p:pic>
            <p:nvPicPr>
              <p:cNvPr id="10" name="Ink 9"/>
              <p:cNvPicPr/>
              <p:nvPr/>
            </p:nvPicPr>
            <p:blipFill>
              <a:blip r:embed="rId9"/>
              <a:stretch>
                <a:fillRect/>
              </a:stretch>
            </p:blipFill>
            <p:spPr>
              <a:xfrm>
                <a:off x="4381329" y="1217155"/>
                <a:ext cx="1074680" cy="80189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Ink 32"/>
              <p14:cNvContentPartPr/>
              <p14:nvPr/>
            </p14:nvContentPartPr>
            <p14:xfrm>
              <a:off x="5391946" y="947954"/>
              <a:ext cx="900485" cy="264891"/>
            </p14:xfrm>
          </p:contentPart>
        </mc:Choice>
        <mc:Fallback xmlns="">
          <p:pic>
            <p:nvPicPr>
              <p:cNvPr id="33" name="Ink 32"/>
              <p:cNvPicPr/>
              <p:nvPr/>
            </p:nvPicPr>
            <p:blipFill>
              <a:blip r:embed="rId11"/>
              <a:stretch>
                <a:fillRect/>
              </a:stretch>
            </p:blipFill>
            <p:spPr>
              <a:xfrm>
                <a:off x="5377544" y="929959"/>
                <a:ext cx="922088" cy="29044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4" name="Ink 33"/>
              <p14:cNvContentPartPr/>
              <p14:nvPr/>
            </p14:nvContentPartPr>
            <p14:xfrm>
              <a:off x="5740695" y="568973"/>
              <a:ext cx="290084" cy="1421630"/>
            </p14:xfrm>
          </p:contentPart>
        </mc:Choice>
        <mc:Fallback xmlns="">
          <p:pic>
            <p:nvPicPr>
              <p:cNvPr id="34" name="Ink 33"/>
              <p:cNvPicPr/>
              <p:nvPr/>
            </p:nvPicPr>
            <p:blipFill>
              <a:blip r:embed="rId13"/>
              <a:stretch>
                <a:fillRect/>
              </a:stretch>
            </p:blipFill>
            <p:spPr>
              <a:xfrm>
                <a:off x="5733857" y="552053"/>
                <a:ext cx="313838" cy="145259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 name="Ink 35"/>
              <p14:cNvContentPartPr/>
              <p14:nvPr/>
            </p14:nvContentPartPr>
            <p14:xfrm>
              <a:off x="6487501" y="1243797"/>
              <a:ext cx="805470" cy="76300"/>
            </p14:xfrm>
          </p:contentPart>
        </mc:Choice>
        <mc:Fallback xmlns="">
          <p:pic>
            <p:nvPicPr>
              <p:cNvPr id="36" name="Ink 35"/>
              <p:cNvPicPr/>
              <p:nvPr/>
            </p:nvPicPr>
            <p:blipFill>
              <a:blip r:embed="rId15"/>
              <a:stretch>
                <a:fillRect/>
              </a:stretch>
            </p:blipFill>
            <p:spPr>
              <a:xfrm>
                <a:off x="6481380" y="1229041"/>
                <a:ext cx="818432" cy="9717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 name="Ink 36"/>
              <p14:cNvContentPartPr/>
              <p14:nvPr/>
            </p14:nvContentPartPr>
            <p14:xfrm>
              <a:off x="2623907" y="529383"/>
              <a:ext cx="8344067" cy="4764439"/>
            </p14:xfrm>
          </p:contentPart>
        </mc:Choice>
        <mc:Fallback xmlns="">
          <p:pic>
            <p:nvPicPr>
              <p:cNvPr id="37" name="Ink 36"/>
              <p:cNvPicPr/>
              <p:nvPr/>
            </p:nvPicPr>
            <p:blipFill>
              <a:blip r:embed="rId17"/>
              <a:stretch>
                <a:fillRect/>
              </a:stretch>
            </p:blipFill>
            <p:spPr>
              <a:xfrm>
                <a:off x="2607347" y="506342"/>
                <a:ext cx="8373947" cy="4802241"/>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1" name="Ink 40"/>
              <p14:cNvContentPartPr/>
              <p14:nvPr/>
            </p14:nvContentPartPr>
            <p14:xfrm>
              <a:off x="13861620" y="5845558"/>
              <a:ext cx="360" cy="360"/>
            </p14:xfrm>
          </p:contentPart>
        </mc:Choice>
        <mc:Fallback xmlns="">
          <p:pic>
            <p:nvPicPr>
              <p:cNvPr id="41" name="Ink 40"/>
              <p:cNvPicPr/>
              <p:nvPr/>
            </p:nvPicPr>
            <p:blipFill>
              <a:blip r:embed="rId19"/>
              <a:stretch>
                <a:fillRect/>
              </a:stretch>
            </p:blipFill>
            <p:spPr>
              <a:xfrm>
                <a:off x="13843620" y="5827558"/>
                <a:ext cx="36360" cy="36360"/>
              </a:xfrm>
              <a:prstGeom prst="rect">
                <a:avLst/>
              </a:prstGeom>
            </p:spPr>
          </p:pic>
        </mc:Fallback>
      </mc:AlternateContent>
      <p:sp>
        <p:nvSpPr>
          <p:cNvPr id="44" name="Rectangle 43"/>
          <p:cNvSpPr/>
          <p:nvPr/>
        </p:nvSpPr>
        <p:spPr>
          <a:xfrm>
            <a:off x="3093350" y="5107698"/>
            <a:ext cx="6398162" cy="953859"/>
          </a:xfrm>
          <a:prstGeom prst="rect">
            <a:avLst/>
          </a:prstGeom>
        </p:spPr>
        <p:txBody>
          <a:bodyPr wrap="none">
            <a:spAutoFit/>
          </a:bodyPr>
          <a:lstStyle/>
          <a:p>
            <a:pPr defTabSz="914126"/>
            <a:r>
              <a:rPr lang="en-US" sz="2799" dirty="0">
                <a:solidFill>
                  <a:prstClr val="black"/>
                </a:solidFill>
                <a:hlinkClick r:id="rId20"/>
              </a:rPr>
              <a:t>https://www.touchdevelop.com/platforms</a:t>
            </a:r>
            <a:endParaRPr lang="en-US" sz="2799" dirty="0">
              <a:solidFill>
                <a:prstClr val="black"/>
              </a:solidFill>
            </a:endParaRPr>
          </a:p>
          <a:p>
            <a:pPr defTabSz="914126"/>
            <a:endParaRPr lang="en-US" sz="2799" dirty="0">
              <a:solidFill>
                <a:prstClr val="black"/>
              </a:solidFill>
            </a:endParaRPr>
          </a:p>
        </p:txBody>
      </p:sp>
    </p:spTree>
    <p:extLst>
      <p:ext uri="{BB962C8B-B14F-4D97-AF65-F5344CB8AC3E}">
        <p14:creationId xmlns:p14="http://schemas.microsoft.com/office/powerpoint/2010/main" val="3171707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a:t>
            </a:r>
            <a:endParaRPr lang="en-US" dirty="0"/>
          </a:p>
        </p:txBody>
      </p:sp>
      <p:sp>
        <p:nvSpPr>
          <p:cNvPr id="3" name="Content Placeholder 2"/>
          <p:cNvSpPr>
            <a:spLocks noGrp="1"/>
          </p:cNvSpPr>
          <p:nvPr>
            <p:ph idx="1"/>
          </p:nvPr>
        </p:nvSpPr>
        <p:spPr>
          <a:xfrm>
            <a:off x="1980683" y="1524497"/>
            <a:ext cx="5180251" cy="4600965"/>
          </a:xfrm>
        </p:spPr>
        <p:txBody>
          <a:bodyPr>
            <a:normAutofit/>
          </a:bodyPr>
          <a:lstStyle/>
          <a:p>
            <a:r>
              <a:rPr lang="en-US" dirty="0" smtClean="0"/>
              <a:t>internet connectivity</a:t>
            </a:r>
          </a:p>
          <a:p>
            <a:r>
              <a:rPr lang="en-US" dirty="0" smtClean="0"/>
              <a:t>downloading, uploading</a:t>
            </a:r>
          </a:p>
          <a:p>
            <a:r>
              <a:rPr lang="en-US" dirty="0" err="1" smtClean="0"/>
              <a:t>Json</a:t>
            </a:r>
            <a:r>
              <a:rPr lang="en-US" dirty="0" smtClean="0"/>
              <a:t>, RSS, XML</a:t>
            </a:r>
          </a:p>
          <a:p>
            <a:r>
              <a:rPr lang="en-US" dirty="0" smtClean="0"/>
              <a:t>search</a:t>
            </a:r>
          </a:p>
        </p:txBody>
      </p:sp>
      <p:pic>
        <p:nvPicPr>
          <p:cNvPr id="1027" name="Picture 3" descr="C:\Users\nikolait\AppData\Local\Microsoft\Windows\Temporary Internet Files\Content.IE5\3360AMBV\MP900309219[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574" y="838875"/>
            <a:ext cx="3656648" cy="245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158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797" dirty="0" err="1"/>
              <a:t>apis</a:t>
            </a:r>
            <a:r>
              <a:rPr lang="en-US" sz="8797" dirty="0"/>
              <a:t>: connection</a:t>
            </a:r>
          </a:p>
        </p:txBody>
      </p:sp>
      <p:sp>
        <p:nvSpPr>
          <p:cNvPr id="4" name="Content Placeholder 3"/>
          <p:cNvSpPr>
            <a:spLocks noGrp="1"/>
          </p:cNvSpPr>
          <p:nvPr>
            <p:ph idx="1"/>
          </p:nvPr>
        </p:nvSpPr>
        <p:spPr/>
        <p:txBody>
          <a:bodyPr>
            <a:noAutofit/>
          </a:bodyPr>
          <a:lstStyle/>
          <a:p>
            <a:r>
              <a:rPr lang="en-US" sz="1999" dirty="0" err="1">
                <a:hlinkClick r:id="rId2"/>
              </a:rPr>
              <a:t>Web→open</a:t>
            </a:r>
            <a:r>
              <a:rPr lang="en-US" sz="1999" dirty="0">
                <a:hlinkClick r:id="rId2"/>
              </a:rPr>
              <a:t> connection settings</a:t>
            </a:r>
            <a:r>
              <a:rPr lang="en-US" sz="1999" dirty="0"/>
              <a:t/>
            </a:r>
            <a:br>
              <a:rPr lang="en-US" sz="1999" dirty="0"/>
            </a:br>
            <a:r>
              <a:rPr lang="en-US" sz="1999" dirty="0"/>
              <a:t>Opens a connection settings page (</a:t>
            </a:r>
            <a:r>
              <a:rPr lang="en-US" sz="1999" dirty="0" err="1"/>
              <a:t>airplanemode</a:t>
            </a:r>
            <a:r>
              <a:rPr lang="en-US" sz="1999" dirty="0"/>
              <a:t>, </a:t>
            </a:r>
            <a:r>
              <a:rPr lang="en-US" sz="1999" dirty="0" err="1"/>
              <a:t>bluetooth</a:t>
            </a:r>
            <a:r>
              <a:rPr lang="en-US" sz="1999" dirty="0"/>
              <a:t>, wiki, cellular)</a:t>
            </a:r>
          </a:p>
          <a:p>
            <a:r>
              <a:rPr lang="en-US" sz="1999" dirty="0" err="1">
                <a:hlinkClick r:id="rId2"/>
              </a:rPr>
              <a:t>Web→is</a:t>
            </a:r>
            <a:r>
              <a:rPr lang="en-US" sz="1999" dirty="0">
                <a:hlinkClick r:id="rId2"/>
              </a:rPr>
              <a:t> connected</a:t>
            </a:r>
            <a:r>
              <a:rPr lang="en-US" sz="1999" dirty="0"/>
              <a:t/>
            </a:r>
            <a:br>
              <a:rPr lang="en-US" sz="1999" dirty="0"/>
            </a:br>
            <a:r>
              <a:rPr lang="en-US" sz="1999" dirty="0"/>
              <a:t>Indicates whether any network connection is available</a:t>
            </a:r>
          </a:p>
          <a:p>
            <a:r>
              <a:rPr lang="en-US" sz="1999" dirty="0" err="1">
                <a:hlinkClick r:id="rId2"/>
              </a:rPr>
              <a:t>Web→connection</a:t>
            </a:r>
            <a:r>
              <a:rPr lang="en-US" sz="1999" dirty="0">
                <a:hlinkClick r:id="rId2"/>
              </a:rPr>
              <a:t> name</a:t>
            </a:r>
            <a:r>
              <a:rPr lang="en-US" sz="1999" dirty="0"/>
              <a:t/>
            </a:r>
            <a:br>
              <a:rPr lang="en-US" sz="1999" dirty="0"/>
            </a:br>
            <a:r>
              <a:rPr lang="en-US" sz="1999" dirty="0"/>
              <a:t>Gets a name of the currently connected network servicing Internet requests</a:t>
            </a:r>
          </a:p>
          <a:p>
            <a:r>
              <a:rPr lang="en-US" sz="1999" dirty="0" err="1">
                <a:hlinkClick r:id="rId2"/>
              </a:rPr>
              <a:t>Web→connection</a:t>
            </a:r>
            <a:r>
              <a:rPr lang="en-US" sz="1999" dirty="0">
                <a:hlinkClick r:id="rId2"/>
              </a:rPr>
              <a:t> type</a:t>
            </a:r>
            <a:r>
              <a:rPr lang="en-US" sz="1999" dirty="0"/>
              <a:t/>
            </a:r>
            <a:br>
              <a:rPr lang="en-US" sz="1999" dirty="0"/>
            </a:br>
            <a:r>
              <a:rPr lang="en-US" sz="1999" dirty="0"/>
              <a:t>Gets the type of the network servicing Internet requests (unknown, none, </a:t>
            </a:r>
            <a:r>
              <a:rPr lang="en-US" sz="1999" dirty="0" err="1"/>
              <a:t>ethernet</a:t>
            </a:r>
            <a:r>
              <a:rPr lang="en-US" sz="1999" dirty="0"/>
              <a:t>, </a:t>
            </a:r>
            <a:r>
              <a:rPr lang="en-US" sz="1999" dirty="0" err="1"/>
              <a:t>wifi</a:t>
            </a:r>
            <a:r>
              <a:rPr lang="en-US" sz="1999" dirty="0"/>
              <a:t>, mobile)</a:t>
            </a:r>
          </a:p>
          <a:p>
            <a:endParaRPr lang="en-US" sz="1999" dirty="0"/>
          </a:p>
          <a:p>
            <a:endParaRPr lang="en-US" sz="1999" dirty="0"/>
          </a:p>
        </p:txBody>
      </p:sp>
    </p:spTree>
    <p:extLst>
      <p:ext uri="{BB962C8B-B14F-4D97-AF65-F5344CB8AC3E}">
        <p14:creationId xmlns:p14="http://schemas.microsoft.com/office/powerpoint/2010/main" val="207719982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598" dirty="0" err="1"/>
              <a:t>apis</a:t>
            </a:r>
            <a:r>
              <a:rPr lang="en-US" sz="6598" dirty="0"/>
              <a:t>: download/upload</a:t>
            </a:r>
          </a:p>
        </p:txBody>
      </p:sp>
      <p:sp>
        <p:nvSpPr>
          <p:cNvPr id="4" name="Content Placeholder 3"/>
          <p:cNvSpPr>
            <a:spLocks noGrp="1"/>
          </p:cNvSpPr>
          <p:nvPr>
            <p:ph idx="1"/>
          </p:nvPr>
        </p:nvSpPr>
        <p:spPr/>
        <p:txBody>
          <a:bodyPr>
            <a:noAutofit/>
          </a:bodyPr>
          <a:lstStyle/>
          <a:p>
            <a:r>
              <a:rPr lang="en-US" sz="1699" dirty="0" err="1">
                <a:hlinkClick r:id="rId2"/>
              </a:rPr>
              <a:t>Web→download</a:t>
            </a:r>
            <a:r>
              <a:rPr lang="en-US" sz="1699" dirty="0"/>
              <a:t/>
            </a:r>
            <a:br>
              <a:rPr lang="en-US" sz="1699" dirty="0"/>
            </a:br>
            <a:r>
              <a:rPr lang="en-US" sz="1699" dirty="0"/>
              <a:t>Downloads the content of an internet page (http get)</a:t>
            </a:r>
          </a:p>
          <a:p>
            <a:r>
              <a:rPr lang="en-US" sz="1699" dirty="0" err="1">
                <a:hlinkClick r:id="rId2"/>
              </a:rPr>
              <a:t>Web→download</a:t>
            </a:r>
            <a:r>
              <a:rPr lang="en-US" sz="1699" dirty="0">
                <a:hlinkClick r:id="rId2"/>
              </a:rPr>
              <a:t> picture</a:t>
            </a:r>
            <a:r>
              <a:rPr lang="en-US" sz="1699" dirty="0"/>
              <a:t/>
            </a:r>
            <a:br>
              <a:rPr lang="en-US" sz="1699" dirty="0"/>
            </a:br>
            <a:r>
              <a:rPr lang="en-US" sz="1699" dirty="0"/>
              <a:t>Downloads a picture from internet</a:t>
            </a:r>
          </a:p>
          <a:p>
            <a:r>
              <a:rPr lang="en-US" sz="1699" dirty="0" err="1">
                <a:hlinkClick r:id="rId2"/>
              </a:rPr>
              <a:t>Web→download</a:t>
            </a:r>
            <a:r>
              <a:rPr lang="en-US" sz="1699" dirty="0">
                <a:hlinkClick r:id="rId2"/>
              </a:rPr>
              <a:t> </a:t>
            </a:r>
            <a:r>
              <a:rPr lang="en-US" sz="1699" dirty="0" err="1">
                <a:hlinkClick r:id="rId2"/>
              </a:rPr>
              <a:t>json</a:t>
            </a:r>
            <a:r>
              <a:rPr lang="en-US" sz="1699" dirty="0"/>
              <a:t/>
            </a:r>
            <a:br>
              <a:rPr lang="en-US" sz="1699" dirty="0"/>
            </a:br>
            <a:r>
              <a:rPr lang="en-US" sz="1699" dirty="0"/>
              <a:t>Downloads a web service response as a JSON data structure (http get)</a:t>
            </a:r>
          </a:p>
          <a:p>
            <a:r>
              <a:rPr lang="en-US" sz="1699" dirty="0" err="1">
                <a:hlinkClick r:id="rId2"/>
              </a:rPr>
              <a:t>Web→download</a:t>
            </a:r>
            <a:r>
              <a:rPr lang="en-US" sz="1699" dirty="0">
                <a:hlinkClick r:id="rId2"/>
              </a:rPr>
              <a:t> sound</a:t>
            </a:r>
            <a:r>
              <a:rPr lang="en-US" sz="1699" dirty="0"/>
              <a:t/>
            </a:r>
            <a:br>
              <a:rPr lang="en-US" sz="1699" dirty="0"/>
            </a:br>
            <a:r>
              <a:rPr lang="en-US" sz="1699" dirty="0"/>
              <a:t>Downloads a WAV sound file from internet</a:t>
            </a:r>
          </a:p>
          <a:p>
            <a:r>
              <a:rPr lang="en-US" sz="1699" dirty="0" err="1">
                <a:hlinkClick r:id="rId2"/>
              </a:rPr>
              <a:t>Web→download</a:t>
            </a:r>
            <a:r>
              <a:rPr lang="en-US" sz="1699" dirty="0">
                <a:hlinkClick r:id="rId2"/>
              </a:rPr>
              <a:t> song</a:t>
            </a:r>
            <a:r>
              <a:rPr lang="en-US" sz="1699" dirty="0"/>
              <a:t/>
            </a:r>
            <a:br>
              <a:rPr lang="en-US" sz="1699" dirty="0"/>
            </a:br>
            <a:r>
              <a:rPr lang="en-US" sz="1699" dirty="0"/>
              <a:t>Create a streamed song file from internet (download happens when playing)</a:t>
            </a:r>
          </a:p>
          <a:p>
            <a:r>
              <a:rPr lang="en-US" sz="1699" dirty="0" err="1">
                <a:hlinkClick r:id="rId2"/>
              </a:rPr>
              <a:t>Web→upload</a:t>
            </a:r>
            <a:r>
              <a:rPr lang="en-US" sz="1699" dirty="0"/>
              <a:t/>
            </a:r>
            <a:br>
              <a:rPr lang="en-US" sz="1699" dirty="0"/>
            </a:br>
            <a:r>
              <a:rPr lang="en-US" sz="1699" dirty="0"/>
              <a:t>Uploads text to an internet page (http post)</a:t>
            </a:r>
          </a:p>
          <a:p>
            <a:r>
              <a:rPr lang="en-US" sz="1699" dirty="0" err="1">
                <a:hlinkClick r:id="rId2"/>
              </a:rPr>
              <a:t>Web→upload</a:t>
            </a:r>
            <a:r>
              <a:rPr lang="en-US" sz="1699" dirty="0">
                <a:hlinkClick r:id="rId2"/>
              </a:rPr>
              <a:t> picture</a:t>
            </a:r>
            <a:r>
              <a:rPr lang="en-US" sz="1699" dirty="0"/>
              <a:t/>
            </a:r>
            <a:br>
              <a:rPr lang="en-US" sz="1699" dirty="0"/>
            </a:br>
            <a:r>
              <a:rPr lang="en-US" sz="1699" dirty="0"/>
              <a:t>Uploads a picture to an internet page (http post)</a:t>
            </a:r>
          </a:p>
          <a:p>
            <a:endParaRPr lang="en-US" sz="1699" dirty="0"/>
          </a:p>
        </p:txBody>
      </p:sp>
    </p:spTree>
    <p:extLst>
      <p:ext uri="{BB962C8B-B14F-4D97-AF65-F5344CB8AC3E}">
        <p14:creationId xmlns:p14="http://schemas.microsoft.com/office/powerpoint/2010/main" val="44346421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apis</a:t>
            </a:r>
            <a:r>
              <a:rPr lang="en-US" dirty="0" smtClean="0"/>
              <a:t>: formats</a:t>
            </a:r>
            <a:endParaRPr lang="en-US" dirty="0"/>
          </a:p>
        </p:txBody>
      </p:sp>
      <p:sp>
        <p:nvSpPr>
          <p:cNvPr id="4" name="Content Placeholder 3"/>
          <p:cNvSpPr>
            <a:spLocks noGrp="1"/>
          </p:cNvSpPr>
          <p:nvPr>
            <p:ph sz="half" idx="1"/>
          </p:nvPr>
        </p:nvSpPr>
        <p:spPr/>
        <p:txBody>
          <a:bodyPr>
            <a:noAutofit/>
          </a:bodyPr>
          <a:lstStyle/>
          <a:p>
            <a:r>
              <a:rPr lang="en-US" sz="2399" dirty="0" err="1">
                <a:hlinkClick r:id="rId2"/>
              </a:rPr>
              <a:t>Web→xml</a:t>
            </a:r>
            <a:r>
              <a:rPr lang="en-US" sz="2399" dirty="0"/>
              <a:t/>
            </a:r>
            <a:br>
              <a:rPr lang="en-US" sz="2399" dirty="0"/>
            </a:br>
            <a:r>
              <a:rPr lang="en-US" sz="2399" dirty="0"/>
              <a:t>Parses the string as a xml element</a:t>
            </a:r>
          </a:p>
          <a:p>
            <a:r>
              <a:rPr lang="en-US" sz="2399" dirty="0" err="1">
                <a:hlinkClick r:id="rId2"/>
              </a:rPr>
              <a:t>Web→json</a:t>
            </a:r>
            <a:r>
              <a:rPr lang="en-US" sz="2399" dirty="0"/>
              <a:t/>
            </a:r>
            <a:br>
              <a:rPr lang="en-US" sz="2399" dirty="0"/>
            </a:br>
            <a:r>
              <a:rPr lang="en-US" sz="2399" dirty="0"/>
              <a:t>Parses the string as a </a:t>
            </a:r>
            <a:r>
              <a:rPr lang="en-US" sz="2399" dirty="0" err="1"/>
              <a:t>json</a:t>
            </a:r>
            <a:r>
              <a:rPr lang="en-US" sz="2399" dirty="0"/>
              <a:t> object</a:t>
            </a:r>
          </a:p>
          <a:p>
            <a:r>
              <a:rPr lang="en-US" sz="2399" dirty="0" err="1">
                <a:hlinkClick r:id="rId2"/>
              </a:rPr>
              <a:t>Web→rss</a:t>
            </a:r>
            <a:r>
              <a:rPr lang="en-US" sz="2399" dirty="0"/>
              <a:t/>
            </a:r>
            <a:br>
              <a:rPr lang="en-US" sz="2399" dirty="0"/>
            </a:br>
            <a:r>
              <a:rPr lang="en-US" sz="2399" dirty="0"/>
              <a:t>Parses the newsfeed string (RSS 2.0) into a message collection</a:t>
            </a:r>
          </a:p>
        </p:txBody>
      </p:sp>
      <p:sp>
        <p:nvSpPr>
          <p:cNvPr id="3" name="Content Placeholder 2"/>
          <p:cNvSpPr>
            <a:spLocks noGrp="1"/>
          </p:cNvSpPr>
          <p:nvPr>
            <p:ph sz="half" idx="2"/>
          </p:nvPr>
        </p:nvSpPr>
        <p:spPr/>
        <p:txBody>
          <a:bodyPr>
            <a:normAutofit fontScale="92500" lnSpcReduction="20000"/>
          </a:bodyPr>
          <a:lstStyle/>
          <a:p>
            <a:r>
              <a:rPr lang="en-US" dirty="0" err="1">
                <a:hlinkClick r:id="rId2"/>
              </a:rPr>
              <a:t>Web→url</a:t>
            </a:r>
            <a:r>
              <a:rPr lang="en-US" dirty="0">
                <a:hlinkClick r:id="rId2"/>
              </a:rPr>
              <a:t> encode</a:t>
            </a:r>
            <a:r>
              <a:rPr lang="en-US" dirty="0"/>
              <a:t/>
            </a:r>
            <a:br>
              <a:rPr lang="en-US" dirty="0"/>
            </a:br>
            <a:r>
              <a:rPr lang="en-US" dirty="0"/>
              <a:t>Converts a text string into an </a:t>
            </a:r>
            <a:r>
              <a:rPr lang="en-US" dirty="0" err="1"/>
              <a:t>url</a:t>
            </a:r>
            <a:r>
              <a:rPr lang="en-US" dirty="0"/>
              <a:t>-encoded string</a:t>
            </a:r>
          </a:p>
          <a:p>
            <a:r>
              <a:rPr lang="en-US" dirty="0" err="1">
                <a:hlinkClick r:id="rId2"/>
              </a:rPr>
              <a:t>Web→url</a:t>
            </a:r>
            <a:r>
              <a:rPr lang="en-US" dirty="0">
                <a:hlinkClick r:id="rId2"/>
              </a:rPr>
              <a:t> decode</a:t>
            </a:r>
            <a:r>
              <a:rPr lang="en-US" dirty="0"/>
              <a:t/>
            </a:r>
            <a:br>
              <a:rPr lang="en-US" dirty="0"/>
            </a:br>
            <a:r>
              <a:rPr lang="en-US" dirty="0"/>
              <a:t>Decodes a string that has been </a:t>
            </a:r>
            <a:r>
              <a:rPr lang="en-US" dirty="0" err="1"/>
              <a:t>url</a:t>
            </a:r>
            <a:r>
              <a:rPr lang="en-US" dirty="0"/>
              <a:t>-encoded</a:t>
            </a:r>
          </a:p>
          <a:p>
            <a:r>
              <a:rPr lang="en-US" dirty="0" err="1">
                <a:hlinkClick r:id="rId2"/>
              </a:rPr>
              <a:t>Web→html</a:t>
            </a:r>
            <a:r>
              <a:rPr lang="en-US" dirty="0">
                <a:hlinkClick r:id="rId2"/>
              </a:rPr>
              <a:t> encode</a:t>
            </a:r>
            <a:r>
              <a:rPr lang="en-US" dirty="0"/>
              <a:t/>
            </a:r>
            <a:br>
              <a:rPr lang="en-US" dirty="0"/>
            </a:br>
            <a:r>
              <a:rPr lang="en-US" dirty="0"/>
              <a:t>Converts a text string into an HTML-encoded string </a:t>
            </a:r>
          </a:p>
          <a:p>
            <a:r>
              <a:rPr lang="en-US" dirty="0" err="1">
                <a:hlinkClick r:id="rId2"/>
              </a:rPr>
              <a:t>Web→html</a:t>
            </a:r>
            <a:r>
              <a:rPr lang="en-US" dirty="0">
                <a:hlinkClick r:id="rId2"/>
              </a:rPr>
              <a:t> decode</a:t>
            </a:r>
            <a:r>
              <a:rPr lang="en-US" dirty="0"/>
              <a:t/>
            </a:r>
            <a:br>
              <a:rPr lang="en-US" dirty="0"/>
            </a:br>
            <a:r>
              <a:rPr lang="en-US" dirty="0"/>
              <a:t>Decodes a string that has been HTML-encoded</a:t>
            </a:r>
          </a:p>
          <a:p>
            <a:endParaRPr lang="en-US" dirty="0"/>
          </a:p>
        </p:txBody>
      </p:sp>
    </p:spTree>
    <p:extLst>
      <p:ext uri="{BB962C8B-B14F-4D97-AF65-F5344CB8AC3E}">
        <p14:creationId xmlns:p14="http://schemas.microsoft.com/office/powerpoint/2010/main" val="24326455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endParaRPr lang="en-US" dirty="0"/>
          </a:p>
        </p:txBody>
      </p:sp>
      <p:sp>
        <p:nvSpPr>
          <p:cNvPr id="3" name="Content Placeholder 2"/>
          <p:cNvSpPr>
            <a:spLocks noGrp="1"/>
          </p:cNvSpPr>
          <p:nvPr>
            <p:ph idx="1"/>
          </p:nvPr>
        </p:nvSpPr>
        <p:spPr/>
        <p:txBody>
          <a:bodyPr/>
          <a:lstStyle/>
          <a:p>
            <a:r>
              <a:rPr lang="en-US" dirty="0" smtClean="0"/>
              <a:t>Crowd-sourced documentation</a:t>
            </a:r>
          </a:p>
          <a:p>
            <a:endParaRPr lang="en-US" dirty="0"/>
          </a:p>
        </p:txBody>
      </p:sp>
    </p:spTree>
    <p:extLst>
      <p:ext uri="{BB962C8B-B14F-4D97-AF65-F5344CB8AC3E}">
        <p14:creationId xmlns:p14="http://schemas.microsoft.com/office/powerpoint/2010/main" val="22468543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buNone/>
            </a:pPr>
            <a:r>
              <a:rPr lang="en-US" sz="4400" dirty="0">
                <a:solidFill>
                  <a:schemeClr val="accent2"/>
                </a:solidFill>
              </a:rPr>
              <a:t>API overview</a:t>
            </a:r>
          </a:p>
          <a:p>
            <a:pPr marL="0" indent="0">
              <a:lnSpc>
                <a:spcPct val="100000"/>
              </a:lnSpc>
              <a:buNone/>
            </a:pPr>
            <a:r>
              <a:rPr lang="en-US" sz="4400" u="sng" dirty="0" smtClean="0">
                <a:solidFill>
                  <a:schemeClr val="accent2"/>
                </a:solidFill>
              </a:rPr>
              <a:t>program state shared in the cloud</a:t>
            </a:r>
          </a:p>
          <a:p>
            <a:pPr marL="0" indent="0">
              <a:lnSpc>
                <a:spcPct val="100000"/>
              </a:lnSpc>
              <a:buNone/>
            </a:pPr>
            <a:r>
              <a:rPr lang="en-US" sz="4400" dirty="0" smtClean="0">
                <a:solidFill>
                  <a:schemeClr val="accent2"/>
                </a:solidFill>
              </a:rPr>
              <a:t>cloud off-loading of execution</a:t>
            </a:r>
          </a:p>
          <a:p>
            <a:pPr marL="0" indent="0">
              <a:lnSpc>
                <a:spcPct val="100000"/>
              </a:lnSpc>
              <a:buNone/>
            </a:pPr>
            <a:r>
              <a:rPr lang="en-US" sz="4400" dirty="0" smtClean="0">
                <a:solidFill>
                  <a:schemeClr val="accent2"/>
                </a:solidFill>
              </a:rPr>
              <a:t>example research collaboration (analysis)</a:t>
            </a:r>
          </a:p>
        </p:txBody>
      </p:sp>
      <p:sp>
        <p:nvSpPr>
          <p:cNvPr id="11" name="Title 10"/>
          <p:cNvSpPr>
            <a:spLocks noGrp="1"/>
          </p:cNvSpPr>
          <p:nvPr>
            <p:ph type="title"/>
          </p:nvPr>
        </p:nvSpPr>
        <p:spPr/>
        <p:txBody>
          <a:bodyPr/>
          <a:lstStyle/>
          <a:p>
            <a:r>
              <a:rPr lang="en-US" dirty="0" smtClean="0"/>
              <a:t>next in the tutorial</a:t>
            </a:r>
            <a:endParaRPr lang="en-US" dirty="0"/>
          </a:p>
        </p:txBody>
      </p:sp>
    </p:spTree>
    <p:extLst>
      <p:ext uri="{BB962C8B-B14F-4D97-AF65-F5344CB8AC3E}">
        <p14:creationId xmlns:p14="http://schemas.microsoft.com/office/powerpoint/2010/main" val="2592706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17807" y="227974"/>
            <a:ext cx="6605660" cy="3176182"/>
          </a:xfrm>
        </p:spPr>
        <p:txBody>
          <a:bodyPr>
            <a:normAutofit/>
          </a:bodyPr>
          <a:lstStyle/>
          <a:p>
            <a:r>
              <a:rPr lang="en-US" sz="5400" dirty="0"/>
              <a:t>Cloud Sessions</a:t>
            </a:r>
            <a:br>
              <a:rPr lang="en-US" sz="5400" dirty="0"/>
            </a:br>
            <a:r>
              <a:rPr lang="en-US" sz="5400" dirty="0"/>
              <a:t>in TouchDevelop</a:t>
            </a:r>
            <a:endParaRPr lang="en-US" sz="2400" dirty="0"/>
          </a:p>
        </p:txBody>
      </p:sp>
      <p:sp>
        <p:nvSpPr>
          <p:cNvPr id="3" name="Subtitle 2"/>
          <p:cNvSpPr>
            <a:spLocks noGrp="1"/>
          </p:cNvSpPr>
          <p:nvPr>
            <p:ph type="subTitle" idx="1"/>
          </p:nvPr>
        </p:nvSpPr>
        <p:spPr>
          <a:xfrm>
            <a:off x="2252432" y="3321778"/>
            <a:ext cx="4903005" cy="1911874"/>
          </a:xfrm>
        </p:spPr>
        <p:txBody>
          <a:bodyPr>
            <a:noAutofit/>
          </a:bodyPr>
          <a:lstStyle/>
          <a:p>
            <a:pPr>
              <a:spcBef>
                <a:spcPts val="0"/>
              </a:spcBef>
            </a:pPr>
            <a:r>
              <a:rPr lang="en-US" sz="2800" dirty="0"/>
              <a:t>Sebastian Burckhardt, Manuel </a:t>
            </a:r>
            <a:r>
              <a:rPr lang="en-US" sz="2800" dirty="0" err="1"/>
              <a:t>Fähndrich</a:t>
            </a:r>
            <a:r>
              <a:rPr lang="en-US" sz="2800" dirty="0"/>
              <a:t>, Daan Leijen, Benjamin P. Wood</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4889" y="5747228"/>
            <a:ext cx="807034" cy="907792"/>
          </a:xfrm>
          <a:prstGeom prst="rect">
            <a:avLst/>
          </a:prstGeom>
        </p:spPr>
      </p:pic>
      <p:pic>
        <p:nvPicPr>
          <p:cNvPr id="5" name="Picture 4"/>
          <p:cNvPicPr>
            <a:picLocks noChangeAspect="1"/>
          </p:cNvPicPr>
          <p:nvPr/>
        </p:nvPicPr>
        <p:blipFill>
          <a:blip r:embed="rId4" cstate="print">
            <a:extLst>
              <a:ext uri="{BEBA8EAE-BF5A-486C-A8C5-ECC9F3942E4B}">
                <a14:imgProps xmlns:a14="http://schemas.microsoft.com/office/drawing/2010/main">
                  <a14:imgLayer r:embed="rId5">
                    <a14:imgEffect>
                      <a14:colorTemperature colorTemp="11200"/>
                    </a14:imgEffect>
                    <a14:imgEffect>
                      <a14:saturation sat="155000"/>
                    </a14:imgEffect>
                  </a14:imgLayer>
                </a14:imgProps>
              </a:ext>
              <a:ext uri="{28A0092B-C50C-407E-A947-70E740481C1C}">
                <a14:useLocalDpi xmlns:a14="http://schemas.microsoft.com/office/drawing/2010/main" val="0"/>
              </a:ext>
            </a:extLst>
          </a:blip>
          <a:stretch>
            <a:fillRect/>
          </a:stretch>
        </p:blipFill>
        <p:spPr>
          <a:xfrm>
            <a:off x="5274317" y="5763760"/>
            <a:ext cx="867032" cy="867032"/>
          </a:xfrm>
          <a:prstGeom prst="rect">
            <a:avLst/>
          </a:prstGeom>
        </p:spPr>
      </p:pic>
      <p:pic>
        <p:nvPicPr>
          <p:cNvPr id="7" name="Picture 6" descr="JapanMafCropped.jpg"/>
          <p:cNvPicPr>
            <a:picLocks noChangeAspect="1"/>
          </p:cNvPicPr>
          <p:nvPr/>
        </p:nvPicPr>
        <p:blipFill>
          <a:blip r:embed="rId6" cstate="print"/>
          <a:stretch>
            <a:fillRect/>
          </a:stretch>
        </p:blipFill>
        <p:spPr>
          <a:xfrm>
            <a:off x="4084347" y="5763761"/>
            <a:ext cx="861049" cy="861049"/>
          </a:xfrm>
          <a:prstGeom prst="rect">
            <a:avLst/>
          </a:prstGeom>
        </p:spPr>
      </p:pic>
      <p:pic>
        <p:nvPicPr>
          <p:cNvPr id="10" name="Picture 3" descr="image003"/>
          <p:cNvPicPr>
            <a:picLocks noChangeAspect="1" noChangeArrowheads="1"/>
          </p:cNvPicPr>
          <p:nvPr/>
        </p:nvPicPr>
        <p:blipFill rotWithShape="1">
          <a:blip r:embed="rId7">
            <a:extLst>
              <a:ext uri="{28A0092B-C50C-407E-A947-70E740481C1C}">
                <a14:useLocalDpi xmlns:a14="http://schemas.microsoft.com/office/drawing/2010/main" val="0"/>
              </a:ext>
            </a:extLst>
          </a:blip>
          <a:srcRect t="15754" r="45575" b="8081"/>
          <a:stretch/>
        </p:blipFill>
        <p:spPr bwMode="auto">
          <a:xfrm>
            <a:off x="6499503" y="5747703"/>
            <a:ext cx="865721" cy="906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b="36172"/>
          <a:stretch/>
        </p:blipFill>
        <p:spPr bwMode="auto">
          <a:xfrm>
            <a:off x="8104188" y="-1480"/>
            <a:ext cx="2562225" cy="249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35426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Sharing Data Across Devices</a:t>
            </a:r>
            <a:endParaRPr lang="en-US" dirty="0"/>
          </a:p>
        </p:txBody>
      </p:sp>
      <p:sp>
        <p:nvSpPr>
          <p:cNvPr id="3" name="Content Placeholder 2"/>
          <p:cNvSpPr>
            <a:spLocks noGrp="1"/>
          </p:cNvSpPr>
          <p:nvPr>
            <p:ph idx="1"/>
          </p:nvPr>
        </p:nvSpPr>
        <p:spPr>
          <a:xfrm>
            <a:off x="2100293" y="1086296"/>
            <a:ext cx="7719405" cy="2419514"/>
          </a:xfrm>
        </p:spPr>
        <p:txBody>
          <a:bodyPr>
            <a:normAutofit fontScale="85000" lnSpcReduction="10000"/>
          </a:bodyPr>
          <a:lstStyle/>
          <a:p>
            <a:r>
              <a:rPr lang="en-US" dirty="0" smtClean="0"/>
              <a:t>Sharing data makes apps more social, fun, and convenient.</a:t>
            </a:r>
          </a:p>
          <a:p>
            <a:r>
              <a:rPr lang="en-US" dirty="0" smtClean="0"/>
              <a:t>Examples: Games, Settings, Chat, Favorites, Ratings, Comments, Grocery List…</a:t>
            </a:r>
          </a:p>
          <a:p>
            <a:r>
              <a:rPr lang="en-US" dirty="0" smtClean="0">
                <a:solidFill>
                  <a:srgbClr val="990000"/>
                </a:solidFill>
              </a:rPr>
              <a:t>But </a:t>
            </a:r>
            <a:r>
              <a:rPr lang="en-US" dirty="0">
                <a:solidFill>
                  <a:srgbClr val="990000"/>
                </a:solidFill>
              </a:rPr>
              <a:t>i</a:t>
            </a:r>
            <a:r>
              <a:rPr lang="en-US" dirty="0" smtClean="0">
                <a:solidFill>
                  <a:srgbClr val="990000"/>
                </a:solidFill>
              </a:rPr>
              <a:t>mplementation is not simple as we would like.</a:t>
            </a:r>
          </a:p>
        </p:txBody>
      </p:sp>
      <p:pic>
        <p:nvPicPr>
          <p:cNvPr id="1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9241" y="4633418"/>
            <a:ext cx="813955" cy="148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3634" y="5151392"/>
            <a:ext cx="813955" cy="148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57845" y="4453633"/>
            <a:ext cx="813955" cy="1480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3848" y="4531682"/>
            <a:ext cx="933935" cy="1698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4553" y="4549302"/>
            <a:ext cx="1194076" cy="2171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6" descr="Samsung Windows 8 tablet"/>
          <p:cNvPicPr>
            <a:picLocks noChangeAspect="1" noChangeArrowheads="1"/>
          </p:cNvPicPr>
          <p:nvPr/>
        </p:nvPicPr>
        <p:blipFill rotWithShape="1">
          <a:blip r:embed="rId5">
            <a:extLst>
              <a:ext uri="{28A0092B-C50C-407E-A947-70E740481C1C}">
                <a14:useLocalDpi xmlns:a14="http://schemas.microsoft.com/office/drawing/2010/main" val="0"/>
              </a:ext>
            </a:extLst>
          </a:blip>
          <a:srcRect l="7233" t="6902" r="7122" b="10971"/>
          <a:stretch/>
        </p:blipFill>
        <p:spPr bwMode="auto">
          <a:xfrm>
            <a:off x="8129976" y="4952710"/>
            <a:ext cx="2455739" cy="16787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Samsung Windows 8 tablet"/>
          <p:cNvPicPr>
            <a:picLocks noChangeAspect="1" noChangeArrowheads="1"/>
          </p:cNvPicPr>
          <p:nvPr/>
        </p:nvPicPr>
        <p:blipFill rotWithShape="1">
          <a:blip r:embed="rId5">
            <a:extLst>
              <a:ext uri="{28A0092B-C50C-407E-A947-70E740481C1C}">
                <a14:useLocalDpi xmlns:a14="http://schemas.microsoft.com/office/drawing/2010/main" val="0"/>
              </a:ext>
            </a:extLst>
          </a:blip>
          <a:srcRect l="7233" t="6902" r="7122" b="10971"/>
          <a:stretch/>
        </p:blipFill>
        <p:spPr bwMode="auto">
          <a:xfrm>
            <a:off x="2134356" y="5076246"/>
            <a:ext cx="2455739" cy="16787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a248.e.akamai.net/origin-cdn.volusion.com/v4a6m.fdvq9/v/vspfiles/photos/NOK-800-P-2T.jpg?13239411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372" y="4705904"/>
            <a:ext cx="865538" cy="15680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37366" y="4763135"/>
            <a:ext cx="799348" cy="145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78061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274638"/>
            <a:ext cx="8531375" cy="1173162"/>
          </a:xfrm>
        </p:spPr>
        <p:txBody>
          <a:bodyPr>
            <a:normAutofit/>
          </a:bodyPr>
          <a:lstStyle/>
          <a:p>
            <a:r>
              <a:rPr lang="en-US" dirty="0" smtClean="0"/>
              <a:t>Examples of cloud-connected apps</a:t>
            </a:r>
            <a:endParaRPr lang="en-US" dirty="0"/>
          </a:p>
        </p:txBody>
      </p:sp>
      <p:sp>
        <p:nvSpPr>
          <p:cNvPr id="5" name="Rectangle 4"/>
          <p:cNvSpPr/>
          <p:nvPr/>
        </p:nvSpPr>
        <p:spPr>
          <a:xfrm>
            <a:off x="2781567" y="1739180"/>
            <a:ext cx="1600200" cy="9906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defTabSz="914400"/>
            <a:r>
              <a:rPr lang="en-US" dirty="0">
                <a:solidFill>
                  <a:srgbClr val="FFFACD"/>
                </a:solidFill>
              </a:rPr>
              <a:t>Personal Publishing</a:t>
            </a:r>
          </a:p>
        </p:txBody>
      </p:sp>
      <p:sp>
        <p:nvSpPr>
          <p:cNvPr id="7" name="Rectangle 6"/>
          <p:cNvSpPr/>
          <p:nvPr/>
        </p:nvSpPr>
        <p:spPr>
          <a:xfrm>
            <a:off x="4762767" y="4025180"/>
            <a:ext cx="1447800" cy="990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400"/>
            <a:r>
              <a:rPr lang="en-US" dirty="0">
                <a:solidFill>
                  <a:srgbClr val="FFFACD"/>
                </a:solidFill>
              </a:rPr>
              <a:t>Games</a:t>
            </a:r>
          </a:p>
        </p:txBody>
      </p:sp>
      <p:sp>
        <p:nvSpPr>
          <p:cNvPr id="8" name="Rectangle 7"/>
          <p:cNvSpPr/>
          <p:nvPr/>
        </p:nvSpPr>
        <p:spPr>
          <a:xfrm>
            <a:off x="6591567" y="1739180"/>
            <a:ext cx="1447800"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FACD"/>
                </a:solidFill>
              </a:rPr>
              <a:t>Data Collection</a:t>
            </a:r>
          </a:p>
        </p:txBody>
      </p:sp>
      <p:sp>
        <p:nvSpPr>
          <p:cNvPr id="9" name="Rectangle 8"/>
          <p:cNvSpPr/>
          <p:nvPr/>
        </p:nvSpPr>
        <p:spPr>
          <a:xfrm>
            <a:off x="2781567" y="4025180"/>
            <a:ext cx="1600200" cy="9906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srgbClr val="FFFACD"/>
                </a:solidFill>
              </a:rPr>
              <a:t>Collaboration</a:t>
            </a:r>
          </a:p>
        </p:txBody>
      </p:sp>
      <p:sp>
        <p:nvSpPr>
          <p:cNvPr id="10" name="Rectangle 9"/>
          <p:cNvSpPr/>
          <p:nvPr/>
        </p:nvSpPr>
        <p:spPr>
          <a:xfrm>
            <a:off x="4762767" y="1739180"/>
            <a:ext cx="1447800" cy="9906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defTabSz="914400"/>
            <a:r>
              <a:rPr lang="en-US" dirty="0">
                <a:solidFill>
                  <a:srgbClr val="FFFACD"/>
                </a:solidFill>
              </a:rPr>
              <a:t>Sync and Backup</a:t>
            </a:r>
          </a:p>
        </p:txBody>
      </p:sp>
      <p:sp>
        <p:nvSpPr>
          <p:cNvPr id="11" name="Rectangle 10"/>
          <p:cNvSpPr/>
          <p:nvPr/>
        </p:nvSpPr>
        <p:spPr>
          <a:xfrm>
            <a:off x="6591567" y="4025180"/>
            <a:ext cx="1447800" cy="9906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dirty="0">
                <a:solidFill>
                  <a:srgbClr val="FFFACD"/>
                </a:solidFill>
              </a:rPr>
              <a:t>Transactions</a:t>
            </a:r>
          </a:p>
        </p:txBody>
      </p:sp>
      <p:sp>
        <p:nvSpPr>
          <p:cNvPr id="12" name="TextBox 11"/>
          <p:cNvSpPr txBox="1"/>
          <p:nvPr/>
        </p:nvSpPr>
        <p:spPr>
          <a:xfrm>
            <a:off x="2857768" y="2805980"/>
            <a:ext cx="1544205" cy="923330"/>
          </a:xfrm>
          <a:prstGeom prst="rect">
            <a:avLst/>
          </a:prstGeom>
          <a:noFill/>
        </p:spPr>
        <p:txBody>
          <a:bodyPr wrap="none" rtlCol="0">
            <a:spAutoFit/>
          </a:bodyPr>
          <a:lstStyle/>
          <a:p>
            <a:pPr defTabSz="914400"/>
            <a:r>
              <a:rPr lang="en-US" dirty="0">
                <a:solidFill>
                  <a:prstClr val="black"/>
                </a:solidFill>
              </a:rPr>
              <a:t>Blog</a:t>
            </a:r>
          </a:p>
          <a:p>
            <a:pPr defTabSz="914400"/>
            <a:r>
              <a:rPr lang="en-US" dirty="0">
                <a:solidFill>
                  <a:prstClr val="black"/>
                </a:solidFill>
              </a:rPr>
              <a:t>Facebook Wall</a:t>
            </a:r>
          </a:p>
          <a:p>
            <a:pPr defTabSz="914400"/>
            <a:r>
              <a:rPr lang="en-US" dirty="0">
                <a:solidFill>
                  <a:prstClr val="black"/>
                </a:solidFill>
              </a:rPr>
              <a:t>Website</a:t>
            </a:r>
          </a:p>
        </p:txBody>
      </p:sp>
      <p:sp>
        <p:nvSpPr>
          <p:cNvPr id="13" name="TextBox 12"/>
          <p:cNvSpPr txBox="1"/>
          <p:nvPr/>
        </p:nvSpPr>
        <p:spPr>
          <a:xfrm>
            <a:off x="4877778" y="2805980"/>
            <a:ext cx="991938" cy="923330"/>
          </a:xfrm>
          <a:prstGeom prst="rect">
            <a:avLst/>
          </a:prstGeom>
          <a:noFill/>
        </p:spPr>
        <p:txBody>
          <a:bodyPr wrap="none" rtlCol="0">
            <a:spAutoFit/>
          </a:bodyPr>
          <a:lstStyle/>
          <a:p>
            <a:pPr defTabSz="914400"/>
            <a:r>
              <a:rPr lang="en-US" dirty="0">
                <a:solidFill>
                  <a:prstClr val="black"/>
                </a:solidFill>
              </a:rPr>
              <a:t>Music</a:t>
            </a:r>
          </a:p>
          <a:p>
            <a:pPr defTabSz="914400"/>
            <a:r>
              <a:rPr lang="en-US" dirty="0">
                <a:solidFill>
                  <a:prstClr val="black"/>
                </a:solidFill>
              </a:rPr>
              <a:t>Video</a:t>
            </a:r>
          </a:p>
          <a:p>
            <a:pPr defTabSz="914400"/>
            <a:r>
              <a:rPr lang="en-US" dirty="0">
                <a:solidFill>
                  <a:prstClr val="black"/>
                </a:solidFill>
              </a:rPr>
              <a:t>SkyDrive</a:t>
            </a:r>
          </a:p>
        </p:txBody>
      </p:sp>
      <p:sp>
        <p:nvSpPr>
          <p:cNvPr id="14" name="TextBox 13"/>
          <p:cNvSpPr txBox="1"/>
          <p:nvPr/>
        </p:nvSpPr>
        <p:spPr>
          <a:xfrm>
            <a:off x="6742629" y="2805980"/>
            <a:ext cx="1271374" cy="923330"/>
          </a:xfrm>
          <a:prstGeom prst="rect">
            <a:avLst/>
          </a:prstGeom>
          <a:noFill/>
        </p:spPr>
        <p:txBody>
          <a:bodyPr wrap="none" rtlCol="0">
            <a:spAutoFit/>
          </a:bodyPr>
          <a:lstStyle/>
          <a:p>
            <a:pPr defTabSz="914400"/>
            <a:r>
              <a:rPr lang="en-US" dirty="0">
                <a:solidFill>
                  <a:prstClr val="black"/>
                </a:solidFill>
              </a:rPr>
              <a:t>Feedback</a:t>
            </a:r>
          </a:p>
          <a:p>
            <a:pPr defTabSz="914400"/>
            <a:r>
              <a:rPr lang="en-US" dirty="0">
                <a:solidFill>
                  <a:prstClr val="black"/>
                </a:solidFill>
              </a:rPr>
              <a:t>Surveys</a:t>
            </a:r>
          </a:p>
          <a:p>
            <a:pPr defTabSz="914400"/>
            <a:r>
              <a:rPr lang="en-US" dirty="0">
                <a:solidFill>
                  <a:prstClr val="black"/>
                </a:solidFill>
              </a:rPr>
              <a:t>High Scores</a:t>
            </a:r>
          </a:p>
        </p:txBody>
      </p:sp>
      <p:sp>
        <p:nvSpPr>
          <p:cNvPr id="15" name="TextBox 14"/>
          <p:cNvSpPr txBox="1"/>
          <p:nvPr/>
        </p:nvSpPr>
        <p:spPr>
          <a:xfrm>
            <a:off x="2857768" y="5091981"/>
            <a:ext cx="2060949" cy="1200329"/>
          </a:xfrm>
          <a:prstGeom prst="rect">
            <a:avLst/>
          </a:prstGeom>
          <a:noFill/>
        </p:spPr>
        <p:txBody>
          <a:bodyPr wrap="none" rtlCol="0">
            <a:spAutoFit/>
          </a:bodyPr>
          <a:lstStyle/>
          <a:p>
            <a:pPr defTabSz="914400"/>
            <a:r>
              <a:rPr lang="en-US" dirty="0">
                <a:solidFill>
                  <a:prstClr val="black"/>
                </a:solidFill>
              </a:rPr>
              <a:t>OneNote</a:t>
            </a:r>
          </a:p>
          <a:p>
            <a:pPr defTabSz="914400"/>
            <a:r>
              <a:rPr lang="en-US" dirty="0">
                <a:solidFill>
                  <a:prstClr val="black"/>
                </a:solidFill>
              </a:rPr>
              <a:t>Shared Lists</a:t>
            </a:r>
          </a:p>
          <a:p>
            <a:pPr defTabSz="914400"/>
            <a:r>
              <a:rPr lang="en-US" dirty="0">
                <a:solidFill>
                  <a:prstClr val="black"/>
                </a:solidFill>
              </a:rPr>
              <a:t>Shared Calendar</a:t>
            </a:r>
          </a:p>
          <a:p>
            <a:pPr defTabSz="914400"/>
            <a:r>
              <a:rPr lang="en-US" dirty="0">
                <a:solidFill>
                  <a:prstClr val="black"/>
                </a:solidFill>
              </a:rPr>
              <a:t>Shared Spreadsheet</a:t>
            </a:r>
          </a:p>
        </p:txBody>
      </p:sp>
      <p:sp>
        <p:nvSpPr>
          <p:cNvPr id="16" name="TextBox 15"/>
          <p:cNvSpPr txBox="1"/>
          <p:nvPr/>
        </p:nvSpPr>
        <p:spPr>
          <a:xfrm>
            <a:off x="4877778" y="5091981"/>
            <a:ext cx="1236364" cy="646331"/>
          </a:xfrm>
          <a:prstGeom prst="rect">
            <a:avLst/>
          </a:prstGeom>
          <a:noFill/>
        </p:spPr>
        <p:txBody>
          <a:bodyPr wrap="none" rtlCol="0">
            <a:spAutoFit/>
          </a:bodyPr>
          <a:lstStyle/>
          <a:p>
            <a:pPr defTabSz="914400"/>
            <a:r>
              <a:rPr lang="en-US" dirty="0">
                <a:solidFill>
                  <a:prstClr val="black"/>
                </a:solidFill>
              </a:rPr>
              <a:t>Real-time</a:t>
            </a:r>
          </a:p>
          <a:p>
            <a:pPr defTabSz="914400"/>
            <a:r>
              <a:rPr lang="en-US" dirty="0">
                <a:solidFill>
                  <a:prstClr val="black"/>
                </a:solidFill>
              </a:rPr>
              <a:t>Turn-based</a:t>
            </a:r>
          </a:p>
        </p:txBody>
      </p:sp>
      <p:sp>
        <p:nvSpPr>
          <p:cNvPr id="17" name="TextBox 16"/>
          <p:cNvSpPr txBox="1"/>
          <p:nvPr/>
        </p:nvSpPr>
        <p:spPr>
          <a:xfrm>
            <a:off x="6742629" y="5091980"/>
            <a:ext cx="1466940" cy="923330"/>
          </a:xfrm>
          <a:prstGeom prst="rect">
            <a:avLst/>
          </a:prstGeom>
          <a:noFill/>
        </p:spPr>
        <p:txBody>
          <a:bodyPr wrap="none" rtlCol="0">
            <a:spAutoFit/>
          </a:bodyPr>
          <a:lstStyle/>
          <a:p>
            <a:pPr defTabSz="914400"/>
            <a:r>
              <a:rPr lang="en-US" dirty="0">
                <a:solidFill>
                  <a:prstClr val="black"/>
                </a:solidFill>
              </a:rPr>
              <a:t>Store</a:t>
            </a:r>
          </a:p>
          <a:p>
            <a:pPr defTabSz="914400"/>
            <a:r>
              <a:rPr lang="en-US" dirty="0">
                <a:solidFill>
                  <a:prstClr val="black"/>
                </a:solidFill>
              </a:rPr>
              <a:t>Auction</a:t>
            </a:r>
          </a:p>
          <a:p>
            <a:pPr defTabSz="914400"/>
            <a:r>
              <a:rPr lang="en-US" dirty="0">
                <a:solidFill>
                  <a:prstClr val="black"/>
                </a:solidFill>
              </a:rPr>
              <a:t>Matchmaking</a:t>
            </a:r>
          </a:p>
        </p:txBody>
      </p:sp>
      <p:sp>
        <p:nvSpPr>
          <p:cNvPr id="19" name="Rectangle 18"/>
          <p:cNvSpPr/>
          <p:nvPr/>
        </p:nvSpPr>
        <p:spPr>
          <a:xfrm>
            <a:off x="8402565" y="4025180"/>
            <a:ext cx="1447800" cy="990600"/>
          </a:xfrm>
          <a:prstGeom prst="rect">
            <a:avLst/>
          </a:prstGeom>
          <a:solidFill>
            <a:schemeClr val="accent3">
              <a:lumMod val="75000"/>
            </a:schemeClr>
          </a:solidFill>
        </p:spPr>
        <p:style>
          <a:lnRef idx="1">
            <a:schemeClr val="accent6"/>
          </a:lnRef>
          <a:fillRef idx="3">
            <a:schemeClr val="accent6"/>
          </a:fillRef>
          <a:effectRef idx="2">
            <a:schemeClr val="accent6"/>
          </a:effectRef>
          <a:fontRef idx="minor">
            <a:schemeClr val="lt1"/>
          </a:fontRef>
        </p:style>
        <p:txBody>
          <a:bodyPr rtlCol="0" anchor="ctr"/>
          <a:lstStyle/>
          <a:p>
            <a:pPr algn="ctr" defTabSz="914400"/>
            <a:r>
              <a:rPr lang="en-US" dirty="0">
                <a:solidFill>
                  <a:srgbClr val="FFFACD"/>
                </a:solidFill>
              </a:rPr>
              <a:t>Remote Control</a:t>
            </a:r>
          </a:p>
        </p:txBody>
      </p:sp>
      <p:sp>
        <p:nvSpPr>
          <p:cNvPr id="20" name="TextBox 19"/>
          <p:cNvSpPr txBox="1"/>
          <p:nvPr/>
        </p:nvSpPr>
        <p:spPr>
          <a:xfrm>
            <a:off x="8553627" y="5091981"/>
            <a:ext cx="1496500" cy="1200329"/>
          </a:xfrm>
          <a:prstGeom prst="rect">
            <a:avLst/>
          </a:prstGeom>
          <a:noFill/>
        </p:spPr>
        <p:txBody>
          <a:bodyPr wrap="none" rtlCol="0">
            <a:spAutoFit/>
          </a:bodyPr>
          <a:lstStyle/>
          <a:p>
            <a:pPr defTabSz="914400"/>
            <a:r>
              <a:rPr lang="en-US" dirty="0">
                <a:solidFill>
                  <a:prstClr val="black"/>
                </a:solidFill>
              </a:rPr>
              <a:t>Home Control</a:t>
            </a:r>
          </a:p>
          <a:p>
            <a:pPr defTabSz="914400"/>
            <a:r>
              <a:rPr lang="en-US" dirty="0">
                <a:solidFill>
                  <a:prstClr val="black"/>
                </a:solidFill>
              </a:rPr>
              <a:t>Robotics</a:t>
            </a:r>
          </a:p>
          <a:p>
            <a:pPr defTabSz="914400"/>
            <a:r>
              <a:rPr lang="en-US" dirty="0" err="1">
                <a:solidFill>
                  <a:prstClr val="black"/>
                </a:solidFill>
              </a:rPr>
              <a:t>Smartglass</a:t>
            </a:r>
            <a:endParaRPr lang="en-US" dirty="0">
              <a:solidFill>
                <a:prstClr val="black"/>
              </a:solidFill>
            </a:endParaRPr>
          </a:p>
          <a:p>
            <a:pPr defTabSz="914400"/>
            <a:r>
              <a:rPr lang="en-US" dirty="0">
                <a:solidFill>
                  <a:prstClr val="black"/>
                </a:solidFill>
              </a:rPr>
              <a:t>Media Player</a:t>
            </a:r>
          </a:p>
        </p:txBody>
      </p:sp>
    </p:spTree>
    <p:extLst>
      <p:ext uri="{BB962C8B-B14F-4D97-AF65-F5344CB8AC3E}">
        <p14:creationId xmlns:p14="http://schemas.microsoft.com/office/powerpoint/2010/main" val="42753276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smtClean="0"/>
              <a:t>what’s in it for you?</a:t>
            </a:r>
            <a:endParaRPr lang="en-US" dirty="0"/>
          </a:p>
        </p:txBody>
      </p:sp>
      <p:sp>
        <p:nvSpPr>
          <p:cNvPr id="11" name="Text Placeholder 2"/>
          <p:cNvSpPr txBox="1">
            <a:spLocks/>
          </p:cNvSpPr>
          <p:nvPr/>
        </p:nvSpPr>
        <p:spPr>
          <a:xfrm>
            <a:off x="547391" y="1273474"/>
            <a:ext cx="10425409" cy="5146024"/>
          </a:xfrm>
          <a:prstGeom prst="rect">
            <a:avLst/>
          </a:prstGeom>
        </p:spPr>
        <p:txBody>
          <a:bodyPr vert="horz" wrap="square" lIns="0" tIns="0" rIns="0" bIns="0" rtlCol="0">
            <a:spAutoFit/>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dirty="0" err="1">
                <a:gradFill>
                  <a:gsLst>
                    <a:gs pos="2917">
                      <a:schemeClr val="tx1"/>
                    </a:gs>
                    <a:gs pos="30000">
                      <a:schemeClr val="tx1"/>
                    </a:gs>
                  </a:gsLst>
                  <a:lin ang="5400000" scaled="0"/>
                </a:gradFill>
              </a:rPr>
              <a:t>touch</a:t>
            </a:r>
            <a:r>
              <a:rPr lang="en-US" sz="4400" b="1" dirty="0" err="1">
                <a:gradFill>
                  <a:gsLst>
                    <a:gs pos="2917">
                      <a:schemeClr val="tx1"/>
                    </a:gs>
                    <a:gs pos="30000">
                      <a:schemeClr val="tx1"/>
                    </a:gs>
                  </a:gsLst>
                  <a:lin ang="5400000" scaled="0"/>
                </a:gradFill>
                <a:latin typeface="+mn-lt"/>
              </a:rPr>
              <a:t>develop</a:t>
            </a:r>
            <a:r>
              <a:rPr lang="en-US" sz="4400" b="1" dirty="0">
                <a:gradFill>
                  <a:gsLst>
                    <a:gs pos="2917">
                      <a:schemeClr val="tx1"/>
                    </a:gs>
                    <a:gs pos="30000">
                      <a:schemeClr val="tx1"/>
                    </a:gs>
                  </a:gsLst>
                  <a:lin ang="5400000" scaled="0"/>
                </a:gradFill>
              </a:rPr>
              <a:t> </a:t>
            </a:r>
            <a:r>
              <a:rPr lang="en-US" sz="4400" dirty="0" smtClean="0"/>
              <a:t>makes programming easier</a:t>
            </a:r>
          </a:p>
          <a:p>
            <a:pPr marL="0" indent="0">
              <a:buFont typeface="Arial" pitchFamily="34" charset="0"/>
              <a:buNone/>
            </a:pPr>
            <a:r>
              <a:rPr lang="en-US" sz="3200" dirty="0"/>
              <a:t>	</a:t>
            </a:r>
            <a:r>
              <a:rPr lang="en-US" sz="3200" dirty="0" smtClean="0"/>
              <a:t>total beginners</a:t>
            </a:r>
          </a:p>
          <a:p>
            <a:pPr marL="0" indent="0">
              <a:buFont typeface="Arial" pitchFamily="34" charset="0"/>
              <a:buNone/>
            </a:pPr>
            <a:r>
              <a:rPr lang="en-US" sz="3200" dirty="0"/>
              <a:t>	</a:t>
            </a:r>
            <a:r>
              <a:rPr lang="en-US" sz="3200" dirty="0" smtClean="0"/>
              <a:t>non-professional developers</a:t>
            </a:r>
          </a:p>
          <a:p>
            <a:pPr marL="0" indent="0">
              <a:buFont typeface="Arial" pitchFamily="34" charset="0"/>
              <a:buNone/>
            </a:pPr>
            <a:r>
              <a:rPr lang="en-US" sz="3200" dirty="0"/>
              <a:t>	</a:t>
            </a:r>
            <a:r>
              <a:rPr lang="en-US" sz="3200" dirty="0" smtClean="0"/>
              <a:t>pro-developers (prototyping)</a:t>
            </a:r>
          </a:p>
          <a:p>
            <a:pPr marL="0" indent="0">
              <a:buFont typeface="Arial" pitchFamily="34" charset="0"/>
              <a:buNone/>
            </a:pPr>
            <a:endParaRPr lang="en-US" sz="3200" dirty="0" smtClean="0"/>
          </a:p>
          <a:p>
            <a:pPr marL="0" indent="0">
              <a:buNone/>
            </a:pPr>
            <a:r>
              <a:rPr lang="en-US" sz="4400" dirty="0"/>
              <a:t>Research </a:t>
            </a:r>
            <a:r>
              <a:rPr lang="en-US" sz="4400" dirty="0" smtClean="0"/>
              <a:t>with </a:t>
            </a:r>
            <a:r>
              <a:rPr lang="en-US" sz="4400" dirty="0" err="1">
                <a:gradFill>
                  <a:gsLst>
                    <a:gs pos="2917">
                      <a:schemeClr val="tx1"/>
                    </a:gs>
                    <a:gs pos="30000">
                      <a:schemeClr val="tx1"/>
                    </a:gs>
                  </a:gsLst>
                  <a:lin ang="5400000" scaled="0"/>
                </a:gradFill>
              </a:rPr>
              <a:t>touch</a:t>
            </a:r>
            <a:r>
              <a:rPr lang="en-US" sz="4400" b="1" dirty="0" err="1">
                <a:gradFill>
                  <a:gsLst>
                    <a:gs pos="2917">
                      <a:schemeClr val="tx1"/>
                    </a:gs>
                    <a:gs pos="30000">
                      <a:schemeClr val="tx1"/>
                    </a:gs>
                  </a:gsLst>
                  <a:lin ang="5400000" scaled="0"/>
                </a:gradFill>
                <a:latin typeface="+mn-lt"/>
              </a:rPr>
              <a:t>develop</a:t>
            </a:r>
            <a:endParaRPr lang="en-US" sz="4400" dirty="0" smtClean="0">
              <a:latin typeface="+mn-lt"/>
            </a:endParaRPr>
          </a:p>
          <a:p>
            <a:pPr marL="0" indent="0">
              <a:buNone/>
            </a:pPr>
            <a:r>
              <a:rPr lang="en-US" sz="3200" dirty="0"/>
              <a:t>	</a:t>
            </a:r>
            <a:r>
              <a:rPr lang="en-US" sz="3200" dirty="0" smtClean="0"/>
              <a:t>delivery of PL features (cloud sessions, execution)</a:t>
            </a:r>
          </a:p>
          <a:p>
            <a:pPr marL="0" indent="0">
              <a:buNone/>
            </a:pPr>
            <a:r>
              <a:rPr lang="en-US" sz="3200" dirty="0"/>
              <a:t>	</a:t>
            </a:r>
            <a:r>
              <a:rPr lang="en-US" sz="3200" dirty="0" smtClean="0"/>
              <a:t>analysis of development process and programs</a:t>
            </a:r>
          </a:p>
          <a:p>
            <a:pPr marL="0" indent="0">
              <a:buNone/>
            </a:pPr>
            <a:r>
              <a:rPr lang="en-US" sz="3200" dirty="0"/>
              <a:t>	computer science </a:t>
            </a:r>
            <a:r>
              <a:rPr lang="en-US" sz="3200" dirty="0" smtClean="0"/>
              <a:t>education</a:t>
            </a:r>
            <a:endParaRPr lang="en-US" sz="3200" dirty="0"/>
          </a:p>
        </p:txBody>
      </p:sp>
      <p:sp>
        <p:nvSpPr>
          <p:cNvPr id="2" name="Left Arrow 1"/>
          <p:cNvSpPr/>
          <p:nvPr/>
        </p:nvSpPr>
        <p:spPr bwMode="auto">
          <a:xfrm>
            <a:off x="6184489" y="983225"/>
            <a:ext cx="4159045" cy="2605549"/>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4800" dirty="0" smtClean="0">
                <a:gradFill>
                  <a:gsLst>
                    <a:gs pos="0">
                      <a:srgbClr val="FFFFFF"/>
                    </a:gs>
                    <a:gs pos="100000">
                      <a:srgbClr val="FFFFFF"/>
                    </a:gs>
                  </a:gsLst>
                  <a:lin ang="5400000" scaled="0"/>
                </a:gradFill>
                <a:latin typeface="+mj-lt"/>
                <a:ea typeface="Segoe UI" pitchFamily="34" charset="0"/>
                <a:cs typeface="Segoe UI" pitchFamily="34" charset="0"/>
              </a:rPr>
              <a:t>Demo!</a:t>
            </a:r>
          </a:p>
        </p:txBody>
      </p:sp>
    </p:spTree>
    <p:extLst>
      <p:ext uri="{BB962C8B-B14F-4D97-AF65-F5344CB8AC3E}">
        <p14:creationId xmlns:p14="http://schemas.microsoft.com/office/powerpoint/2010/main" val="2078215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1+#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Sharing Data Across Mobile Devices</a:t>
            </a:r>
            <a:endParaRPr lang="en-US" dirty="0"/>
          </a:p>
        </p:txBody>
      </p:sp>
      <p:sp>
        <p:nvSpPr>
          <p:cNvPr id="3" name="Content Placeholder 2"/>
          <p:cNvSpPr>
            <a:spLocks noGrp="1"/>
          </p:cNvSpPr>
          <p:nvPr>
            <p:ph idx="1"/>
          </p:nvPr>
        </p:nvSpPr>
        <p:spPr>
          <a:xfrm>
            <a:off x="2061888" y="3467406"/>
            <a:ext cx="3494855" cy="2130850"/>
          </a:xfrm>
        </p:spPr>
        <p:txBody>
          <a:bodyPr>
            <a:normAutofit fontScale="92500" lnSpcReduction="20000"/>
          </a:bodyPr>
          <a:lstStyle/>
          <a:p>
            <a:r>
              <a:rPr lang="en-US" dirty="0" smtClean="0">
                <a:solidFill>
                  <a:schemeClr val="tx2"/>
                </a:solidFill>
              </a:rPr>
              <a:t>Standard Solution</a:t>
            </a:r>
            <a:r>
              <a:rPr lang="en-US" dirty="0" smtClean="0"/>
              <a:t>: Clients call web service to query and update shared data</a:t>
            </a:r>
          </a:p>
        </p:txBody>
      </p:sp>
      <p:sp>
        <p:nvSpPr>
          <p:cNvPr id="4" name="Rectangle 3"/>
          <p:cNvSpPr/>
          <p:nvPr/>
        </p:nvSpPr>
        <p:spPr>
          <a:xfrm>
            <a:off x="2292317" y="971081"/>
            <a:ext cx="7911430" cy="2112275"/>
          </a:xfrm>
          <a:prstGeom prst="rect">
            <a:avLst/>
          </a:prstGeom>
          <a:ln/>
        </p:spPr>
        <p:style>
          <a:lnRef idx="2">
            <a:schemeClr val="dk1"/>
          </a:lnRef>
          <a:fillRef idx="1">
            <a:schemeClr val="lt1"/>
          </a:fillRef>
          <a:effectRef idx="0">
            <a:schemeClr val="dk1"/>
          </a:effectRef>
          <a:fontRef idx="minor">
            <a:schemeClr val="dk1"/>
          </a:fontRef>
        </p:style>
        <p:txBody>
          <a:bodyPr rtlCol="0" anchor="t" anchorCtr="0"/>
          <a:lstStyle/>
          <a:p>
            <a:pPr algn="ctr" defTabSz="914400"/>
            <a:r>
              <a:rPr lang="en-US" dirty="0">
                <a:solidFill>
                  <a:prstClr val="black"/>
                </a:solidFill>
                <a:latin typeface="Consolas" pitchFamily="49" charset="0"/>
              </a:rPr>
              <a:t>Cloud Storage &amp; Cloud Servers</a:t>
            </a:r>
          </a:p>
        </p:txBody>
      </p:sp>
      <p:sp>
        <p:nvSpPr>
          <p:cNvPr id="5" name="Flowchart: Magnetic Disk 4"/>
          <p:cNvSpPr/>
          <p:nvPr/>
        </p:nvSpPr>
        <p:spPr>
          <a:xfrm>
            <a:off x="2522748" y="150875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6" name="Flowchart: Magnetic Disk 5"/>
          <p:cNvSpPr/>
          <p:nvPr/>
        </p:nvSpPr>
        <p:spPr>
          <a:xfrm>
            <a:off x="3060418" y="189280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7" name="Flowchart: Magnetic Disk 6"/>
          <p:cNvSpPr/>
          <p:nvPr/>
        </p:nvSpPr>
        <p:spPr>
          <a:xfrm>
            <a:off x="3905328"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8" name="Flowchart: Magnetic Disk 7"/>
          <p:cNvSpPr/>
          <p:nvPr/>
        </p:nvSpPr>
        <p:spPr>
          <a:xfrm>
            <a:off x="4519808"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9" name="Flowchart: Magnetic Disk 8"/>
          <p:cNvSpPr/>
          <p:nvPr/>
        </p:nvSpPr>
        <p:spPr>
          <a:xfrm>
            <a:off x="5172693"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0" name="Flowchart: Magnetic Disk 9"/>
          <p:cNvSpPr/>
          <p:nvPr/>
        </p:nvSpPr>
        <p:spPr>
          <a:xfrm>
            <a:off x="5710363"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1" name="Flowchart: Magnetic Disk 10"/>
          <p:cNvSpPr/>
          <p:nvPr/>
        </p:nvSpPr>
        <p:spPr>
          <a:xfrm>
            <a:off x="6555273" y="158556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2" name="Flowchart: Magnetic Disk 11"/>
          <p:cNvSpPr/>
          <p:nvPr/>
        </p:nvSpPr>
        <p:spPr>
          <a:xfrm>
            <a:off x="7169753" y="196961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3" name="Flowchart: Magnetic Disk 12"/>
          <p:cNvSpPr/>
          <p:nvPr/>
        </p:nvSpPr>
        <p:spPr>
          <a:xfrm>
            <a:off x="7976258"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4" name="Flowchart: Magnetic Disk 13"/>
          <p:cNvSpPr/>
          <p:nvPr/>
        </p:nvSpPr>
        <p:spPr>
          <a:xfrm>
            <a:off x="8513928"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5" name="Rectangle 14"/>
          <p:cNvSpPr/>
          <p:nvPr/>
        </p:nvSpPr>
        <p:spPr>
          <a:xfrm>
            <a:off x="5633553" y="4197101"/>
            <a:ext cx="2148875" cy="2265895"/>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grpSp>
        <p:nvGrpSpPr>
          <p:cNvPr id="18" name="Group 17"/>
          <p:cNvGrpSpPr>
            <a:grpSpLocks/>
          </p:cNvGrpSpPr>
          <p:nvPr/>
        </p:nvGrpSpPr>
        <p:grpSpPr bwMode="auto">
          <a:xfrm>
            <a:off x="6248033" y="5310845"/>
            <a:ext cx="910131" cy="814328"/>
            <a:chOff x="3168" y="1824"/>
            <a:chExt cx="912" cy="816"/>
          </a:xfrm>
        </p:grpSpPr>
        <p:sp>
          <p:nvSpPr>
            <p:cNvPr id="19"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0"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1" name="Freeform 20"/>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2"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3"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4"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5" name="Freeform 24"/>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6" name="Freeform 25"/>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7" name="Freeform 26"/>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28" name="Rectangle 27"/>
          <p:cNvSpPr/>
          <p:nvPr/>
        </p:nvSpPr>
        <p:spPr>
          <a:xfrm>
            <a:off x="8053068" y="4197101"/>
            <a:ext cx="2148875" cy="2265895"/>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grpSp>
        <p:nvGrpSpPr>
          <p:cNvPr id="30" name="Group 29"/>
          <p:cNvGrpSpPr>
            <a:grpSpLocks/>
          </p:cNvGrpSpPr>
          <p:nvPr/>
        </p:nvGrpSpPr>
        <p:grpSpPr bwMode="auto">
          <a:xfrm>
            <a:off x="8667548" y="5310845"/>
            <a:ext cx="910131" cy="814328"/>
            <a:chOff x="3168" y="1824"/>
            <a:chExt cx="912" cy="816"/>
          </a:xfrm>
        </p:grpSpPr>
        <p:sp>
          <p:nvSpPr>
            <p:cNvPr id="31" name="Freeform 30"/>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2" name="Freeform 31"/>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3" name="Freeform 32"/>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4" name="Freeform 33"/>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5" name="Freeform 34"/>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6" name="Freeform 35"/>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7" name="Freeform 36"/>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8" name="Freeform 37"/>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9" name="Freeform 38"/>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40" name="Up Arrow 39"/>
          <p:cNvSpPr/>
          <p:nvPr/>
        </p:nvSpPr>
        <p:spPr>
          <a:xfrm>
            <a:off x="5710363" y="2814520"/>
            <a:ext cx="1958655" cy="153620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Updates</a:t>
            </a:r>
            <a:br>
              <a:rPr lang="en-US" dirty="0">
                <a:solidFill>
                  <a:prstClr val="black"/>
                </a:solidFill>
                <a:latin typeface="Consolas" pitchFamily="49" charset="0"/>
              </a:rPr>
            </a:br>
            <a:r>
              <a:rPr lang="en-US" dirty="0">
                <a:solidFill>
                  <a:prstClr val="black"/>
                </a:solidFill>
                <a:latin typeface="Consolas" pitchFamily="49" charset="0"/>
              </a:rPr>
              <a:t>Queries</a:t>
            </a:r>
          </a:p>
          <a:p>
            <a:pPr algn="ctr" defTabSz="914400"/>
            <a:endParaRPr lang="en-US" dirty="0">
              <a:solidFill>
                <a:prstClr val="black"/>
              </a:solidFill>
              <a:latin typeface="Consolas" pitchFamily="49" charset="0"/>
            </a:endParaRPr>
          </a:p>
        </p:txBody>
      </p:sp>
      <p:sp>
        <p:nvSpPr>
          <p:cNvPr id="41" name="Up Arrow 40"/>
          <p:cNvSpPr/>
          <p:nvPr/>
        </p:nvSpPr>
        <p:spPr>
          <a:xfrm>
            <a:off x="8129878" y="2814520"/>
            <a:ext cx="1958655" cy="153620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Updates</a:t>
            </a:r>
            <a:br>
              <a:rPr lang="en-US" dirty="0">
                <a:solidFill>
                  <a:prstClr val="black"/>
                </a:solidFill>
                <a:latin typeface="Consolas" pitchFamily="49" charset="0"/>
              </a:rPr>
            </a:br>
            <a:r>
              <a:rPr lang="en-US" dirty="0">
                <a:solidFill>
                  <a:prstClr val="black"/>
                </a:solidFill>
                <a:latin typeface="Consolas" pitchFamily="49" charset="0"/>
              </a:rPr>
              <a:t>Queries</a:t>
            </a:r>
          </a:p>
          <a:p>
            <a:pPr algn="ctr" defTabSz="914400"/>
            <a:endParaRPr lang="en-US" dirty="0">
              <a:solidFill>
                <a:prstClr val="black"/>
              </a:solidFill>
              <a:latin typeface="Consolas" pitchFamily="49" charset="0"/>
            </a:endParaRPr>
          </a:p>
        </p:txBody>
      </p:sp>
    </p:spTree>
    <p:extLst>
      <p:ext uri="{BB962C8B-B14F-4D97-AF65-F5344CB8AC3E}">
        <p14:creationId xmlns:p14="http://schemas.microsoft.com/office/powerpoint/2010/main" val="20470138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69862" y="-18300"/>
            <a:ext cx="8229600" cy="1143000"/>
          </a:xfrm>
        </p:spPr>
        <p:txBody>
          <a:bodyPr>
            <a:normAutofit/>
          </a:bodyPr>
          <a:lstStyle/>
          <a:p>
            <a:r>
              <a:rPr lang="en-US" dirty="0" smtClean="0"/>
              <a:t>Standard pattern: hard to get right</a:t>
            </a:r>
            <a:endParaRPr lang="en-US" dirty="0"/>
          </a:p>
        </p:txBody>
      </p:sp>
      <p:sp>
        <p:nvSpPr>
          <p:cNvPr id="4" name="TextBox 3"/>
          <p:cNvSpPr txBox="1"/>
          <p:nvPr/>
        </p:nvSpPr>
        <p:spPr>
          <a:xfrm>
            <a:off x="4002062" y="856547"/>
            <a:ext cx="6292450" cy="590931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endParaRPr lang="en-US" dirty="0">
              <a:solidFill>
                <a:srgbClr val="00B050"/>
              </a:solidFill>
              <a:latin typeface="Consolas" pitchFamily="49" charset="0"/>
              <a:cs typeface="Consolas" pitchFamily="49" charset="0"/>
            </a:endParaRPr>
          </a:p>
          <a:p>
            <a:pPr defTabSz="914400"/>
            <a:r>
              <a:rPr lang="en-US" dirty="0">
                <a:solidFill>
                  <a:srgbClr val="00B050"/>
                </a:solidFill>
                <a:latin typeface="Consolas" pitchFamily="49" charset="0"/>
                <a:cs typeface="Consolas" pitchFamily="49" charset="0"/>
              </a:rPr>
              <a:t>// get data from server</a:t>
            </a:r>
            <a:endParaRPr lang="en-US" dirty="0">
              <a:solidFill>
                <a:prstClr val="black"/>
              </a:solidFill>
              <a:latin typeface="Consolas" pitchFamily="49" charset="0"/>
              <a:cs typeface="Consolas" pitchFamily="49" charset="0"/>
            </a:endParaRPr>
          </a:p>
          <a:p>
            <a:pPr defTabSz="914400"/>
            <a:r>
              <a:rPr lang="en-US" dirty="0">
                <a:solidFill>
                  <a:prstClr val="black"/>
                </a:solidFill>
                <a:latin typeface="Consolas" pitchFamily="49" charset="0"/>
                <a:cs typeface="Consolas" pitchFamily="49" charset="0"/>
              </a:rPr>
              <a:t>try {</a:t>
            </a:r>
          </a:p>
          <a:p>
            <a:pPr defTabSz="914400"/>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localdata</a:t>
            </a:r>
            <a:r>
              <a:rPr lang="en-US" dirty="0">
                <a:solidFill>
                  <a:prstClr val="black"/>
                </a:solidFill>
                <a:latin typeface="Consolas" pitchFamily="49" charset="0"/>
                <a:cs typeface="Consolas" pitchFamily="49" charset="0"/>
              </a:rPr>
              <a:t> = query()</a:t>
            </a:r>
          </a:p>
          <a:p>
            <a:pPr defTabSz="914400"/>
            <a:endParaRPr lang="en-US" dirty="0">
              <a:solidFill>
                <a:prstClr val="black"/>
              </a:solidFill>
              <a:latin typeface="Consolas" pitchFamily="49" charset="0"/>
              <a:cs typeface="Consolas" pitchFamily="49" charset="0"/>
            </a:endParaRPr>
          </a:p>
          <a:p>
            <a:pPr defTabSz="914400"/>
            <a:r>
              <a:rPr lang="en-US" dirty="0">
                <a:solidFill>
                  <a:srgbClr val="00B050"/>
                </a:solidFill>
                <a:latin typeface="Consolas" pitchFamily="49" charset="0"/>
                <a:cs typeface="Consolas" pitchFamily="49" charset="0"/>
              </a:rPr>
              <a:t>  // work with local copy</a:t>
            </a:r>
          </a:p>
          <a:p>
            <a:pPr defTabSz="914400"/>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localdata.manipulate</a:t>
            </a:r>
            <a:r>
              <a:rPr lang="en-US" dirty="0">
                <a:solidFill>
                  <a:prstClr val="black"/>
                </a:solidFill>
                <a:latin typeface="Consolas" pitchFamily="49" charset="0"/>
                <a:cs typeface="Consolas" pitchFamily="49" charset="0"/>
              </a:rPr>
              <a:t>()</a:t>
            </a:r>
            <a:endParaRPr lang="en-US" dirty="0">
              <a:solidFill>
                <a:srgbClr val="00B050"/>
              </a:solidFill>
              <a:latin typeface="Consolas" pitchFamily="49" charset="0"/>
              <a:cs typeface="Consolas" pitchFamily="49" charset="0"/>
            </a:endParaRPr>
          </a:p>
          <a:p>
            <a:pPr defTabSz="914400"/>
            <a:endParaRPr lang="en-US" dirty="0">
              <a:solidFill>
                <a:srgbClr val="00B050"/>
              </a:solidFill>
              <a:latin typeface="Consolas" pitchFamily="49" charset="0"/>
              <a:cs typeface="Consolas" pitchFamily="49" charset="0"/>
            </a:endParaRPr>
          </a:p>
          <a:p>
            <a:pPr defTabSz="914400"/>
            <a:r>
              <a:rPr lang="en-US" dirty="0">
                <a:solidFill>
                  <a:srgbClr val="00B050"/>
                </a:solidFill>
                <a:latin typeface="Consolas" pitchFamily="49" charset="0"/>
                <a:cs typeface="Consolas" pitchFamily="49" charset="0"/>
              </a:rPr>
              <a:t>  // send data to server</a:t>
            </a:r>
            <a:endParaRPr lang="en-US" dirty="0">
              <a:solidFill>
                <a:prstClr val="black"/>
              </a:solidFill>
              <a:latin typeface="Consolas" pitchFamily="49" charset="0"/>
              <a:cs typeface="Consolas" pitchFamily="49" charset="0"/>
            </a:endParaRPr>
          </a:p>
          <a:p>
            <a:pPr defTabSz="914400"/>
            <a:r>
              <a:rPr lang="en-US" dirty="0">
                <a:solidFill>
                  <a:prstClr val="black"/>
                </a:solidFill>
                <a:latin typeface="Consolas" pitchFamily="49" charset="0"/>
                <a:cs typeface="Consolas" pitchFamily="49" charset="0"/>
              </a:rPr>
              <a:t>  try {</a:t>
            </a:r>
          </a:p>
          <a:p>
            <a:pPr defTabSz="914400"/>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localdata.savechanges</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 </a:t>
            </a:r>
          </a:p>
          <a:p>
            <a:pPr defTabSz="914400"/>
            <a:r>
              <a:rPr lang="en-US" dirty="0">
                <a:solidFill>
                  <a:prstClr val="black"/>
                </a:solidFill>
                <a:latin typeface="Consolas" pitchFamily="49" charset="0"/>
                <a:cs typeface="Consolas" pitchFamily="49" charset="0"/>
              </a:rPr>
              <a:t>  catch(</a:t>
            </a:r>
            <a:r>
              <a:rPr lang="en-US" dirty="0" err="1">
                <a:solidFill>
                  <a:prstClr val="black"/>
                </a:solidFill>
                <a:latin typeface="Consolas" pitchFamily="49" charset="0"/>
                <a:cs typeface="Consolas" pitchFamily="49" charset="0"/>
              </a:rPr>
              <a:t>ConflictException</a:t>
            </a:r>
            <a:r>
              <a:rPr lang="en-US" dirty="0">
                <a:solidFill>
                  <a:prstClr val="black"/>
                </a:solidFill>
                <a:latin typeface="Consolas" pitchFamily="49" charset="0"/>
                <a:cs typeface="Consolas" pitchFamily="49" charset="0"/>
              </a:rPr>
              <a:t> e)</a:t>
            </a:r>
          </a:p>
          <a:p>
            <a:pPr defTabSz="914400"/>
            <a:r>
              <a:rPr lang="en-US" dirty="0">
                <a:solidFill>
                  <a:prstClr val="black"/>
                </a:solidFill>
                <a:latin typeface="Consolas" pitchFamily="49" charset="0"/>
                <a:cs typeface="Consolas" pitchFamily="49" charset="0"/>
              </a:rPr>
              <a:t>  {</a:t>
            </a:r>
          </a:p>
          <a:p>
            <a:pPr defTabSz="914400"/>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localdata.resolve</a:t>
            </a:r>
            <a:r>
              <a:rPr lang="en-US" dirty="0">
                <a:solidFill>
                  <a:prstClr val="black"/>
                </a:solidFill>
                <a:latin typeface="Consolas" pitchFamily="49" charset="0"/>
                <a:cs typeface="Consolas" pitchFamily="49" charset="0"/>
              </a:rPr>
              <a:t>(e)</a:t>
            </a:r>
          </a:p>
          <a:p>
            <a:pPr defTabSz="914400"/>
            <a:r>
              <a:rPr lang="en-US" dirty="0">
                <a:solidFill>
                  <a:prstClr val="black"/>
                </a:solidFill>
                <a:latin typeface="Consolas" pitchFamily="49" charset="0"/>
                <a:cs typeface="Consolas" pitchFamily="49" charset="0"/>
              </a:rPr>
              <a:t>  }</a:t>
            </a:r>
          </a:p>
          <a:p>
            <a:pPr defTabSz="914400"/>
            <a:r>
              <a:rPr lang="en-US" dirty="0">
                <a:solidFill>
                  <a:prstClr val="black"/>
                </a:solidFill>
                <a:latin typeface="Consolas" pitchFamily="49" charset="0"/>
                <a:cs typeface="Consolas" pitchFamily="49" charset="0"/>
              </a:rPr>
              <a:t>} </a:t>
            </a:r>
          </a:p>
          <a:p>
            <a:pPr defTabSz="914400"/>
            <a:r>
              <a:rPr lang="en-US" dirty="0">
                <a:solidFill>
                  <a:prstClr val="black"/>
                </a:solidFill>
                <a:latin typeface="Consolas" pitchFamily="49" charset="0"/>
                <a:cs typeface="Consolas" pitchFamily="49" charset="0"/>
              </a:rPr>
              <a:t>catch(</a:t>
            </a:r>
            <a:r>
              <a:rPr lang="en-US" dirty="0" err="1">
                <a:solidFill>
                  <a:prstClr val="black"/>
                </a:solidFill>
                <a:latin typeface="Consolas" pitchFamily="49" charset="0"/>
                <a:cs typeface="Consolas" pitchFamily="49" charset="0"/>
              </a:rPr>
              <a:t>ConnnectionException</a:t>
            </a:r>
            <a:r>
              <a:rPr lang="en-US" dirty="0">
                <a:solidFill>
                  <a:prstClr val="black"/>
                </a:solidFill>
                <a:latin typeface="Consolas" pitchFamily="49" charset="0"/>
                <a:cs typeface="Consolas" pitchFamily="49" charset="0"/>
              </a:rPr>
              <a:t> e)</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a:t>
            </a:r>
            <a:r>
              <a:rPr lang="en-US" dirty="0">
                <a:solidFill>
                  <a:srgbClr val="00B050"/>
                </a:solidFill>
                <a:latin typeface="Consolas" pitchFamily="49" charset="0"/>
                <a:cs typeface="Consolas" pitchFamily="49" charset="0"/>
              </a:rPr>
              <a:t>// retry? Give up?</a:t>
            </a:r>
          </a:p>
          <a:p>
            <a:pPr defTabSz="914400"/>
            <a:r>
              <a:rPr lang="en-US" dirty="0">
                <a:solidFill>
                  <a:prstClr val="black"/>
                </a:solidFill>
                <a:latin typeface="Consolas" pitchFamily="49" charset="0"/>
                <a:cs typeface="Consolas" pitchFamily="49" charset="0"/>
              </a:rPr>
              <a:t>}</a:t>
            </a:r>
          </a:p>
        </p:txBody>
      </p:sp>
      <p:sp>
        <p:nvSpPr>
          <p:cNvPr id="5" name="Rectangular Callout 4"/>
          <p:cNvSpPr/>
          <p:nvPr/>
        </p:nvSpPr>
        <p:spPr>
          <a:xfrm>
            <a:off x="1965486" y="1620531"/>
            <a:ext cx="1219200" cy="1236439"/>
          </a:xfrm>
          <a:prstGeom prst="wedgeRectCallout">
            <a:avLst>
              <a:gd name="adj1" fmla="val 127761"/>
              <a:gd name="adj2" fmla="val 328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2400" b="1" dirty="0">
                <a:solidFill>
                  <a:srgbClr val="FFFACD"/>
                </a:solidFill>
              </a:rPr>
              <a:t>local changes?</a:t>
            </a:r>
          </a:p>
        </p:txBody>
      </p:sp>
      <p:sp>
        <p:nvSpPr>
          <p:cNvPr id="6" name="Rectangular Callout 5"/>
          <p:cNvSpPr/>
          <p:nvPr/>
        </p:nvSpPr>
        <p:spPr>
          <a:xfrm>
            <a:off x="2138698" y="3212986"/>
            <a:ext cx="1232595" cy="1200738"/>
          </a:xfrm>
          <a:prstGeom prst="wedgeRectCallout">
            <a:avLst>
              <a:gd name="adj1" fmla="val 138938"/>
              <a:gd name="adj2" fmla="val -2731"/>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r>
              <a:rPr lang="en-US" sz="2400" b="1" dirty="0">
                <a:solidFill>
                  <a:srgbClr val="FFFACD"/>
                </a:solidFill>
              </a:rPr>
              <a:t>what changes?</a:t>
            </a:r>
          </a:p>
        </p:txBody>
      </p:sp>
      <p:sp>
        <p:nvSpPr>
          <p:cNvPr id="25" name="Rectangular Callout 24"/>
          <p:cNvSpPr/>
          <p:nvPr/>
        </p:nvSpPr>
        <p:spPr>
          <a:xfrm>
            <a:off x="7976258" y="5656566"/>
            <a:ext cx="2548685" cy="1072095"/>
          </a:xfrm>
          <a:prstGeom prst="wedgeRectCallout">
            <a:avLst>
              <a:gd name="adj1" fmla="val -93323"/>
              <a:gd name="adj2" fmla="val 542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sz="2400" b="1" dirty="0">
                <a:solidFill>
                  <a:srgbClr val="FFFACD"/>
                </a:solidFill>
              </a:rPr>
              <a:t>what if connection fails?</a:t>
            </a:r>
          </a:p>
        </p:txBody>
      </p:sp>
      <p:sp>
        <p:nvSpPr>
          <p:cNvPr id="28" name="Rectangular Callout 27"/>
          <p:cNvSpPr/>
          <p:nvPr/>
        </p:nvSpPr>
        <p:spPr>
          <a:xfrm>
            <a:off x="8717199" y="4939983"/>
            <a:ext cx="1066800" cy="533400"/>
          </a:xfrm>
          <a:prstGeom prst="wedgeRectCallout">
            <a:avLst>
              <a:gd name="adj1" fmla="val -165566"/>
              <a:gd name="adj2" fmla="val -5900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400"/>
            <a:r>
              <a:rPr lang="en-US" sz="2400" b="1" dirty="0">
                <a:solidFill>
                  <a:srgbClr val="FFFACD"/>
                </a:solidFill>
              </a:rPr>
              <a:t>how?</a:t>
            </a:r>
          </a:p>
        </p:txBody>
      </p:sp>
    </p:spTree>
    <p:extLst>
      <p:ext uri="{BB962C8B-B14F-4D97-AF65-F5344CB8AC3E}">
        <p14:creationId xmlns:p14="http://schemas.microsoft.com/office/powerpoint/2010/main" val="199514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animEffect transition="in" filter="fade">
                                      <p:cBhvr>
                                        <p:cTn id="11" dur="500"/>
                                        <p:tgtEl>
                                          <p:spTgt spid="4">
                                            <p:txEl>
                                              <p:pRg st="8" end="8"/>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4">
                                            <p:txEl>
                                              <p:pRg st="9" end="9"/>
                                            </p:txEl>
                                          </p:spTgt>
                                        </p:tgtEl>
                                        <p:attrNameLst>
                                          <p:attrName>style.visibility</p:attrName>
                                        </p:attrNameLst>
                                      </p:cBhvr>
                                      <p:to>
                                        <p:strVal val="visible"/>
                                      </p:to>
                                    </p:set>
                                    <p:animEffect transition="in" filter="fade">
                                      <p:cBhvr>
                                        <p:cTn id="14" dur="500"/>
                                        <p:tgtEl>
                                          <p:spTgt spid="4">
                                            <p:txEl>
                                              <p:pRg st="9" end="9"/>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4">
                                            <p:txEl>
                                              <p:pRg st="10" end="10"/>
                                            </p:txEl>
                                          </p:spTgt>
                                        </p:tgtEl>
                                        <p:attrNameLst>
                                          <p:attrName>style.visibility</p:attrName>
                                        </p:attrNameLst>
                                      </p:cBhvr>
                                      <p:to>
                                        <p:strVal val="visible"/>
                                      </p:to>
                                    </p:set>
                                    <p:animEffect transition="in" filter="fade">
                                      <p:cBhvr>
                                        <p:cTn id="17" dur="500"/>
                                        <p:tgtEl>
                                          <p:spTgt spid="4">
                                            <p:txEl>
                                              <p:pRg st="10" end="1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11" end="11"/>
                                            </p:txEl>
                                          </p:spTgt>
                                        </p:tgtEl>
                                        <p:attrNameLst>
                                          <p:attrName>style.visibility</p:attrName>
                                        </p:attrNameLst>
                                      </p:cBhvr>
                                      <p:to>
                                        <p:strVal val="visible"/>
                                      </p:to>
                                    </p:set>
                                    <p:animEffect transition="in" filter="fade">
                                      <p:cBhvr>
                                        <p:cTn id="20" dur="500"/>
                                        <p:tgtEl>
                                          <p:spTgt spid="4">
                                            <p:txEl>
                                              <p:pRg st="11" end="1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12" end="12"/>
                                            </p:txEl>
                                          </p:spTgt>
                                        </p:tgtEl>
                                        <p:attrNameLst>
                                          <p:attrName>style.visibility</p:attrName>
                                        </p:attrNameLst>
                                      </p:cBhvr>
                                      <p:to>
                                        <p:strVal val="visible"/>
                                      </p:to>
                                    </p:set>
                                    <p:animEffect transition="in" filter="fade">
                                      <p:cBhvr>
                                        <p:cTn id="23" dur="500"/>
                                        <p:tgtEl>
                                          <p:spTgt spid="4">
                                            <p:txEl>
                                              <p:pRg st="12" end="1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13" end="13"/>
                                            </p:txEl>
                                          </p:spTgt>
                                        </p:tgtEl>
                                        <p:attrNameLst>
                                          <p:attrName>style.visibility</p:attrName>
                                        </p:attrNameLst>
                                      </p:cBhvr>
                                      <p:to>
                                        <p:strVal val="visible"/>
                                      </p:to>
                                    </p:set>
                                    <p:animEffect transition="in" filter="fade">
                                      <p:cBhvr>
                                        <p:cTn id="26" dur="500"/>
                                        <p:tgtEl>
                                          <p:spTgt spid="4">
                                            <p:txEl>
                                              <p:pRg st="13" end="1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14" end="14"/>
                                            </p:txEl>
                                          </p:spTgt>
                                        </p:tgtEl>
                                        <p:attrNameLst>
                                          <p:attrName>style.visibility</p:attrName>
                                        </p:attrNameLst>
                                      </p:cBhvr>
                                      <p:to>
                                        <p:strVal val="visible"/>
                                      </p:to>
                                    </p:set>
                                    <p:animEffect transition="in" filter="fade">
                                      <p:cBhvr>
                                        <p:cTn id="29" dur="500"/>
                                        <p:tgtEl>
                                          <p:spTgt spid="4">
                                            <p:txEl>
                                              <p:pRg st="14" end="1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5" end="15"/>
                                            </p:txEl>
                                          </p:spTgt>
                                        </p:tgtEl>
                                        <p:attrNameLst>
                                          <p:attrName>style.visibility</p:attrName>
                                        </p:attrNameLst>
                                      </p:cBhvr>
                                      <p:to>
                                        <p:strVal val="visible"/>
                                      </p:to>
                                    </p:set>
                                    <p:animEffect transition="in" filter="fade">
                                      <p:cBhvr>
                                        <p:cTn id="32" dur="500"/>
                                        <p:tgtEl>
                                          <p:spTgt spid="4">
                                            <p:txEl>
                                              <p:pRg st="15" end="1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5"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Sharing Data Across Mobile Devices</a:t>
            </a:r>
            <a:endParaRPr lang="en-US" dirty="0"/>
          </a:p>
        </p:txBody>
      </p:sp>
      <p:sp>
        <p:nvSpPr>
          <p:cNvPr id="3" name="Content Placeholder 2"/>
          <p:cNvSpPr>
            <a:spLocks noGrp="1"/>
          </p:cNvSpPr>
          <p:nvPr>
            <p:ph idx="1"/>
          </p:nvPr>
        </p:nvSpPr>
        <p:spPr>
          <a:xfrm>
            <a:off x="2061888" y="3467406"/>
            <a:ext cx="3494855" cy="3390595"/>
          </a:xfrm>
        </p:spPr>
        <p:txBody>
          <a:bodyPr>
            <a:normAutofit fontScale="85000" lnSpcReduction="10000"/>
          </a:bodyPr>
          <a:lstStyle/>
          <a:p>
            <a:pPr marL="0" indent="0">
              <a:buNone/>
            </a:pPr>
            <a:r>
              <a:rPr lang="en-US" dirty="0" smtClean="0">
                <a:solidFill>
                  <a:schemeClr val="tx2"/>
                </a:solidFill>
              </a:rPr>
              <a:t>Problems:</a:t>
            </a:r>
            <a:endParaRPr lang="en-US" dirty="0"/>
          </a:p>
          <a:p>
            <a:r>
              <a:rPr lang="en-US" dirty="0" smtClean="0"/>
              <a:t>if connection is slow or absent, program is </a:t>
            </a:r>
            <a:r>
              <a:rPr lang="en-US" dirty="0" smtClean="0">
                <a:solidFill>
                  <a:srgbClr val="660066"/>
                </a:solidFill>
              </a:rPr>
              <a:t>unresponsive.</a:t>
            </a:r>
          </a:p>
          <a:p>
            <a:r>
              <a:rPr lang="en-US" dirty="0">
                <a:solidFill>
                  <a:srgbClr val="660066"/>
                </a:solidFill>
              </a:rPr>
              <a:t>c</a:t>
            </a:r>
            <a:r>
              <a:rPr lang="en-US" dirty="0" smtClean="0">
                <a:solidFill>
                  <a:srgbClr val="660066"/>
                </a:solidFill>
              </a:rPr>
              <a:t>omplex code </a:t>
            </a:r>
            <a:r>
              <a:rPr lang="en-US" dirty="0" smtClean="0"/>
              <a:t>for handling errors, retrying, caching, etc.</a:t>
            </a:r>
          </a:p>
        </p:txBody>
      </p:sp>
      <p:sp>
        <p:nvSpPr>
          <p:cNvPr id="4" name="Rectangle 3"/>
          <p:cNvSpPr/>
          <p:nvPr/>
        </p:nvSpPr>
        <p:spPr>
          <a:xfrm>
            <a:off x="2292317" y="971081"/>
            <a:ext cx="7911430" cy="2112275"/>
          </a:xfrm>
          <a:prstGeom prst="rect">
            <a:avLst/>
          </a:prstGeom>
          <a:ln/>
        </p:spPr>
        <p:style>
          <a:lnRef idx="2">
            <a:schemeClr val="dk1"/>
          </a:lnRef>
          <a:fillRef idx="1">
            <a:schemeClr val="lt1"/>
          </a:fillRef>
          <a:effectRef idx="0">
            <a:schemeClr val="dk1"/>
          </a:effectRef>
          <a:fontRef idx="minor">
            <a:schemeClr val="dk1"/>
          </a:fontRef>
        </p:style>
        <p:txBody>
          <a:bodyPr rtlCol="0" anchor="t" anchorCtr="0"/>
          <a:lstStyle/>
          <a:p>
            <a:pPr algn="ctr" defTabSz="914400"/>
            <a:r>
              <a:rPr lang="en-US" dirty="0">
                <a:solidFill>
                  <a:prstClr val="black"/>
                </a:solidFill>
                <a:latin typeface="Consolas" pitchFamily="49" charset="0"/>
              </a:rPr>
              <a:t>Cloud Storage &amp; Cloud Servers</a:t>
            </a:r>
          </a:p>
        </p:txBody>
      </p:sp>
      <p:sp>
        <p:nvSpPr>
          <p:cNvPr id="5" name="Flowchart: Magnetic Disk 4"/>
          <p:cNvSpPr/>
          <p:nvPr/>
        </p:nvSpPr>
        <p:spPr>
          <a:xfrm>
            <a:off x="2522748" y="150875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6" name="Flowchart: Magnetic Disk 5"/>
          <p:cNvSpPr/>
          <p:nvPr/>
        </p:nvSpPr>
        <p:spPr>
          <a:xfrm>
            <a:off x="3060418" y="189280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7" name="Flowchart: Magnetic Disk 6"/>
          <p:cNvSpPr/>
          <p:nvPr/>
        </p:nvSpPr>
        <p:spPr>
          <a:xfrm>
            <a:off x="3905328"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8" name="Flowchart: Magnetic Disk 7"/>
          <p:cNvSpPr/>
          <p:nvPr/>
        </p:nvSpPr>
        <p:spPr>
          <a:xfrm>
            <a:off x="4519808"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9" name="Flowchart: Magnetic Disk 8"/>
          <p:cNvSpPr/>
          <p:nvPr/>
        </p:nvSpPr>
        <p:spPr>
          <a:xfrm>
            <a:off x="5172693"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0" name="Flowchart: Magnetic Disk 9"/>
          <p:cNvSpPr/>
          <p:nvPr/>
        </p:nvSpPr>
        <p:spPr>
          <a:xfrm>
            <a:off x="5710363"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1" name="Flowchart: Magnetic Disk 10"/>
          <p:cNvSpPr/>
          <p:nvPr/>
        </p:nvSpPr>
        <p:spPr>
          <a:xfrm>
            <a:off x="6555273" y="158556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2" name="Flowchart: Magnetic Disk 11"/>
          <p:cNvSpPr/>
          <p:nvPr/>
        </p:nvSpPr>
        <p:spPr>
          <a:xfrm>
            <a:off x="7169753" y="196961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3" name="Flowchart: Magnetic Disk 12"/>
          <p:cNvSpPr/>
          <p:nvPr/>
        </p:nvSpPr>
        <p:spPr>
          <a:xfrm>
            <a:off x="7976258"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4" name="Flowchart: Magnetic Disk 13"/>
          <p:cNvSpPr/>
          <p:nvPr/>
        </p:nvSpPr>
        <p:spPr>
          <a:xfrm>
            <a:off x="8513928"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endParaRPr lang="en-US" sz="1200" dirty="0">
              <a:solidFill>
                <a:prstClr val="black"/>
              </a:solidFill>
            </a:endParaRPr>
          </a:p>
        </p:txBody>
      </p:sp>
      <p:sp>
        <p:nvSpPr>
          <p:cNvPr id="15" name="Rectangle 14"/>
          <p:cNvSpPr/>
          <p:nvPr/>
        </p:nvSpPr>
        <p:spPr>
          <a:xfrm>
            <a:off x="5633553" y="4197101"/>
            <a:ext cx="2148875" cy="2265895"/>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grpSp>
        <p:nvGrpSpPr>
          <p:cNvPr id="18" name="Group 17"/>
          <p:cNvGrpSpPr>
            <a:grpSpLocks/>
          </p:cNvGrpSpPr>
          <p:nvPr/>
        </p:nvGrpSpPr>
        <p:grpSpPr bwMode="auto">
          <a:xfrm>
            <a:off x="6248033" y="5310845"/>
            <a:ext cx="910131" cy="814328"/>
            <a:chOff x="3168" y="1824"/>
            <a:chExt cx="912" cy="816"/>
          </a:xfrm>
        </p:grpSpPr>
        <p:sp>
          <p:nvSpPr>
            <p:cNvPr id="19"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0"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1" name="Freeform 20"/>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2"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3"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4"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5" name="Freeform 24"/>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6" name="Freeform 25"/>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7" name="Freeform 26"/>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28" name="Rectangle 27"/>
          <p:cNvSpPr/>
          <p:nvPr/>
        </p:nvSpPr>
        <p:spPr>
          <a:xfrm>
            <a:off x="8053068" y="4197101"/>
            <a:ext cx="2148875" cy="2265895"/>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grpSp>
        <p:nvGrpSpPr>
          <p:cNvPr id="30" name="Group 29"/>
          <p:cNvGrpSpPr>
            <a:grpSpLocks/>
          </p:cNvGrpSpPr>
          <p:nvPr/>
        </p:nvGrpSpPr>
        <p:grpSpPr bwMode="auto">
          <a:xfrm>
            <a:off x="8667548" y="5310845"/>
            <a:ext cx="910131" cy="814328"/>
            <a:chOff x="3168" y="1824"/>
            <a:chExt cx="912" cy="816"/>
          </a:xfrm>
        </p:grpSpPr>
        <p:sp>
          <p:nvSpPr>
            <p:cNvPr id="31" name="Freeform 30"/>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2" name="Freeform 31"/>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3" name="Freeform 32"/>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4" name="Freeform 33"/>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5" name="Freeform 34"/>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6" name="Freeform 35"/>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7" name="Freeform 36"/>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8" name="Freeform 37"/>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9" name="Freeform 38"/>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40" name="Up Arrow 39"/>
          <p:cNvSpPr/>
          <p:nvPr/>
        </p:nvSpPr>
        <p:spPr>
          <a:xfrm>
            <a:off x="5710363" y="2814520"/>
            <a:ext cx="1958655" cy="153620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Updates</a:t>
            </a:r>
            <a:br>
              <a:rPr lang="en-US" dirty="0">
                <a:solidFill>
                  <a:prstClr val="black"/>
                </a:solidFill>
                <a:latin typeface="Consolas" pitchFamily="49" charset="0"/>
              </a:rPr>
            </a:br>
            <a:r>
              <a:rPr lang="en-US" dirty="0">
                <a:solidFill>
                  <a:prstClr val="black"/>
                </a:solidFill>
                <a:latin typeface="Consolas" pitchFamily="49" charset="0"/>
              </a:rPr>
              <a:t>Queries</a:t>
            </a:r>
          </a:p>
          <a:p>
            <a:pPr algn="ctr" defTabSz="914400"/>
            <a:endParaRPr lang="en-US" dirty="0">
              <a:solidFill>
                <a:prstClr val="black"/>
              </a:solidFill>
              <a:latin typeface="Consolas" pitchFamily="49" charset="0"/>
            </a:endParaRPr>
          </a:p>
        </p:txBody>
      </p:sp>
      <p:sp>
        <p:nvSpPr>
          <p:cNvPr id="41" name="Up Arrow 40"/>
          <p:cNvSpPr/>
          <p:nvPr/>
        </p:nvSpPr>
        <p:spPr>
          <a:xfrm>
            <a:off x="8129878" y="2814520"/>
            <a:ext cx="1958655" cy="153620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Updates</a:t>
            </a:r>
            <a:br>
              <a:rPr lang="en-US" dirty="0">
                <a:solidFill>
                  <a:prstClr val="black"/>
                </a:solidFill>
                <a:latin typeface="Consolas" pitchFamily="49" charset="0"/>
              </a:rPr>
            </a:br>
            <a:r>
              <a:rPr lang="en-US" dirty="0">
                <a:solidFill>
                  <a:prstClr val="black"/>
                </a:solidFill>
                <a:latin typeface="Consolas" pitchFamily="49" charset="0"/>
              </a:rPr>
              <a:t>Queries</a:t>
            </a:r>
          </a:p>
          <a:p>
            <a:pPr algn="ctr" defTabSz="914400"/>
            <a:endParaRPr lang="en-US" dirty="0">
              <a:solidFill>
                <a:prstClr val="black"/>
              </a:solidFill>
              <a:latin typeface="Consolas" pitchFamily="49" charset="0"/>
            </a:endParaRPr>
          </a:p>
        </p:txBody>
      </p:sp>
    </p:spTree>
    <p:extLst>
      <p:ext uri="{BB962C8B-B14F-4D97-AF65-F5344CB8AC3E}">
        <p14:creationId xmlns:p14="http://schemas.microsoft.com/office/powerpoint/2010/main" val="21781907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1152" y="3429000"/>
            <a:ext cx="8229600" cy="1143000"/>
          </a:xfrm>
        </p:spPr>
        <p:txBody>
          <a:bodyPr>
            <a:normAutofit fontScale="90000"/>
          </a:bodyPr>
          <a:lstStyle/>
          <a:p>
            <a:r>
              <a:rPr lang="en-US" dirty="0" smtClean="0"/>
              <a:t>How to make it simpler?</a:t>
            </a:r>
            <a:br>
              <a:rPr lang="en-US" dirty="0" smtClean="0"/>
            </a:br>
            <a:endParaRPr lang="en-US" dirty="0"/>
          </a:p>
        </p:txBody>
      </p:sp>
      <p:sp>
        <p:nvSpPr>
          <p:cNvPr id="3" name="Content Placeholder 2"/>
          <p:cNvSpPr>
            <a:spLocks noGrp="1"/>
          </p:cNvSpPr>
          <p:nvPr>
            <p:ph idx="1"/>
          </p:nvPr>
        </p:nvSpPr>
        <p:spPr>
          <a:xfrm>
            <a:off x="2207209" y="471815"/>
            <a:ext cx="8229600" cy="5334000"/>
          </a:xfrm>
        </p:spPr>
        <p:txBody>
          <a:bodyPr/>
          <a:lstStyle/>
          <a:p>
            <a:r>
              <a:rPr lang="en-US" dirty="0" smtClean="0"/>
              <a:t>Simple apps should be simple to code.</a:t>
            </a:r>
            <a:endParaRPr lang="en-US" dirty="0"/>
          </a:p>
        </p:txBody>
      </p:sp>
    </p:spTree>
    <p:extLst>
      <p:ext uri="{BB962C8B-B14F-4D97-AF65-F5344CB8AC3E}">
        <p14:creationId xmlns:p14="http://schemas.microsoft.com/office/powerpoint/2010/main" val="3475047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Observation</a:t>
            </a:r>
            <a:endParaRPr lang="en-US" dirty="0"/>
          </a:p>
        </p:txBody>
      </p:sp>
      <p:sp>
        <p:nvSpPr>
          <p:cNvPr id="3" name="Content Placeholder 2"/>
          <p:cNvSpPr>
            <a:spLocks noGrp="1"/>
          </p:cNvSpPr>
          <p:nvPr>
            <p:ph idx="1"/>
          </p:nvPr>
        </p:nvSpPr>
        <p:spPr>
          <a:xfrm>
            <a:off x="2208212" y="1585560"/>
            <a:ext cx="8033940" cy="4586640"/>
          </a:xfrm>
        </p:spPr>
        <p:txBody>
          <a:bodyPr>
            <a:normAutofit fontScale="92500" lnSpcReduction="10000"/>
          </a:bodyPr>
          <a:lstStyle/>
          <a:p>
            <a:r>
              <a:rPr lang="en-US" dirty="0" smtClean="0"/>
              <a:t>Structured data is often organized into small “packages”</a:t>
            </a:r>
          </a:p>
          <a:p>
            <a:pPr lvl="1"/>
            <a:r>
              <a:rPr lang="en-US" dirty="0" smtClean="0"/>
              <a:t>grocery list, high scores, collaboration document, game state</a:t>
            </a:r>
          </a:p>
          <a:p>
            <a:pPr lvl="1"/>
            <a:endParaRPr lang="en-US" dirty="0" smtClean="0"/>
          </a:p>
          <a:p>
            <a:r>
              <a:rPr lang="en-US" dirty="0" smtClean="0"/>
              <a:t>Idea: Organize data into small databases called </a:t>
            </a:r>
            <a:r>
              <a:rPr lang="en-US" dirty="0" smtClean="0">
                <a:solidFill>
                  <a:srgbClr val="FF0000"/>
                </a:solidFill>
              </a:rPr>
              <a:t>sessions.</a:t>
            </a:r>
          </a:p>
          <a:p>
            <a:endParaRPr lang="en-US" dirty="0" smtClean="0"/>
          </a:p>
          <a:p>
            <a:r>
              <a:rPr lang="en-US" dirty="0" smtClean="0"/>
              <a:t>Each session small enough to be fully cached on device!</a:t>
            </a:r>
            <a:endParaRPr lang="en-US" dirty="0"/>
          </a:p>
        </p:txBody>
      </p:sp>
    </p:spTree>
    <p:extLst>
      <p:ext uri="{BB962C8B-B14F-4D97-AF65-F5344CB8AC3E}">
        <p14:creationId xmlns:p14="http://schemas.microsoft.com/office/powerpoint/2010/main" val="40111078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Cloud Session Model</a:t>
            </a:r>
            <a:endParaRPr lang="en-US" dirty="0"/>
          </a:p>
        </p:txBody>
      </p:sp>
      <p:sp>
        <p:nvSpPr>
          <p:cNvPr id="3" name="Content Placeholder 2"/>
          <p:cNvSpPr>
            <a:spLocks noGrp="1"/>
          </p:cNvSpPr>
          <p:nvPr>
            <p:ph idx="1"/>
          </p:nvPr>
        </p:nvSpPr>
        <p:spPr>
          <a:xfrm>
            <a:off x="2391146" y="3006545"/>
            <a:ext cx="3396026" cy="4147740"/>
          </a:xfrm>
        </p:spPr>
        <p:txBody>
          <a:bodyPr>
            <a:normAutofit fontScale="77500" lnSpcReduction="20000"/>
          </a:bodyPr>
          <a:lstStyle/>
          <a:p>
            <a:pPr marL="0" indent="0">
              <a:buNone/>
            </a:pPr>
            <a:endParaRPr lang="en-US" dirty="0" smtClean="0"/>
          </a:p>
          <a:p>
            <a:r>
              <a:rPr lang="en-US" dirty="0" smtClean="0"/>
              <a:t>Local replica always fast and available</a:t>
            </a:r>
          </a:p>
          <a:p>
            <a:r>
              <a:rPr lang="en-US" dirty="0" smtClean="0"/>
              <a:t>Like shared memory, but without cache misses</a:t>
            </a:r>
          </a:p>
          <a:p>
            <a:r>
              <a:rPr lang="en-US" dirty="0" smtClean="0"/>
              <a:t>Seamless offline support</a:t>
            </a:r>
          </a:p>
          <a:p>
            <a:endParaRPr lang="en-US" dirty="0" smtClean="0">
              <a:solidFill>
                <a:srgbClr val="C00000"/>
              </a:solidFill>
            </a:endParaRPr>
          </a:p>
          <a:p>
            <a:r>
              <a:rPr lang="en-US" dirty="0" smtClean="0">
                <a:solidFill>
                  <a:srgbClr val="C00000"/>
                </a:solidFill>
              </a:rPr>
              <a:t>But:</a:t>
            </a:r>
            <a:br>
              <a:rPr lang="en-US" dirty="0" smtClean="0">
                <a:solidFill>
                  <a:srgbClr val="C00000"/>
                </a:solidFill>
              </a:rPr>
            </a:br>
            <a:r>
              <a:rPr lang="en-US" dirty="0" smtClean="0">
                <a:solidFill>
                  <a:srgbClr val="FF0000"/>
                </a:solidFill>
              </a:rPr>
              <a:t>Consistency?</a:t>
            </a:r>
          </a:p>
        </p:txBody>
      </p:sp>
      <p:sp>
        <p:nvSpPr>
          <p:cNvPr id="4" name="Rectangle 3"/>
          <p:cNvSpPr/>
          <p:nvPr/>
        </p:nvSpPr>
        <p:spPr>
          <a:xfrm>
            <a:off x="2407532" y="932676"/>
            <a:ext cx="7911430" cy="2112275"/>
          </a:xfrm>
          <a:prstGeom prst="rect">
            <a:avLst/>
          </a:prstGeom>
          <a:ln/>
        </p:spPr>
        <p:style>
          <a:lnRef idx="2">
            <a:schemeClr val="dk1"/>
          </a:lnRef>
          <a:fillRef idx="1">
            <a:schemeClr val="lt1"/>
          </a:fillRef>
          <a:effectRef idx="0">
            <a:schemeClr val="dk1"/>
          </a:effectRef>
          <a:fontRef idx="minor">
            <a:schemeClr val="dk1"/>
          </a:fontRef>
        </p:style>
        <p:txBody>
          <a:bodyPr rtlCol="0" anchor="t" anchorCtr="0"/>
          <a:lstStyle/>
          <a:p>
            <a:pPr algn="ctr" defTabSz="914400"/>
            <a:r>
              <a:rPr lang="en-US" dirty="0">
                <a:solidFill>
                  <a:prstClr val="black"/>
                </a:solidFill>
                <a:latin typeface="Consolas" pitchFamily="49" charset="0"/>
              </a:rPr>
              <a:t>Cloud Sessions</a:t>
            </a:r>
          </a:p>
        </p:txBody>
      </p:sp>
      <p:sp>
        <p:nvSpPr>
          <p:cNvPr id="5" name="Flowchart: Magnetic Disk 4"/>
          <p:cNvSpPr/>
          <p:nvPr/>
        </p:nvSpPr>
        <p:spPr>
          <a:xfrm>
            <a:off x="2522748" y="150875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H</a:t>
            </a:r>
          </a:p>
        </p:txBody>
      </p:sp>
      <p:sp>
        <p:nvSpPr>
          <p:cNvPr id="6" name="Flowchart: Magnetic Disk 5"/>
          <p:cNvSpPr/>
          <p:nvPr/>
        </p:nvSpPr>
        <p:spPr>
          <a:xfrm>
            <a:off x="3060418" y="189280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G</a:t>
            </a:r>
          </a:p>
        </p:txBody>
      </p:sp>
      <p:sp>
        <p:nvSpPr>
          <p:cNvPr id="7" name="Flowchart: Magnetic Disk 6"/>
          <p:cNvSpPr/>
          <p:nvPr/>
        </p:nvSpPr>
        <p:spPr>
          <a:xfrm>
            <a:off x="3905328"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F</a:t>
            </a:r>
          </a:p>
        </p:txBody>
      </p:sp>
      <p:sp>
        <p:nvSpPr>
          <p:cNvPr id="8" name="Flowchart: Magnetic Disk 7"/>
          <p:cNvSpPr/>
          <p:nvPr/>
        </p:nvSpPr>
        <p:spPr>
          <a:xfrm>
            <a:off x="4519808" y="193120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D</a:t>
            </a:r>
          </a:p>
        </p:txBody>
      </p:sp>
      <p:sp>
        <p:nvSpPr>
          <p:cNvPr id="9" name="Flowchart: Magnetic Disk 8"/>
          <p:cNvSpPr/>
          <p:nvPr/>
        </p:nvSpPr>
        <p:spPr>
          <a:xfrm>
            <a:off x="5172693" y="1547155"/>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B</a:t>
            </a:r>
          </a:p>
        </p:txBody>
      </p:sp>
      <p:sp>
        <p:nvSpPr>
          <p:cNvPr id="11" name="Flowchart: Magnetic Disk 10"/>
          <p:cNvSpPr/>
          <p:nvPr/>
        </p:nvSpPr>
        <p:spPr>
          <a:xfrm>
            <a:off x="7399020" y="1585560"/>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Session A</a:t>
            </a:r>
          </a:p>
        </p:txBody>
      </p:sp>
      <p:sp>
        <p:nvSpPr>
          <p:cNvPr id="13" name="Flowchart: Magnetic Disk 12"/>
          <p:cNvSpPr/>
          <p:nvPr/>
        </p:nvSpPr>
        <p:spPr>
          <a:xfrm>
            <a:off x="3767918" y="2278101"/>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C</a:t>
            </a:r>
          </a:p>
        </p:txBody>
      </p:sp>
      <p:sp>
        <p:nvSpPr>
          <p:cNvPr id="15" name="Rectangle 14"/>
          <p:cNvSpPr/>
          <p:nvPr/>
        </p:nvSpPr>
        <p:spPr>
          <a:xfrm>
            <a:off x="5633553" y="3697835"/>
            <a:ext cx="2148875" cy="3072400"/>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sp>
        <p:nvSpPr>
          <p:cNvPr id="17" name="Up-Down Arrow 16"/>
          <p:cNvSpPr/>
          <p:nvPr/>
        </p:nvSpPr>
        <p:spPr>
          <a:xfrm rot="1105638">
            <a:off x="6453175" y="2308294"/>
            <a:ext cx="1766630" cy="1574605"/>
          </a:xfrm>
          <a:prstGeom prst="upDownArrow">
            <a:avLst>
              <a:gd name="adj1" fmla="val 74855"/>
              <a:gd name="adj2" fmla="val 24627"/>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sync</a:t>
            </a:r>
            <a:br>
              <a:rPr lang="en-US" dirty="0">
                <a:solidFill>
                  <a:prstClr val="black"/>
                </a:solidFill>
                <a:latin typeface="Consolas" pitchFamily="49" charset="0"/>
              </a:rPr>
            </a:br>
            <a:r>
              <a:rPr lang="en-US" dirty="0">
                <a:solidFill>
                  <a:prstClr val="black"/>
                </a:solidFill>
                <a:latin typeface="Consolas" pitchFamily="49" charset="0"/>
              </a:rPr>
              <a:t>when</a:t>
            </a:r>
            <a:br>
              <a:rPr lang="en-US" dirty="0">
                <a:solidFill>
                  <a:prstClr val="black"/>
                </a:solidFill>
                <a:latin typeface="Consolas" pitchFamily="49" charset="0"/>
              </a:rPr>
            </a:br>
            <a:r>
              <a:rPr lang="en-US" dirty="0">
                <a:solidFill>
                  <a:prstClr val="black"/>
                </a:solidFill>
                <a:latin typeface="Consolas" pitchFamily="49" charset="0"/>
              </a:rPr>
              <a:t>connected</a:t>
            </a:r>
          </a:p>
        </p:txBody>
      </p:sp>
      <p:grpSp>
        <p:nvGrpSpPr>
          <p:cNvPr id="18" name="Group 17"/>
          <p:cNvGrpSpPr>
            <a:grpSpLocks/>
          </p:cNvGrpSpPr>
          <p:nvPr/>
        </p:nvGrpSpPr>
        <p:grpSpPr bwMode="auto">
          <a:xfrm>
            <a:off x="6248033" y="5618084"/>
            <a:ext cx="910131" cy="814328"/>
            <a:chOff x="3168" y="1824"/>
            <a:chExt cx="912" cy="816"/>
          </a:xfrm>
        </p:grpSpPr>
        <p:sp>
          <p:nvSpPr>
            <p:cNvPr id="19" name="Freeform 18"/>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0" name="Freeform 19"/>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1" name="Freeform 20"/>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2" name="Freeform 21"/>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3" name="Freeform 22"/>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4" name="Freeform 23"/>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rgbClr val="FF0000"/>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5" name="Freeform 24"/>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6" name="Freeform 25"/>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27" name="Freeform 26"/>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28" name="Rectangle 27"/>
          <p:cNvSpPr/>
          <p:nvPr/>
        </p:nvSpPr>
        <p:spPr>
          <a:xfrm>
            <a:off x="8053068" y="3697835"/>
            <a:ext cx="2148875" cy="3072400"/>
          </a:xfrm>
          <a:prstGeom prst="rect">
            <a:avLst/>
          </a:prstGeom>
          <a:ln/>
        </p:spPr>
        <p:style>
          <a:lnRef idx="2">
            <a:schemeClr val="dk1"/>
          </a:lnRef>
          <a:fillRef idx="1">
            <a:schemeClr val="lt1"/>
          </a:fillRef>
          <a:effectRef idx="0">
            <a:schemeClr val="dk1"/>
          </a:effectRef>
          <a:fontRef idx="minor">
            <a:schemeClr val="dk1"/>
          </a:fontRef>
        </p:style>
        <p:txBody>
          <a:bodyPr rtlCol="0" anchor="b" anchorCtr="0"/>
          <a:lstStyle/>
          <a:p>
            <a:pPr algn="ctr" defTabSz="914400"/>
            <a:r>
              <a:rPr lang="en-US" dirty="0">
                <a:solidFill>
                  <a:prstClr val="black"/>
                </a:solidFill>
                <a:latin typeface="Consolas" pitchFamily="49" charset="0"/>
              </a:rPr>
              <a:t>Mobile App </a:t>
            </a:r>
          </a:p>
        </p:txBody>
      </p:sp>
      <p:grpSp>
        <p:nvGrpSpPr>
          <p:cNvPr id="30" name="Group 29"/>
          <p:cNvGrpSpPr>
            <a:grpSpLocks/>
          </p:cNvGrpSpPr>
          <p:nvPr/>
        </p:nvGrpSpPr>
        <p:grpSpPr bwMode="auto">
          <a:xfrm>
            <a:off x="8667548" y="5618084"/>
            <a:ext cx="910131" cy="814328"/>
            <a:chOff x="3168" y="1824"/>
            <a:chExt cx="912" cy="816"/>
          </a:xfrm>
        </p:grpSpPr>
        <p:sp>
          <p:nvSpPr>
            <p:cNvPr id="31" name="Freeform 30"/>
            <p:cNvSpPr>
              <a:spLocks/>
            </p:cNvSpPr>
            <p:nvPr/>
          </p:nvSpPr>
          <p:spPr bwMode="auto">
            <a:xfrm>
              <a:off x="3936" y="2064"/>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2" name="Freeform 31"/>
            <p:cNvSpPr>
              <a:spLocks/>
            </p:cNvSpPr>
            <p:nvPr/>
          </p:nvSpPr>
          <p:spPr bwMode="auto">
            <a:xfrm>
              <a:off x="3728" y="1920"/>
              <a:ext cx="144" cy="336"/>
            </a:xfrm>
            <a:custGeom>
              <a:avLst/>
              <a:gdLst>
                <a:gd name="T0" fmla="*/ 0 w 144"/>
                <a:gd name="T1" fmla="*/ 48 h 336"/>
                <a:gd name="T2" fmla="*/ 96 w 144"/>
                <a:gd name="T3" fmla="*/ 0 h 336"/>
                <a:gd name="T4" fmla="*/ 144 w 144"/>
                <a:gd name="T5" fmla="*/ 48 h 336"/>
                <a:gd name="T6" fmla="*/ 144 w 144"/>
                <a:gd name="T7" fmla="*/ 336 h 336"/>
                <a:gd name="T8" fmla="*/ 96 w 144"/>
                <a:gd name="T9" fmla="*/ 288 h 336"/>
                <a:gd name="T10" fmla="*/ 96 w 144"/>
                <a:gd name="T11" fmla="*/ 96 h 336"/>
                <a:gd name="T12" fmla="*/ 0 w 144"/>
                <a:gd name="T13" fmla="*/ 144 h 336"/>
                <a:gd name="T14" fmla="*/ 0 w 144"/>
                <a:gd name="T15" fmla="*/ 48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3" name="Freeform 32"/>
            <p:cNvSpPr>
              <a:spLocks/>
            </p:cNvSpPr>
            <p:nvPr/>
          </p:nvSpPr>
          <p:spPr bwMode="auto">
            <a:xfrm>
              <a:off x="3504" y="1824"/>
              <a:ext cx="144" cy="288"/>
            </a:xfrm>
            <a:custGeom>
              <a:avLst/>
              <a:gdLst>
                <a:gd name="T0" fmla="*/ 0 w 144"/>
                <a:gd name="T1" fmla="*/ 9 h 336"/>
                <a:gd name="T2" fmla="*/ 96 w 144"/>
                <a:gd name="T3" fmla="*/ 0 h 336"/>
                <a:gd name="T4" fmla="*/ 144 w 144"/>
                <a:gd name="T5" fmla="*/ 9 h 336"/>
                <a:gd name="T6" fmla="*/ 144 w 144"/>
                <a:gd name="T7" fmla="*/ 63 h 336"/>
                <a:gd name="T8" fmla="*/ 96 w 144"/>
                <a:gd name="T9" fmla="*/ 54 h 336"/>
                <a:gd name="T10" fmla="*/ 96 w 144"/>
                <a:gd name="T11" fmla="*/ 18 h 336"/>
                <a:gd name="T12" fmla="*/ 0 w 144"/>
                <a:gd name="T13" fmla="*/ 27 h 336"/>
                <a:gd name="T14" fmla="*/ 0 w 144"/>
                <a:gd name="T15" fmla="*/ 9 h 336"/>
                <a:gd name="T16" fmla="*/ 0 60000 65536"/>
                <a:gd name="T17" fmla="*/ 0 60000 65536"/>
                <a:gd name="T18" fmla="*/ 0 60000 65536"/>
                <a:gd name="T19" fmla="*/ 0 60000 65536"/>
                <a:gd name="T20" fmla="*/ 0 60000 65536"/>
                <a:gd name="T21" fmla="*/ 0 60000 65536"/>
                <a:gd name="T22" fmla="*/ 0 60000 65536"/>
                <a:gd name="T23" fmla="*/ 0 60000 65536"/>
                <a:gd name="T24" fmla="*/ 0 w 144"/>
                <a:gd name="T25" fmla="*/ 0 h 336"/>
                <a:gd name="T26" fmla="*/ 144 w 144"/>
                <a:gd name="T27" fmla="*/ 336 h 3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4" h="336">
                  <a:moveTo>
                    <a:pt x="0" y="48"/>
                  </a:moveTo>
                  <a:lnTo>
                    <a:pt x="96" y="0"/>
                  </a:lnTo>
                  <a:lnTo>
                    <a:pt x="144" y="48"/>
                  </a:lnTo>
                  <a:lnTo>
                    <a:pt x="144" y="336"/>
                  </a:lnTo>
                  <a:lnTo>
                    <a:pt x="96" y="288"/>
                  </a:lnTo>
                  <a:lnTo>
                    <a:pt x="96" y="96"/>
                  </a:lnTo>
                  <a:lnTo>
                    <a:pt x="0" y="144"/>
                  </a:lnTo>
                  <a:lnTo>
                    <a:pt x="0" y="48"/>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4" name="Freeform 33"/>
            <p:cNvSpPr>
              <a:spLocks/>
            </p:cNvSpPr>
            <p:nvPr/>
          </p:nvSpPr>
          <p:spPr bwMode="auto">
            <a:xfrm>
              <a:off x="3243" y="1824"/>
              <a:ext cx="789" cy="535"/>
            </a:xfrm>
            <a:custGeom>
              <a:avLst/>
              <a:gdLst>
                <a:gd name="T0" fmla="*/ 261 w 789"/>
                <a:gd name="T1" fmla="*/ 0 h 535"/>
                <a:gd name="T2" fmla="*/ 789 w 789"/>
                <a:gd name="T3" fmla="*/ 336 h 535"/>
                <a:gd name="T4" fmla="*/ 494 w 789"/>
                <a:gd name="T5" fmla="*/ 535 h 535"/>
                <a:gd name="T6" fmla="*/ 0 w 789"/>
                <a:gd name="T7" fmla="*/ 96 h 535"/>
                <a:gd name="T8" fmla="*/ 261 w 789"/>
                <a:gd name="T9" fmla="*/ 0 h 535"/>
                <a:gd name="T10" fmla="*/ 0 60000 65536"/>
                <a:gd name="T11" fmla="*/ 0 60000 65536"/>
                <a:gd name="T12" fmla="*/ 0 60000 65536"/>
                <a:gd name="T13" fmla="*/ 0 60000 65536"/>
                <a:gd name="T14" fmla="*/ 0 60000 65536"/>
                <a:gd name="T15" fmla="*/ 0 w 789"/>
                <a:gd name="T16" fmla="*/ 0 h 535"/>
                <a:gd name="T17" fmla="*/ 789 w 789"/>
                <a:gd name="T18" fmla="*/ 535 h 535"/>
              </a:gdLst>
              <a:ahLst/>
              <a:cxnLst>
                <a:cxn ang="T10">
                  <a:pos x="T0" y="T1"/>
                </a:cxn>
                <a:cxn ang="T11">
                  <a:pos x="T2" y="T3"/>
                </a:cxn>
                <a:cxn ang="T12">
                  <a:pos x="T4" y="T5"/>
                </a:cxn>
                <a:cxn ang="T13">
                  <a:pos x="T6" y="T7"/>
                </a:cxn>
                <a:cxn ang="T14">
                  <a:pos x="T8" y="T9"/>
                </a:cxn>
              </a:cxnLst>
              <a:rect l="T15" t="T16" r="T17" b="T18"/>
              <a:pathLst>
                <a:path w="789" h="535">
                  <a:moveTo>
                    <a:pt x="261" y="0"/>
                  </a:moveTo>
                  <a:lnTo>
                    <a:pt x="789" y="336"/>
                  </a:lnTo>
                  <a:lnTo>
                    <a:pt x="494" y="535"/>
                  </a:lnTo>
                  <a:lnTo>
                    <a:pt x="0" y="96"/>
                  </a:lnTo>
                  <a:lnTo>
                    <a:pt x="26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5" name="Freeform 34"/>
            <p:cNvSpPr>
              <a:spLocks/>
            </p:cNvSpPr>
            <p:nvPr/>
          </p:nvSpPr>
          <p:spPr bwMode="auto">
            <a:xfrm>
              <a:off x="3253" y="1920"/>
              <a:ext cx="491" cy="567"/>
            </a:xfrm>
            <a:custGeom>
              <a:avLst/>
              <a:gdLst>
                <a:gd name="T0" fmla="*/ 11 w 491"/>
                <a:gd name="T1" fmla="*/ 0 h 567"/>
                <a:gd name="T2" fmla="*/ 491 w 491"/>
                <a:gd name="T3" fmla="*/ 432 h 567"/>
                <a:gd name="T4" fmla="*/ 484 w 491"/>
                <a:gd name="T5" fmla="*/ 567 h 567"/>
                <a:gd name="T6" fmla="*/ 0 w 491"/>
                <a:gd name="T7" fmla="*/ 119 h 567"/>
                <a:gd name="T8" fmla="*/ 11 w 491"/>
                <a:gd name="T9" fmla="*/ 0 h 567"/>
                <a:gd name="T10" fmla="*/ 0 60000 65536"/>
                <a:gd name="T11" fmla="*/ 0 60000 65536"/>
                <a:gd name="T12" fmla="*/ 0 60000 65536"/>
                <a:gd name="T13" fmla="*/ 0 60000 65536"/>
                <a:gd name="T14" fmla="*/ 0 60000 65536"/>
                <a:gd name="T15" fmla="*/ 0 w 491"/>
                <a:gd name="T16" fmla="*/ 0 h 567"/>
                <a:gd name="T17" fmla="*/ 491 w 491"/>
                <a:gd name="T18" fmla="*/ 567 h 567"/>
              </a:gdLst>
              <a:ahLst/>
              <a:cxnLst>
                <a:cxn ang="T10">
                  <a:pos x="T0" y="T1"/>
                </a:cxn>
                <a:cxn ang="T11">
                  <a:pos x="T2" y="T3"/>
                </a:cxn>
                <a:cxn ang="T12">
                  <a:pos x="T4" y="T5"/>
                </a:cxn>
                <a:cxn ang="T13">
                  <a:pos x="T6" y="T7"/>
                </a:cxn>
                <a:cxn ang="T14">
                  <a:pos x="T8" y="T9"/>
                </a:cxn>
              </a:cxnLst>
              <a:rect l="T15" t="T16" r="T17" b="T18"/>
              <a:pathLst>
                <a:path w="491" h="567">
                  <a:moveTo>
                    <a:pt x="11" y="0"/>
                  </a:moveTo>
                  <a:lnTo>
                    <a:pt x="491" y="432"/>
                  </a:lnTo>
                  <a:lnTo>
                    <a:pt x="484" y="567"/>
                  </a:lnTo>
                  <a:lnTo>
                    <a:pt x="0" y="119"/>
                  </a:lnTo>
                  <a:lnTo>
                    <a:pt x="11"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6" name="Freeform 35"/>
            <p:cNvSpPr>
              <a:spLocks/>
            </p:cNvSpPr>
            <p:nvPr/>
          </p:nvSpPr>
          <p:spPr bwMode="auto">
            <a:xfrm>
              <a:off x="3728" y="2160"/>
              <a:ext cx="304" cy="327"/>
            </a:xfrm>
            <a:custGeom>
              <a:avLst/>
              <a:gdLst>
                <a:gd name="T0" fmla="*/ 304 w 304"/>
                <a:gd name="T1" fmla="*/ 0 h 327"/>
                <a:gd name="T2" fmla="*/ 304 w 304"/>
                <a:gd name="T3" fmla="*/ 96 h 327"/>
                <a:gd name="T4" fmla="*/ 0 w 304"/>
                <a:gd name="T5" fmla="*/ 327 h 327"/>
                <a:gd name="T6" fmla="*/ 18 w 304"/>
                <a:gd name="T7" fmla="*/ 181 h 327"/>
                <a:gd name="T8" fmla="*/ 304 w 304"/>
                <a:gd name="T9" fmla="*/ 0 h 327"/>
                <a:gd name="T10" fmla="*/ 0 60000 65536"/>
                <a:gd name="T11" fmla="*/ 0 60000 65536"/>
                <a:gd name="T12" fmla="*/ 0 60000 65536"/>
                <a:gd name="T13" fmla="*/ 0 60000 65536"/>
                <a:gd name="T14" fmla="*/ 0 60000 65536"/>
                <a:gd name="T15" fmla="*/ 0 w 304"/>
                <a:gd name="T16" fmla="*/ 0 h 327"/>
                <a:gd name="T17" fmla="*/ 304 w 304"/>
                <a:gd name="T18" fmla="*/ 327 h 327"/>
              </a:gdLst>
              <a:ahLst/>
              <a:cxnLst>
                <a:cxn ang="T10">
                  <a:pos x="T0" y="T1"/>
                </a:cxn>
                <a:cxn ang="T11">
                  <a:pos x="T2" y="T3"/>
                </a:cxn>
                <a:cxn ang="T12">
                  <a:pos x="T4" y="T5"/>
                </a:cxn>
                <a:cxn ang="T13">
                  <a:pos x="T6" y="T7"/>
                </a:cxn>
                <a:cxn ang="T14">
                  <a:pos x="T8" y="T9"/>
                </a:cxn>
              </a:cxnLst>
              <a:rect l="T15" t="T16" r="T17" b="T18"/>
              <a:pathLst>
                <a:path w="304" h="327">
                  <a:moveTo>
                    <a:pt x="304" y="0"/>
                  </a:moveTo>
                  <a:lnTo>
                    <a:pt x="304" y="96"/>
                  </a:lnTo>
                  <a:lnTo>
                    <a:pt x="0" y="327"/>
                  </a:lnTo>
                  <a:lnTo>
                    <a:pt x="18" y="181"/>
                  </a:lnTo>
                  <a:lnTo>
                    <a:pt x="304" y="0"/>
                  </a:lnTo>
                  <a:close/>
                </a:path>
              </a:pathLst>
            </a:custGeom>
            <a:solidFill>
              <a:schemeClr val="accent6">
                <a:lumMod val="60000"/>
                <a:lumOff val="40000"/>
              </a:schemeClr>
            </a:solidFill>
            <a:ln w="38100">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7" name="Freeform 36"/>
            <p:cNvSpPr>
              <a:spLocks/>
            </p:cNvSpPr>
            <p:nvPr/>
          </p:nvSpPr>
          <p:spPr bwMode="auto">
            <a:xfrm>
              <a:off x="3504" y="2304"/>
              <a:ext cx="240" cy="336"/>
            </a:xfrm>
            <a:custGeom>
              <a:avLst/>
              <a:gdLst>
                <a:gd name="T0" fmla="*/ 5 w 336"/>
                <a:gd name="T1" fmla="*/ 0 h 432"/>
                <a:gd name="T2" fmla="*/ 8 w 336"/>
                <a:gd name="T3" fmla="*/ 5 h 432"/>
                <a:gd name="T4" fmla="*/ 2 w 336"/>
                <a:gd name="T5" fmla="*/ 9 h 432"/>
                <a:gd name="T6" fmla="*/ 2 w 336"/>
                <a:gd name="T7" fmla="*/ 27 h 432"/>
                <a:gd name="T8" fmla="*/ 0 w 336"/>
                <a:gd name="T9" fmla="*/ 21 h 432"/>
                <a:gd name="T10" fmla="*/ 0 w 336"/>
                <a:gd name="T11" fmla="*/ 3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8" name="Freeform 37"/>
            <p:cNvSpPr>
              <a:spLocks/>
            </p:cNvSpPr>
            <p:nvPr/>
          </p:nvSpPr>
          <p:spPr bwMode="auto">
            <a:xfrm>
              <a:off x="3312" y="2160"/>
              <a:ext cx="240" cy="288"/>
            </a:xfrm>
            <a:custGeom>
              <a:avLst/>
              <a:gdLst>
                <a:gd name="T0" fmla="*/ 5 w 336"/>
                <a:gd name="T1" fmla="*/ 0 h 432"/>
                <a:gd name="T2" fmla="*/ 8 w 336"/>
                <a:gd name="T3" fmla="*/ 1 h 432"/>
                <a:gd name="T4" fmla="*/ 2 w 336"/>
                <a:gd name="T5" fmla="*/ 2 h 432"/>
                <a:gd name="T6" fmla="*/ 2 w 336"/>
                <a:gd name="T7" fmla="*/ 5 h 432"/>
                <a:gd name="T8" fmla="*/ 0 w 336"/>
                <a:gd name="T9" fmla="*/ 4 h 432"/>
                <a:gd name="T10" fmla="*/ 0 w 336"/>
                <a:gd name="T11" fmla="*/ 1 h 432"/>
                <a:gd name="T12" fmla="*/ 5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sp>
          <p:nvSpPr>
            <p:cNvPr id="39" name="Freeform 38"/>
            <p:cNvSpPr>
              <a:spLocks/>
            </p:cNvSpPr>
            <p:nvPr/>
          </p:nvSpPr>
          <p:spPr bwMode="auto">
            <a:xfrm>
              <a:off x="3168" y="2016"/>
              <a:ext cx="192" cy="288"/>
            </a:xfrm>
            <a:custGeom>
              <a:avLst/>
              <a:gdLst>
                <a:gd name="T0" fmla="*/ 1 w 336"/>
                <a:gd name="T1" fmla="*/ 0 h 432"/>
                <a:gd name="T2" fmla="*/ 1 w 336"/>
                <a:gd name="T3" fmla="*/ 1 h 432"/>
                <a:gd name="T4" fmla="*/ 1 w 336"/>
                <a:gd name="T5" fmla="*/ 2 h 432"/>
                <a:gd name="T6" fmla="*/ 1 w 336"/>
                <a:gd name="T7" fmla="*/ 5 h 432"/>
                <a:gd name="T8" fmla="*/ 0 w 336"/>
                <a:gd name="T9" fmla="*/ 4 h 432"/>
                <a:gd name="T10" fmla="*/ 0 w 336"/>
                <a:gd name="T11" fmla="*/ 1 h 432"/>
                <a:gd name="T12" fmla="*/ 1 w 336"/>
                <a:gd name="T13" fmla="*/ 0 h 432"/>
                <a:gd name="T14" fmla="*/ 0 60000 65536"/>
                <a:gd name="T15" fmla="*/ 0 60000 65536"/>
                <a:gd name="T16" fmla="*/ 0 60000 65536"/>
                <a:gd name="T17" fmla="*/ 0 60000 65536"/>
                <a:gd name="T18" fmla="*/ 0 60000 65536"/>
                <a:gd name="T19" fmla="*/ 0 60000 65536"/>
                <a:gd name="T20" fmla="*/ 0 60000 65536"/>
                <a:gd name="T21" fmla="*/ 0 w 336"/>
                <a:gd name="T22" fmla="*/ 0 h 432"/>
                <a:gd name="T23" fmla="*/ 336 w 336"/>
                <a:gd name="T24" fmla="*/ 432 h 4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432">
                  <a:moveTo>
                    <a:pt x="192" y="0"/>
                  </a:moveTo>
                  <a:lnTo>
                    <a:pt x="336" y="96"/>
                  </a:lnTo>
                  <a:lnTo>
                    <a:pt x="96" y="144"/>
                  </a:lnTo>
                  <a:lnTo>
                    <a:pt x="96" y="432"/>
                  </a:lnTo>
                  <a:lnTo>
                    <a:pt x="0" y="336"/>
                  </a:lnTo>
                  <a:lnTo>
                    <a:pt x="0" y="48"/>
                  </a:lnTo>
                  <a:lnTo>
                    <a:pt x="192" y="0"/>
                  </a:lnTo>
                  <a:close/>
                </a:path>
              </a:pathLst>
            </a:custGeom>
            <a:solidFill>
              <a:schemeClr val="tx1"/>
            </a:solidFill>
            <a:ln w="9525">
              <a:solidFill>
                <a:schemeClr val="tx1"/>
              </a:solidFill>
              <a:round/>
              <a:headEnd/>
              <a:tailEnd/>
            </a:ln>
          </p:spPr>
          <p:txBody>
            <a:bodyPr wrap="none" anchor="ctr"/>
            <a:lstStyle>
              <a:defPPr>
                <a:defRPr lang="en-US"/>
              </a:defPPr>
              <a:lvl1pPr algn="l" rtl="0" eaLnBrk="0" fontAlgn="base" hangingPunct="0">
                <a:spcBef>
                  <a:spcPct val="0"/>
                </a:spcBef>
                <a:spcAft>
                  <a:spcPct val="0"/>
                </a:spcAft>
                <a:defRPr sz="4400" b="1" kern="1200">
                  <a:solidFill>
                    <a:srgbClr val="0000FF"/>
                  </a:solidFill>
                  <a:latin typeface="Comic Sans MS" pitchFamily="66" charset="0"/>
                  <a:ea typeface="+mn-ea"/>
                  <a:cs typeface="+mn-cs"/>
                </a:defRPr>
              </a:lvl1pPr>
              <a:lvl2pPr marL="457200" algn="l" rtl="0" eaLnBrk="0" fontAlgn="base" hangingPunct="0">
                <a:spcBef>
                  <a:spcPct val="0"/>
                </a:spcBef>
                <a:spcAft>
                  <a:spcPct val="0"/>
                </a:spcAft>
                <a:defRPr sz="4400" b="1" kern="1200">
                  <a:solidFill>
                    <a:srgbClr val="0000FF"/>
                  </a:solidFill>
                  <a:latin typeface="Comic Sans MS" pitchFamily="66" charset="0"/>
                  <a:ea typeface="+mn-ea"/>
                  <a:cs typeface="+mn-cs"/>
                </a:defRPr>
              </a:lvl2pPr>
              <a:lvl3pPr marL="914400" algn="l" rtl="0" eaLnBrk="0" fontAlgn="base" hangingPunct="0">
                <a:spcBef>
                  <a:spcPct val="0"/>
                </a:spcBef>
                <a:spcAft>
                  <a:spcPct val="0"/>
                </a:spcAft>
                <a:defRPr sz="4400" b="1" kern="1200">
                  <a:solidFill>
                    <a:srgbClr val="0000FF"/>
                  </a:solidFill>
                  <a:latin typeface="Comic Sans MS" pitchFamily="66" charset="0"/>
                  <a:ea typeface="+mn-ea"/>
                  <a:cs typeface="+mn-cs"/>
                </a:defRPr>
              </a:lvl3pPr>
              <a:lvl4pPr marL="1371600" algn="l" rtl="0" eaLnBrk="0" fontAlgn="base" hangingPunct="0">
                <a:spcBef>
                  <a:spcPct val="0"/>
                </a:spcBef>
                <a:spcAft>
                  <a:spcPct val="0"/>
                </a:spcAft>
                <a:defRPr sz="4400" b="1" kern="1200">
                  <a:solidFill>
                    <a:srgbClr val="0000FF"/>
                  </a:solidFill>
                  <a:latin typeface="Comic Sans MS" pitchFamily="66" charset="0"/>
                  <a:ea typeface="+mn-ea"/>
                  <a:cs typeface="+mn-cs"/>
                </a:defRPr>
              </a:lvl4pPr>
              <a:lvl5pPr marL="1828800" algn="l" rtl="0" eaLnBrk="0" fontAlgn="base" hangingPunct="0">
                <a:spcBef>
                  <a:spcPct val="0"/>
                </a:spcBef>
                <a:spcAft>
                  <a:spcPct val="0"/>
                </a:spcAft>
                <a:defRPr sz="4400" b="1" kern="1200">
                  <a:solidFill>
                    <a:srgbClr val="0000FF"/>
                  </a:solidFill>
                  <a:latin typeface="Comic Sans MS" pitchFamily="66" charset="0"/>
                  <a:ea typeface="+mn-ea"/>
                  <a:cs typeface="+mn-cs"/>
                </a:defRPr>
              </a:lvl5pPr>
              <a:lvl6pPr marL="2286000" algn="l" defTabSz="914400" rtl="0" eaLnBrk="1" latinLnBrk="0" hangingPunct="1">
                <a:defRPr sz="4400" b="1" kern="1200">
                  <a:solidFill>
                    <a:srgbClr val="0000FF"/>
                  </a:solidFill>
                  <a:latin typeface="Comic Sans MS" pitchFamily="66" charset="0"/>
                  <a:ea typeface="+mn-ea"/>
                  <a:cs typeface="+mn-cs"/>
                </a:defRPr>
              </a:lvl6pPr>
              <a:lvl7pPr marL="2743200" algn="l" defTabSz="914400" rtl="0" eaLnBrk="1" latinLnBrk="0" hangingPunct="1">
                <a:defRPr sz="4400" b="1" kern="1200">
                  <a:solidFill>
                    <a:srgbClr val="0000FF"/>
                  </a:solidFill>
                  <a:latin typeface="Comic Sans MS" pitchFamily="66" charset="0"/>
                  <a:ea typeface="+mn-ea"/>
                  <a:cs typeface="+mn-cs"/>
                </a:defRPr>
              </a:lvl7pPr>
              <a:lvl8pPr marL="3200400" algn="l" defTabSz="914400" rtl="0" eaLnBrk="1" latinLnBrk="0" hangingPunct="1">
                <a:defRPr sz="4400" b="1" kern="1200">
                  <a:solidFill>
                    <a:srgbClr val="0000FF"/>
                  </a:solidFill>
                  <a:latin typeface="Comic Sans MS" pitchFamily="66" charset="0"/>
                  <a:ea typeface="+mn-ea"/>
                  <a:cs typeface="+mn-cs"/>
                </a:defRPr>
              </a:lvl8pPr>
              <a:lvl9pPr marL="3657600" algn="l" defTabSz="914400" rtl="0" eaLnBrk="1" latinLnBrk="0" hangingPunct="1">
                <a:defRPr sz="4400" b="1" kern="1200">
                  <a:solidFill>
                    <a:srgbClr val="0000FF"/>
                  </a:solidFill>
                  <a:latin typeface="Comic Sans MS" pitchFamily="66" charset="0"/>
                  <a:ea typeface="+mn-ea"/>
                  <a:cs typeface="+mn-cs"/>
                </a:defRPr>
              </a:lvl9pPr>
            </a:lstStyle>
            <a:p>
              <a:pPr defTabSz="914400"/>
              <a:endParaRPr lang="en-US" dirty="0">
                <a:latin typeface="Arial" pitchFamily="34" charset="0"/>
              </a:endParaRPr>
            </a:p>
          </p:txBody>
        </p:sp>
      </p:grpSp>
      <p:sp>
        <p:nvSpPr>
          <p:cNvPr id="41" name="Flowchart: Magnetic Disk 40"/>
          <p:cNvSpPr/>
          <p:nvPr/>
        </p:nvSpPr>
        <p:spPr>
          <a:xfrm>
            <a:off x="6209628" y="3928264"/>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Session A</a:t>
            </a:r>
          </a:p>
        </p:txBody>
      </p:sp>
      <p:sp>
        <p:nvSpPr>
          <p:cNvPr id="44" name="Up Arrow 43"/>
          <p:cNvSpPr/>
          <p:nvPr/>
        </p:nvSpPr>
        <p:spPr>
          <a:xfrm>
            <a:off x="5787173" y="4657959"/>
            <a:ext cx="1958655" cy="84491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Read</a:t>
            </a:r>
            <a:br>
              <a:rPr lang="en-US" dirty="0">
                <a:solidFill>
                  <a:prstClr val="black"/>
                </a:solidFill>
                <a:latin typeface="Consolas" pitchFamily="49" charset="0"/>
              </a:rPr>
            </a:br>
            <a:r>
              <a:rPr lang="en-US" dirty="0">
                <a:solidFill>
                  <a:prstClr val="black"/>
                </a:solidFill>
                <a:latin typeface="Consolas" pitchFamily="49" charset="0"/>
              </a:rPr>
              <a:t>Write</a:t>
            </a:r>
          </a:p>
          <a:p>
            <a:pPr algn="ctr" defTabSz="914400"/>
            <a:endParaRPr lang="en-US" dirty="0">
              <a:solidFill>
                <a:prstClr val="black"/>
              </a:solidFill>
              <a:latin typeface="Consolas" pitchFamily="49" charset="0"/>
            </a:endParaRPr>
          </a:p>
        </p:txBody>
      </p:sp>
      <p:sp>
        <p:nvSpPr>
          <p:cNvPr id="47" name="Up-Down Arrow 46"/>
          <p:cNvSpPr/>
          <p:nvPr/>
        </p:nvSpPr>
        <p:spPr>
          <a:xfrm rot="20520917">
            <a:off x="7707422" y="2283325"/>
            <a:ext cx="1766630" cy="1574605"/>
          </a:xfrm>
          <a:prstGeom prst="upDownArrow">
            <a:avLst>
              <a:gd name="adj1" fmla="val 74855"/>
              <a:gd name="adj2" fmla="val 24627"/>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sync</a:t>
            </a:r>
            <a:br>
              <a:rPr lang="en-US" dirty="0">
                <a:solidFill>
                  <a:prstClr val="black"/>
                </a:solidFill>
                <a:latin typeface="Consolas" pitchFamily="49" charset="0"/>
              </a:rPr>
            </a:br>
            <a:r>
              <a:rPr lang="en-US" dirty="0">
                <a:solidFill>
                  <a:prstClr val="black"/>
                </a:solidFill>
                <a:latin typeface="Consolas" pitchFamily="49" charset="0"/>
              </a:rPr>
              <a:t>when</a:t>
            </a:r>
            <a:br>
              <a:rPr lang="en-US" dirty="0">
                <a:solidFill>
                  <a:prstClr val="black"/>
                </a:solidFill>
                <a:latin typeface="Consolas" pitchFamily="49" charset="0"/>
              </a:rPr>
            </a:br>
            <a:r>
              <a:rPr lang="en-US" dirty="0">
                <a:solidFill>
                  <a:prstClr val="black"/>
                </a:solidFill>
                <a:latin typeface="Consolas" pitchFamily="49" charset="0"/>
              </a:rPr>
              <a:t>connected</a:t>
            </a:r>
          </a:p>
        </p:txBody>
      </p:sp>
      <p:sp>
        <p:nvSpPr>
          <p:cNvPr id="48" name="Flowchart: Magnetic Disk 47"/>
          <p:cNvSpPr/>
          <p:nvPr/>
        </p:nvSpPr>
        <p:spPr>
          <a:xfrm>
            <a:off x="8590738" y="3928264"/>
            <a:ext cx="1036935" cy="691290"/>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lstStyle/>
          <a:p>
            <a:pPr algn="ctr" defTabSz="914400"/>
            <a:r>
              <a:rPr lang="en-US" sz="1200" dirty="0">
                <a:solidFill>
                  <a:prstClr val="black"/>
                </a:solidFill>
              </a:rPr>
              <a:t>Session A</a:t>
            </a:r>
          </a:p>
        </p:txBody>
      </p:sp>
      <p:sp>
        <p:nvSpPr>
          <p:cNvPr id="49" name="Up Arrow 48"/>
          <p:cNvSpPr/>
          <p:nvPr/>
        </p:nvSpPr>
        <p:spPr>
          <a:xfrm>
            <a:off x="8168283" y="4657959"/>
            <a:ext cx="1958655" cy="844910"/>
          </a:xfrm>
          <a:prstGeom prst="upArrow">
            <a:avLst>
              <a:gd name="adj1" fmla="val 68674"/>
              <a:gd name="adj2" fmla="val 50000"/>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Read</a:t>
            </a:r>
            <a:br>
              <a:rPr lang="en-US" dirty="0">
                <a:solidFill>
                  <a:prstClr val="black"/>
                </a:solidFill>
                <a:latin typeface="Consolas" pitchFamily="49" charset="0"/>
              </a:rPr>
            </a:br>
            <a:r>
              <a:rPr lang="en-US" dirty="0">
                <a:solidFill>
                  <a:prstClr val="black"/>
                </a:solidFill>
                <a:latin typeface="Consolas" pitchFamily="49" charset="0"/>
              </a:rPr>
              <a:t>Write</a:t>
            </a:r>
          </a:p>
          <a:p>
            <a:pPr algn="ctr" defTabSz="914400"/>
            <a:endParaRPr lang="en-US" dirty="0">
              <a:solidFill>
                <a:prstClr val="black"/>
              </a:solidFill>
              <a:latin typeface="Consolas" pitchFamily="49" charset="0"/>
            </a:endParaRPr>
          </a:p>
        </p:txBody>
      </p:sp>
    </p:spTree>
    <p:extLst>
      <p:ext uri="{BB962C8B-B14F-4D97-AF65-F5344CB8AC3E}">
        <p14:creationId xmlns:p14="http://schemas.microsoft.com/office/powerpoint/2010/main" val="18560178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a:t>
            </a:r>
            <a:r>
              <a:rPr lang="en-US" dirty="0"/>
              <a:t>M</a:t>
            </a:r>
            <a:r>
              <a:rPr lang="en-US" dirty="0" smtClean="0"/>
              <a:t>uch Consistency do we </a:t>
            </a:r>
            <a:r>
              <a:rPr lang="en-US" dirty="0"/>
              <a:t>N</a:t>
            </a:r>
            <a:r>
              <a:rPr lang="en-US" dirty="0" smtClean="0"/>
              <a:t>eed?</a:t>
            </a:r>
            <a:endParaRPr lang="en-US" dirty="0"/>
          </a:p>
        </p:txBody>
      </p:sp>
      <p:sp>
        <p:nvSpPr>
          <p:cNvPr id="3" name="Content Placeholder 2"/>
          <p:cNvSpPr>
            <a:spLocks noGrp="1"/>
          </p:cNvSpPr>
          <p:nvPr>
            <p:ph idx="1"/>
          </p:nvPr>
        </p:nvSpPr>
        <p:spPr>
          <a:xfrm>
            <a:off x="2208213" y="1047890"/>
            <a:ext cx="8225965" cy="5568725"/>
          </a:xfrm>
        </p:spPr>
        <p:txBody>
          <a:bodyPr>
            <a:normAutofit lnSpcReduction="10000"/>
          </a:bodyPr>
          <a:lstStyle/>
          <a:p>
            <a:r>
              <a:rPr lang="en-US" dirty="0" smtClean="0">
                <a:solidFill>
                  <a:schemeClr val="tx2"/>
                </a:solidFill>
              </a:rPr>
              <a:t>Strong Consistency</a:t>
            </a:r>
          </a:p>
          <a:p>
            <a:pPr lvl="1"/>
            <a:r>
              <a:rPr lang="en-US" dirty="0"/>
              <a:t>Updates are conditional on very latest state</a:t>
            </a:r>
          </a:p>
          <a:p>
            <a:pPr lvl="1"/>
            <a:r>
              <a:rPr lang="en-US" dirty="0" smtClean="0"/>
              <a:t>Examples: </a:t>
            </a:r>
            <a:r>
              <a:rPr lang="en-US" sz="2400" dirty="0">
                <a:solidFill>
                  <a:srgbClr val="006600"/>
                </a:solidFill>
              </a:rPr>
              <a:t>bank accounts, seat reservations, …</a:t>
            </a:r>
            <a:endParaRPr lang="en-US" sz="2400" dirty="0"/>
          </a:p>
          <a:p>
            <a:pPr lvl="1"/>
            <a:r>
              <a:rPr lang="en-US" dirty="0" smtClean="0"/>
              <a:t>See: classic OLTP (online transaction processing)</a:t>
            </a:r>
          </a:p>
          <a:p>
            <a:pPr lvl="1"/>
            <a:r>
              <a:rPr lang="en-US" dirty="0" smtClean="0"/>
              <a:t>Updates require server roundtrip (CAP theorem)</a:t>
            </a:r>
          </a:p>
          <a:p>
            <a:pPr marL="457200" lvl="1" indent="0">
              <a:buNone/>
            </a:pPr>
            <a:endParaRPr lang="en-US" dirty="0" smtClean="0"/>
          </a:p>
          <a:p>
            <a:r>
              <a:rPr lang="en-US" dirty="0" smtClean="0">
                <a:solidFill>
                  <a:schemeClr val="tx2"/>
                </a:solidFill>
              </a:rPr>
              <a:t>Eventual Consistency</a:t>
            </a:r>
          </a:p>
          <a:p>
            <a:pPr lvl="1"/>
            <a:r>
              <a:rPr lang="en-US" dirty="0"/>
              <a:t>Updates are not conditional on very latest state</a:t>
            </a:r>
          </a:p>
          <a:p>
            <a:pPr lvl="1"/>
            <a:r>
              <a:rPr lang="en-US" dirty="0" smtClean="0"/>
              <a:t>Examples: </a:t>
            </a:r>
            <a:r>
              <a:rPr lang="en-US" sz="2400" dirty="0">
                <a:solidFill>
                  <a:srgbClr val="006600"/>
                </a:solidFill>
              </a:rPr>
              <a:t>Ratings, Shopping Cart, Comments, Settings, Chat, Grocery List, Playlist, Calendar, Mailbox, Contacts …</a:t>
            </a:r>
          </a:p>
          <a:p>
            <a:pPr lvl="1"/>
            <a:r>
              <a:rPr lang="en-US" u="sng" dirty="0" smtClean="0"/>
              <a:t>We use eventual consistency for sessions</a:t>
            </a:r>
            <a:endParaRPr lang="en-US" u="sng" dirty="0"/>
          </a:p>
        </p:txBody>
      </p:sp>
    </p:spTree>
    <p:extLst>
      <p:ext uri="{BB962C8B-B14F-4D97-AF65-F5344CB8AC3E}">
        <p14:creationId xmlns:p14="http://schemas.microsoft.com/office/powerpoint/2010/main" val="24216603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a:xfrm>
            <a:off x="2208212" y="1547155"/>
            <a:ext cx="8229600" cy="4625045"/>
          </a:xfrm>
        </p:spPr>
        <p:txBody>
          <a:bodyPr/>
          <a:lstStyle/>
          <a:p>
            <a:r>
              <a:rPr lang="en-US" dirty="0" smtClean="0"/>
              <a:t>Let’s create a “</a:t>
            </a:r>
            <a:r>
              <a:rPr lang="en-US" dirty="0" err="1" smtClean="0"/>
              <a:t>birdwatching</a:t>
            </a:r>
            <a:r>
              <a:rPr lang="en-US" dirty="0" smtClean="0"/>
              <a:t>” app</a:t>
            </a:r>
          </a:p>
          <a:p>
            <a:endParaRPr lang="en-US" dirty="0"/>
          </a:p>
          <a:p>
            <a:r>
              <a:rPr lang="en-US" dirty="0" smtClean="0"/>
              <a:t>We want to record how many times we saw each bird</a:t>
            </a:r>
          </a:p>
          <a:p>
            <a:endParaRPr lang="en-US" dirty="0"/>
          </a:p>
          <a:p>
            <a:r>
              <a:rPr lang="en-US" dirty="0" smtClean="0"/>
              <a:t>At first, let’s not worry about consistency. </a:t>
            </a:r>
            <a:endParaRPr lang="en-US" dirty="0"/>
          </a:p>
          <a:p>
            <a:endParaRPr lang="en-US" dirty="0" smtClean="0"/>
          </a:p>
        </p:txBody>
      </p:sp>
    </p:spTree>
    <p:extLst>
      <p:ext uri="{BB962C8B-B14F-4D97-AF65-F5344CB8AC3E}">
        <p14:creationId xmlns:p14="http://schemas.microsoft.com/office/powerpoint/2010/main" val="351548302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First Step: Create Cloud Table/Index</a:t>
            </a:r>
            <a:endParaRPr lang="en-US" dirty="0"/>
          </a:p>
        </p:txBody>
      </p:sp>
      <p:sp>
        <p:nvSpPr>
          <p:cNvPr id="3" name="Content Placeholder 2"/>
          <p:cNvSpPr>
            <a:spLocks noGrp="1"/>
          </p:cNvSpPr>
          <p:nvPr>
            <p:ph idx="1"/>
          </p:nvPr>
        </p:nvSpPr>
        <p:spPr>
          <a:xfrm>
            <a:off x="1892317" y="1431940"/>
            <a:ext cx="8229600" cy="5334000"/>
          </a:xfrm>
        </p:spPr>
        <p:txBody>
          <a:bodyPr/>
          <a:lstStyle/>
          <a:p>
            <a:endParaRPr lang="en-US" dirty="0" smtClean="0"/>
          </a:p>
          <a:p>
            <a:endParaRPr lang="en-US" dirty="0"/>
          </a:p>
          <a:p>
            <a:endParaRPr lang="en-US" dirty="0" smtClean="0"/>
          </a:p>
          <a:p>
            <a:r>
              <a:rPr lang="en-US" dirty="0" smtClean="0"/>
              <a:t>For starters,</a:t>
            </a:r>
            <a:br>
              <a:rPr lang="en-US" dirty="0" smtClean="0"/>
            </a:br>
            <a:r>
              <a:rPr lang="en-US" dirty="0" smtClean="0"/>
              <a:t>we create table </a:t>
            </a:r>
            <a:br>
              <a:rPr lang="en-US" dirty="0" smtClean="0"/>
            </a:br>
            <a:r>
              <a:rPr lang="en-US" dirty="0" smtClean="0"/>
              <a:t>with two columns</a:t>
            </a:r>
          </a:p>
        </p:txBody>
      </p:sp>
      <p:pic>
        <p:nvPicPr>
          <p:cNvPr id="4" name="Picture 3"/>
          <p:cNvPicPr>
            <a:picLocks noChangeAspect="1"/>
          </p:cNvPicPr>
          <p:nvPr/>
        </p:nvPicPr>
        <p:blipFill rotWithShape="1">
          <a:blip r:embed="rId2"/>
          <a:srcRect l="3816" t="40816" r="3816" b="8668"/>
          <a:stretch/>
        </p:blipFill>
        <p:spPr>
          <a:xfrm>
            <a:off x="6269821" y="3889860"/>
            <a:ext cx="4109336" cy="2765160"/>
          </a:xfrm>
          <a:prstGeom prst="rect">
            <a:avLst/>
          </a:prstGeom>
        </p:spPr>
      </p:pic>
      <p:pic>
        <p:nvPicPr>
          <p:cNvPr id="5" name="Picture 4"/>
          <p:cNvPicPr>
            <a:picLocks noChangeAspect="1"/>
          </p:cNvPicPr>
          <p:nvPr/>
        </p:nvPicPr>
        <p:blipFill rotWithShape="1">
          <a:blip r:embed="rId3"/>
          <a:srcRect l="3086" t="55749" r="66170" b="22075"/>
          <a:stretch/>
        </p:blipFill>
        <p:spPr>
          <a:xfrm>
            <a:off x="3521278" y="5195631"/>
            <a:ext cx="2342705" cy="1267365"/>
          </a:xfrm>
          <a:prstGeom prst="rect">
            <a:avLst/>
          </a:prstGeom>
        </p:spPr>
      </p:pic>
      <p:pic>
        <p:nvPicPr>
          <p:cNvPr id="6" name="Picture 5"/>
          <p:cNvPicPr>
            <a:picLocks noChangeAspect="1"/>
          </p:cNvPicPr>
          <p:nvPr/>
        </p:nvPicPr>
        <p:blipFill rotWithShape="1">
          <a:blip r:embed="rId4"/>
          <a:srcRect l="30092" t="51008" r="30091" b="32206"/>
          <a:stretch/>
        </p:blipFill>
        <p:spPr>
          <a:xfrm>
            <a:off x="4058948" y="890840"/>
            <a:ext cx="6490445" cy="2076491"/>
          </a:xfrm>
          <a:prstGeom prst="rect">
            <a:avLst/>
          </a:prstGeom>
        </p:spPr>
      </p:pic>
    </p:spTree>
    <p:extLst>
      <p:ext uri="{BB962C8B-B14F-4D97-AF65-F5344CB8AC3E}">
        <p14:creationId xmlns:p14="http://schemas.microsoft.com/office/powerpoint/2010/main" val="7444049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711833" y="5925326"/>
            <a:ext cx="5767435" cy="80650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6" name="Rectangle 5"/>
          <p:cNvSpPr/>
          <p:nvPr/>
        </p:nvSpPr>
        <p:spPr>
          <a:xfrm>
            <a:off x="4711833" y="1163105"/>
            <a:ext cx="5767435" cy="468541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2" name="Title 1"/>
          <p:cNvSpPr>
            <a:spLocks noGrp="1"/>
          </p:cNvSpPr>
          <p:nvPr>
            <p:ph type="title"/>
          </p:nvPr>
        </p:nvSpPr>
        <p:spPr>
          <a:xfrm>
            <a:off x="2100293" y="-795550"/>
            <a:ext cx="8378975" cy="2698085"/>
          </a:xfrm>
        </p:spPr>
        <p:txBody>
          <a:bodyPr/>
          <a:lstStyle/>
          <a:p>
            <a:r>
              <a:rPr lang="en-US" dirty="0" smtClean="0"/>
              <a:t>Second step: Write core functions</a:t>
            </a:r>
            <a:endParaRPr lang="en-US" dirty="0"/>
          </a:p>
        </p:txBody>
      </p:sp>
      <p:sp>
        <p:nvSpPr>
          <p:cNvPr id="5" name="Rectangle 4"/>
          <p:cNvSpPr/>
          <p:nvPr/>
        </p:nvSpPr>
        <p:spPr>
          <a:xfrm>
            <a:off x="4827047" y="1316725"/>
            <a:ext cx="6764362" cy="5355312"/>
          </a:xfrm>
          <a:prstGeom prst="rect">
            <a:avLst/>
          </a:prstGeom>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add sighting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a:solidFill>
                  <a:prstClr val="black"/>
                </a:solidFill>
                <a:latin typeface="Arial" panose="020B0604020202020204" pitchFamily="34" charset="0"/>
              </a:rPr>
              <a:t>found := false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for each</a:t>
            </a:r>
            <a:r>
              <a:rPr lang="en-US" dirty="0">
                <a:solidFill>
                  <a:prstClr val="black"/>
                </a:solidFill>
                <a:latin typeface="Arial" panose="020B0604020202020204" pitchFamily="34" charset="0"/>
              </a:rPr>
              <a:t> birds </a:t>
            </a:r>
            <a:r>
              <a:rPr lang="en-US" b="1" dirty="0">
                <a:solidFill>
                  <a:srgbClr val="008800"/>
                </a:solidFill>
                <a:latin typeface="Arial" panose="020B0604020202020204" pitchFamily="34" charset="0"/>
              </a:rPr>
              <a:t>in</a:t>
            </a:r>
            <a:r>
              <a:rPr lang="en-US" dirty="0">
                <a:solidFill>
                  <a:prstClr val="black"/>
                </a:solidFill>
                <a:latin typeface="Arial" panose="020B0604020202020204" pitchFamily="34" charset="0"/>
              </a:rPr>
              <a:t> ⌹ bird table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where</a:t>
            </a:r>
            <a:r>
              <a:rPr lang="en-US" dirty="0">
                <a:solidFill>
                  <a:prstClr val="black"/>
                </a:solidFill>
                <a:latin typeface="Arial" panose="020B0604020202020204" pitchFamily="34" charset="0"/>
              </a:rPr>
              <a:t> birds → name → get → equals(name)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prstClr val="black"/>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birds → count → set(birds → count → get + 1)</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found := true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prstClr val="black"/>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prstClr val="black"/>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⌹ bird table → add row</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name → set(name)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count → set(1)</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prstClr val="black"/>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endParaRPr lang="en-US" dirty="0">
              <a:solidFill>
                <a:prstClr val="black"/>
              </a:solidFill>
              <a:latin typeface="Arial" panose="020B0604020202020204" pitchFamily="34" charset="0"/>
            </a:endParaRPr>
          </a:p>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clear all sightings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⌹ bird table → clear</a:t>
            </a:r>
          </a:p>
        </p:txBody>
      </p:sp>
    </p:spTree>
    <p:extLst>
      <p:ext uri="{BB962C8B-B14F-4D97-AF65-F5344CB8AC3E}">
        <p14:creationId xmlns:p14="http://schemas.microsoft.com/office/powerpoint/2010/main" val="11929704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r>
              <a:rPr lang="en-US" dirty="0" smtClean="0">
                <a:solidFill>
                  <a:schemeClr val="bg1"/>
                </a:solidFill>
              </a:rPr>
              <a:t>the hub, the language, the editor, publishing</a:t>
            </a:r>
          </a:p>
          <a:p>
            <a:r>
              <a:rPr lang="en-US" dirty="0">
                <a:solidFill>
                  <a:schemeClr val="bg1"/>
                </a:solidFill>
              </a:rPr>
              <a:t>scripts written by users</a:t>
            </a:r>
            <a:endParaRPr lang="en-US" dirty="0" smtClean="0">
              <a:solidFill>
                <a:schemeClr val="bg1"/>
              </a:solidFill>
            </a:endParaRPr>
          </a:p>
          <a:p>
            <a:pPr marL="742950" indent="-742950">
              <a:buAutoNum type="arabicParenR"/>
            </a:pPr>
            <a:endParaRPr lang="en-US" dirty="0" smtClean="0">
              <a:solidFill>
                <a:schemeClr val="bg1"/>
              </a:solidFill>
            </a:endParaRPr>
          </a:p>
        </p:txBody>
      </p:sp>
      <p:sp>
        <p:nvSpPr>
          <p:cNvPr id="6" name="Text Placeholder 5"/>
          <p:cNvSpPr>
            <a:spLocks noGrp="1"/>
          </p:cNvSpPr>
          <p:nvPr>
            <p:ph type="body" sz="quarter" idx="10"/>
          </p:nvPr>
        </p:nvSpPr>
        <p:spPr/>
        <p:txBody>
          <a:bodyPr/>
          <a:lstStyle/>
          <a:p>
            <a:r>
              <a:rPr lang="en-US" dirty="0" smtClean="0">
                <a:solidFill>
                  <a:schemeClr val="bg1"/>
                </a:solidFill>
              </a:rPr>
              <a:t>demo</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68838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Third step: Write GUI code</a:t>
            </a:r>
            <a:endParaRPr lang="en-US" dirty="0"/>
          </a:p>
        </p:txBody>
      </p:sp>
      <p:sp>
        <p:nvSpPr>
          <p:cNvPr id="3" name="Content Placeholder 2"/>
          <p:cNvSpPr>
            <a:spLocks noGrp="1"/>
          </p:cNvSpPr>
          <p:nvPr>
            <p:ph idx="1"/>
          </p:nvPr>
        </p:nvSpPr>
        <p:spPr>
          <a:xfrm>
            <a:off x="1974147" y="1230473"/>
            <a:ext cx="8229600" cy="921721"/>
          </a:xfrm>
        </p:spPr>
        <p:txBody>
          <a:bodyPr>
            <a:normAutofit/>
          </a:bodyPr>
          <a:lstStyle/>
          <a:p>
            <a:r>
              <a:rPr lang="en-US" dirty="0" smtClean="0"/>
              <a:t>Can use new page/box model in </a:t>
            </a:r>
            <a:r>
              <a:rPr lang="en-US" dirty="0" err="1" smtClean="0"/>
              <a:t>TouchDevelop</a:t>
            </a:r>
            <a:endParaRPr lang="en-US" dirty="0" smtClean="0"/>
          </a:p>
        </p:txBody>
      </p:sp>
      <p:pic>
        <p:nvPicPr>
          <p:cNvPr id="4" name="Picture 3"/>
          <p:cNvPicPr>
            <a:picLocks noChangeAspect="1"/>
          </p:cNvPicPr>
          <p:nvPr/>
        </p:nvPicPr>
        <p:blipFill rotWithShape="1">
          <a:blip r:embed="rId2"/>
          <a:srcRect l="1370" t="11004" r="1323" b="7256"/>
          <a:stretch/>
        </p:blipFill>
        <p:spPr>
          <a:xfrm>
            <a:off x="2061888" y="2276850"/>
            <a:ext cx="7757811" cy="3994120"/>
          </a:xfrm>
          <a:prstGeom prst="rect">
            <a:avLst/>
          </a:prstGeom>
          <a:effectLst>
            <a:glow rad="228600">
              <a:srgbClr val="990000">
                <a:alpha val="40000"/>
              </a:srgbClr>
            </a:glow>
          </a:effectLst>
        </p:spPr>
      </p:pic>
    </p:spTree>
    <p:extLst>
      <p:ext uri="{BB962C8B-B14F-4D97-AF65-F5344CB8AC3E}">
        <p14:creationId xmlns:p14="http://schemas.microsoft.com/office/powerpoint/2010/main" val="18976859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 seems to work!</a:t>
            </a:r>
            <a:endParaRPr lang="en-US" dirty="0"/>
          </a:p>
        </p:txBody>
      </p:sp>
      <p:sp>
        <p:nvSpPr>
          <p:cNvPr id="3" name="Content Placeholder 2"/>
          <p:cNvSpPr>
            <a:spLocks noGrp="1"/>
          </p:cNvSpPr>
          <p:nvPr>
            <p:ph idx="1"/>
          </p:nvPr>
        </p:nvSpPr>
        <p:spPr>
          <a:xfrm>
            <a:off x="2208212" y="1470345"/>
            <a:ext cx="8229600" cy="4701855"/>
          </a:xfrm>
        </p:spPr>
        <p:txBody>
          <a:bodyPr/>
          <a:lstStyle/>
          <a:p>
            <a:r>
              <a:rPr lang="en-US" dirty="0" smtClean="0"/>
              <a:t>Demo: Play with app</a:t>
            </a:r>
            <a:endParaRPr lang="en-US" dirty="0"/>
          </a:p>
        </p:txBody>
      </p:sp>
    </p:spTree>
    <p:extLst>
      <p:ext uri="{BB962C8B-B14F-4D97-AF65-F5344CB8AC3E}">
        <p14:creationId xmlns:p14="http://schemas.microsoft.com/office/powerpoint/2010/main" val="9176268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BUT… consistency?</a:t>
            </a:r>
            <a:endParaRPr lang="en-US" dirty="0"/>
          </a:p>
        </p:txBody>
      </p:sp>
      <p:sp>
        <p:nvSpPr>
          <p:cNvPr id="3" name="Content Placeholder 2"/>
          <p:cNvSpPr>
            <a:spLocks noGrp="1"/>
          </p:cNvSpPr>
          <p:nvPr>
            <p:ph idx="1"/>
          </p:nvPr>
        </p:nvSpPr>
        <p:spPr>
          <a:xfrm>
            <a:off x="2208212" y="1470345"/>
            <a:ext cx="8229600" cy="4701855"/>
          </a:xfrm>
        </p:spPr>
        <p:txBody>
          <a:bodyPr/>
          <a:lstStyle/>
          <a:p>
            <a:r>
              <a:rPr lang="en-US" dirty="0" smtClean="0"/>
              <a:t>The app actually has </a:t>
            </a:r>
            <a:r>
              <a:rPr lang="en-US" dirty="0" smtClean="0">
                <a:solidFill>
                  <a:srgbClr val="FF3300"/>
                </a:solidFill>
              </a:rPr>
              <a:t>two consistency anomalies (behaviors that are probably not desired)</a:t>
            </a:r>
            <a:r>
              <a:rPr lang="en-US" dirty="0" smtClean="0"/>
              <a:t>.</a:t>
            </a:r>
          </a:p>
          <a:p>
            <a:endParaRPr lang="en-US" dirty="0"/>
          </a:p>
          <a:p>
            <a:r>
              <a:rPr lang="en-US" dirty="0" smtClean="0"/>
              <a:t>But wait… we haven’t even explained yet what the consistency model is…</a:t>
            </a:r>
          </a:p>
          <a:p>
            <a:endParaRPr lang="en-US" dirty="0"/>
          </a:p>
          <a:p>
            <a:r>
              <a:rPr lang="en-US" dirty="0" smtClean="0"/>
              <a:t>Let’s do that now.</a:t>
            </a:r>
            <a:endParaRPr lang="en-US" dirty="0"/>
          </a:p>
        </p:txBody>
      </p:sp>
    </p:spTree>
    <p:extLst>
      <p:ext uri="{BB962C8B-B14F-4D97-AF65-F5344CB8AC3E}">
        <p14:creationId xmlns:p14="http://schemas.microsoft.com/office/powerpoint/2010/main" val="132172260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System Model</a:t>
            </a:r>
            <a:endParaRPr lang="en-US" dirty="0"/>
          </a:p>
        </p:txBody>
      </p:sp>
      <p:sp>
        <p:nvSpPr>
          <p:cNvPr id="5" name="Content Placeholder 4"/>
          <p:cNvSpPr>
            <a:spLocks noGrp="1"/>
          </p:cNvSpPr>
          <p:nvPr>
            <p:ph idx="1"/>
          </p:nvPr>
        </p:nvSpPr>
        <p:spPr>
          <a:xfrm>
            <a:off x="2016188" y="1355130"/>
            <a:ext cx="3386935" cy="5223080"/>
          </a:xfrm>
        </p:spPr>
        <p:txBody>
          <a:bodyPr>
            <a:normAutofit/>
          </a:bodyPr>
          <a:lstStyle/>
          <a:p>
            <a:r>
              <a:rPr lang="en-US" dirty="0" smtClean="0"/>
              <a:t>As clients execute, they read and update data</a:t>
            </a:r>
          </a:p>
          <a:p>
            <a:r>
              <a:rPr lang="en-US" dirty="0" smtClean="0"/>
              <a:t>Reads read current state of local replica</a:t>
            </a:r>
          </a:p>
          <a:p>
            <a:r>
              <a:rPr lang="en-US" dirty="0" smtClean="0"/>
              <a:t>Updates must be propagated</a:t>
            </a:r>
          </a:p>
        </p:txBody>
      </p:sp>
      <p:sp>
        <p:nvSpPr>
          <p:cNvPr id="6" name="Rectangle 5"/>
          <p:cNvSpPr/>
          <p:nvPr/>
        </p:nvSpPr>
        <p:spPr>
          <a:xfrm>
            <a:off x="5940792" y="1815990"/>
            <a:ext cx="1228960" cy="9601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read</a:t>
            </a:r>
          </a:p>
        </p:txBody>
      </p:sp>
      <p:sp>
        <p:nvSpPr>
          <p:cNvPr id="7" name="Rectangle 6"/>
          <p:cNvSpPr/>
          <p:nvPr/>
        </p:nvSpPr>
        <p:spPr>
          <a:xfrm>
            <a:off x="5940792" y="2776115"/>
            <a:ext cx="1228960" cy="38405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update</a:t>
            </a:r>
          </a:p>
        </p:txBody>
      </p:sp>
      <p:sp>
        <p:nvSpPr>
          <p:cNvPr id="8" name="Rectangle 7"/>
          <p:cNvSpPr/>
          <p:nvPr/>
        </p:nvSpPr>
        <p:spPr>
          <a:xfrm>
            <a:off x="5940792" y="3160165"/>
            <a:ext cx="1228960" cy="176663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br>
              <a:rPr lang="en-US" dirty="0">
                <a:solidFill>
                  <a:prstClr val="black"/>
                </a:solidFill>
                <a:latin typeface="Consolas" pitchFamily="49" charset="0"/>
              </a:rPr>
            </a:br>
            <a:r>
              <a:rPr lang="en-US" dirty="0">
                <a:solidFill>
                  <a:prstClr val="black"/>
                </a:solidFill>
                <a:latin typeface="Consolas" pitchFamily="49" charset="0"/>
              </a:rPr>
              <a:t>update</a:t>
            </a:r>
          </a:p>
        </p:txBody>
      </p:sp>
      <p:sp>
        <p:nvSpPr>
          <p:cNvPr id="9" name="Rectangle 8"/>
          <p:cNvSpPr/>
          <p:nvPr/>
        </p:nvSpPr>
        <p:spPr>
          <a:xfrm>
            <a:off x="5940792" y="4926796"/>
            <a:ext cx="1228960" cy="72969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p:txBody>
      </p:sp>
      <p:sp>
        <p:nvSpPr>
          <p:cNvPr id="11" name="Rectangle 10"/>
          <p:cNvSpPr/>
          <p:nvPr/>
        </p:nvSpPr>
        <p:spPr>
          <a:xfrm>
            <a:off x="7669017" y="1815990"/>
            <a:ext cx="1225864" cy="691289"/>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p:txBody>
      </p:sp>
      <p:sp>
        <p:nvSpPr>
          <p:cNvPr id="12" name="Rectangle 11"/>
          <p:cNvSpPr/>
          <p:nvPr/>
        </p:nvSpPr>
        <p:spPr>
          <a:xfrm>
            <a:off x="7669017" y="2507278"/>
            <a:ext cx="1225864" cy="38405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p:txBody>
      </p:sp>
      <p:sp>
        <p:nvSpPr>
          <p:cNvPr id="13" name="Rectangle 12"/>
          <p:cNvSpPr/>
          <p:nvPr/>
        </p:nvSpPr>
        <p:spPr>
          <a:xfrm>
            <a:off x="7669017" y="2891329"/>
            <a:ext cx="1225864" cy="72969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p:txBody>
      </p:sp>
      <p:sp>
        <p:nvSpPr>
          <p:cNvPr id="15" name="Rectangle 14"/>
          <p:cNvSpPr/>
          <p:nvPr/>
        </p:nvSpPr>
        <p:spPr>
          <a:xfrm>
            <a:off x="9358837" y="3956089"/>
            <a:ext cx="1228960" cy="219358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a:p>
            <a:pPr defTabSz="914400"/>
            <a:r>
              <a:rPr lang="en-US" dirty="0">
                <a:solidFill>
                  <a:prstClr val="black"/>
                </a:solidFill>
                <a:latin typeface="Consolas" pitchFamily="49" charset="0"/>
              </a:rPr>
              <a:t>update</a:t>
            </a:r>
          </a:p>
        </p:txBody>
      </p:sp>
      <p:sp>
        <p:nvSpPr>
          <p:cNvPr id="16" name="Rectangle 15"/>
          <p:cNvSpPr/>
          <p:nvPr/>
        </p:nvSpPr>
        <p:spPr>
          <a:xfrm>
            <a:off x="7669017" y="3611901"/>
            <a:ext cx="1225864"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17" name="Rectangle 16"/>
          <p:cNvSpPr/>
          <p:nvPr/>
        </p:nvSpPr>
        <p:spPr>
          <a:xfrm>
            <a:off x="7665921" y="3803926"/>
            <a:ext cx="1228960" cy="72969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update</a:t>
            </a:r>
          </a:p>
        </p:txBody>
      </p:sp>
      <p:sp>
        <p:nvSpPr>
          <p:cNvPr id="19" name="Rectangle 18"/>
          <p:cNvSpPr/>
          <p:nvPr/>
        </p:nvSpPr>
        <p:spPr>
          <a:xfrm>
            <a:off x="9358837" y="3572040"/>
            <a:ext cx="1228960"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20" name="Rectangle 19"/>
          <p:cNvSpPr/>
          <p:nvPr/>
        </p:nvSpPr>
        <p:spPr>
          <a:xfrm>
            <a:off x="9358837" y="3764065"/>
            <a:ext cx="1228960"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21" name="Rectangle 20"/>
          <p:cNvSpPr/>
          <p:nvPr/>
        </p:nvSpPr>
        <p:spPr>
          <a:xfrm>
            <a:off x="7669017" y="4533623"/>
            <a:ext cx="1225864" cy="393173"/>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p:txBody>
      </p:sp>
      <p:sp>
        <p:nvSpPr>
          <p:cNvPr id="23" name="Rectangle 22"/>
          <p:cNvSpPr/>
          <p:nvPr/>
        </p:nvSpPr>
        <p:spPr>
          <a:xfrm>
            <a:off x="9358837" y="1805409"/>
            <a:ext cx="1228960" cy="176663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p>
          <a:p>
            <a:pPr defTabSz="914400"/>
            <a:r>
              <a:rPr lang="en-US" dirty="0">
                <a:solidFill>
                  <a:prstClr val="black"/>
                </a:solidFill>
                <a:latin typeface="Consolas" pitchFamily="49" charset="0"/>
              </a:rPr>
              <a:t>read</a:t>
            </a:r>
            <a:br>
              <a:rPr lang="en-US" dirty="0">
                <a:solidFill>
                  <a:prstClr val="black"/>
                </a:solidFill>
                <a:latin typeface="Consolas" pitchFamily="49" charset="0"/>
              </a:rPr>
            </a:br>
            <a:r>
              <a:rPr lang="en-US" dirty="0">
                <a:solidFill>
                  <a:prstClr val="black"/>
                </a:solidFill>
                <a:latin typeface="Consolas" pitchFamily="49" charset="0"/>
              </a:rPr>
              <a:t>update</a:t>
            </a:r>
          </a:p>
        </p:txBody>
      </p:sp>
      <p:sp>
        <p:nvSpPr>
          <p:cNvPr id="18" name="Rectangle 17"/>
          <p:cNvSpPr/>
          <p:nvPr/>
        </p:nvSpPr>
        <p:spPr>
          <a:xfrm>
            <a:off x="5940792" y="1124701"/>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A</a:t>
            </a:r>
          </a:p>
        </p:txBody>
      </p:sp>
      <p:sp>
        <p:nvSpPr>
          <p:cNvPr id="22" name="Rectangle 21"/>
          <p:cNvSpPr/>
          <p:nvPr/>
        </p:nvSpPr>
        <p:spPr>
          <a:xfrm>
            <a:off x="7665921" y="1124699"/>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B</a:t>
            </a:r>
          </a:p>
        </p:txBody>
      </p:sp>
      <p:sp>
        <p:nvSpPr>
          <p:cNvPr id="24" name="Rectangle 23"/>
          <p:cNvSpPr/>
          <p:nvPr/>
        </p:nvSpPr>
        <p:spPr>
          <a:xfrm>
            <a:off x="9358837" y="1124328"/>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C</a:t>
            </a:r>
          </a:p>
        </p:txBody>
      </p:sp>
    </p:spTree>
    <p:extLst>
      <p:ext uri="{BB962C8B-B14F-4D97-AF65-F5344CB8AC3E}">
        <p14:creationId xmlns:p14="http://schemas.microsoft.com/office/powerpoint/2010/main" val="38243318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System Model</a:t>
            </a:r>
            <a:endParaRPr lang="en-US" dirty="0"/>
          </a:p>
        </p:txBody>
      </p:sp>
      <p:sp>
        <p:nvSpPr>
          <p:cNvPr id="5" name="Content Placeholder 4"/>
          <p:cNvSpPr>
            <a:spLocks noGrp="1"/>
          </p:cNvSpPr>
          <p:nvPr>
            <p:ph idx="1"/>
          </p:nvPr>
        </p:nvSpPr>
        <p:spPr>
          <a:xfrm>
            <a:off x="2016188" y="1355130"/>
            <a:ext cx="3694175" cy="5223080"/>
          </a:xfrm>
        </p:spPr>
        <p:txBody>
          <a:bodyPr>
            <a:normAutofit lnSpcReduction="10000"/>
          </a:bodyPr>
          <a:lstStyle/>
          <a:p>
            <a:r>
              <a:rPr lang="en-US" dirty="0" smtClean="0"/>
              <a:t>Group operations into </a:t>
            </a:r>
            <a:r>
              <a:rPr lang="en-US" dirty="0" smtClean="0">
                <a:solidFill>
                  <a:srgbClr val="FF3300"/>
                </a:solidFill>
              </a:rPr>
              <a:t>rounds</a:t>
            </a:r>
            <a:endParaRPr lang="en-US" dirty="0" smtClean="0"/>
          </a:p>
          <a:p>
            <a:r>
              <a:rPr lang="en-US" dirty="0" smtClean="0"/>
              <a:t>Separation lines = “idle moments”</a:t>
            </a:r>
            <a:br>
              <a:rPr lang="en-US" dirty="0" smtClean="0"/>
            </a:br>
            <a:r>
              <a:rPr lang="en-US" dirty="0" smtClean="0"/>
              <a:t>(no code executing, event queue empty)</a:t>
            </a:r>
            <a:endParaRPr lang="en-US" dirty="0"/>
          </a:p>
          <a:p>
            <a:r>
              <a:rPr lang="en-US" dirty="0" smtClean="0"/>
              <a:t>Updates of each round are propagated atomically</a:t>
            </a:r>
          </a:p>
        </p:txBody>
      </p:sp>
      <p:sp>
        <p:nvSpPr>
          <p:cNvPr id="6" name="Rectangle 5"/>
          <p:cNvSpPr/>
          <p:nvPr/>
        </p:nvSpPr>
        <p:spPr>
          <a:xfrm>
            <a:off x="5940792" y="1815990"/>
            <a:ext cx="1228960" cy="9601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A1</a:t>
            </a:r>
          </a:p>
        </p:txBody>
      </p:sp>
      <p:sp>
        <p:nvSpPr>
          <p:cNvPr id="7" name="Rectangle 6"/>
          <p:cNvSpPr/>
          <p:nvPr/>
        </p:nvSpPr>
        <p:spPr>
          <a:xfrm>
            <a:off x="5940792" y="2776115"/>
            <a:ext cx="1228960" cy="38405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A2</a:t>
            </a:r>
          </a:p>
        </p:txBody>
      </p:sp>
      <p:sp>
        <p:nvSpPr>
          <p:cNvPr id="8" name="Rectangle 7"/>
          <p:cNvSpPr/>
          <p:nvPr/>
        </p:nvSpPr>
        <p:spPr>
          <a:xfrm>
            <a:off x="5940792" y="3160165"/>
            <a:ext cx="1228960" cy="176663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A3</a:t>
            </a:r>
          </a:p>
        </p:txBody>
      </p:sp>
      <p:sp>
        <p:nvSpPr>
          <p:cNvPr id="9" name="Rectangle 8"/>
          <p:cNvSpPr/>
          <p:nvPr/>
        </p:nvSpPr>
        <p:spPr>
          <a:xfrm>
            <a:off x="5940792" y="4926796"/>
            <a:ext cx="1228960" cy="72969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A4</a:t>
            </a:r>
          </a:p>
        </p:txBody>
      </p:sp>
      <p:sp>
        <p:nvSpPr>
          <p:cNvPr id="11" name="Rectangle 10"/>
          <p:cNvSpPr/>
          <p:nvPr/>
        </p:nvSpPr>
        <p:spPr>
          <a:xfrm>
            <a:off x="7669017" y="1815990"/>
            <a:ext cx="1225864" cy="691289"/>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B1</a:t>
            </a:r>
          </a:p>
        </p:txBody>
      </p:sp>
      <p:sp>
        <p:nvSpPr>
          <p:cNvPr id="12" name="Rectangle 11"/>
          <p:cNvSpPr/>
          <p:nvPr/>
        </p:nvSpPr>
        <p:spPr>
          <a:xfrm>
            <a:off x="7669017" y="2507278"/>
            <a:ext cx="1225864" cy="38405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B2</a:t>
            </a:r>
          </a:p>
        </p:txBody>
      </p:sp>
      <p:sp>
        <p:nvSpPr>
          <p:cNvPr id="13" name="Rectangle 12"/>
          <p:cNvSpPr/>
          <p:nvPr/>
        </p:nvSpPr>
        <p:spPr>
          <a:xfrm>
            <a:off x="7669017" y="2891329"/>
            <a:ext cx="1225864" cy="72969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B3</a:t>
            </a:r>
          </a:p>
        </p:txBody>
      </p:sp>
      <p:sp>
        <p:nvSpPr>
          <p:cNvPr id="15" name="Rectangle 14"/>
          <p:cNvSpPr/>
          <p:nvPr/>
        </p:nvSpPr>
        <p:spPr>
          <a:xfrm>
            <a:off x="9358837" y="3966670"/>
            <a:ext cx="1228960" cy="219358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C2</a:t>
            </a:r>
          </a:p>
        </p:txBody>
      </p:sp>
      <p:sp>
        <p:nvSpPr>
          <p:cNvPr id="16" name="Rectangle 15"/>
          <p:cNvSpPr/>
          <p:nvPr/>
        </p:nvSpPr>
        <p:spPr>
          <a:xfrm>
            <a:off x="7669017" y="3611901"/>
            <a:ext cx="1225864"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17" name="Rectangle 16"/>
          <p:cNvSpPr/>
          <p:nvPr/>
        </p:nvSpPr>
        <p:spPr>
          <a:xfrm>
            <a:off x="7665921" y="3803926"/>
            <a:ext cx="1228960" cy="72969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B4</a:t>
            </a:r>
          </a:p>
        </p:txBody>
      </p:sp>
      <p:sp>
        <p:nvSpPr>
          <p:cNvPr id="19" name="Rectangle 18"/>
          <p:cNvSpPr/>
          <p:nvPr/>
        </p:nvSpPr>
        <p:spPr>
          <a:xfrm>
            <a:off x="9358837" y="3572040"/>
            <a:ext cx="1228960"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20" name="Rectangle 19"/>
          <p:cNvSpPr/>
          <p:nvPr/>
        </p:nvSpPr>
        <p:spPr>
          <a:xfrm>
            <a:off x="9358837" y="3764065"/>
            <a:ext cx="1228960" cy="1920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dirty="0">
              <a:solidFill>
                <a:prstClr val="black"/>
              </a:solidFill>
              <a:latin typeface="Consolas" pitchFamily="49" charset="0"/>
            </a:endParaRPr>
          </a:p>
        </p:txBody>
      </p:sp>
      <p:sp>
        <p:nvSpPr>
          <p:cNvPr id="21" name="Rectangle 20"/>
          <p:cNvSpPr/>
          <p:nvPr/>
        </p:nvSpPr>
        <p:spPr>
          <a:xfrm>
            <a:off x="7669017" y="4533623"/>
            <a:ext cx="1225864" cy="393173"/>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B5</a:t>
            </a:r>
          </a:p>
        </p:txBody>
      </p:sp>
      <p:sp>
        <p:nvSpPr>
          <p:cNvPr id="23" name="Rectangle 22"/>
          <p:cNvSpPr/>
          <p:nvPr/>
        </p:nvSpPr>
        <p:spPr>
          <a:xfrm>
            <a:off x="9358837" y="1805409"/>
            <a:ext cx="1228960" cy="176663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C1</a:t>
            </a:r>
          </a:p>
        </p:txBody>
      </p:sp>
      <p:sp>
        <p:nvSpPr>
          <p:cNvPr id="18" name="Rectangle 17"/>
          <p:cNvSpPr/>
          <p:nvPr/>
        </p:nvSpPr>
        <p:spPr>
          <a:xfrm>
            <a:off x="5940792" y="1124701"/>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A</a:t>
            </a:r>
          </a:p>
        </p:txBody>
      </p:sp>
      <p:sp>
        <p:nvSpPr>
          <p:cNvPr id="22" name="Rectangle 21"/>
          <p:cNvSpPr/>
          <p:nvPr/>
        </p:nvSpPr>
        <p:spPr>
          <a:xfrm>
            <a:off x="7665921" y="1124699"/>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B</a:t>
            </a:r>
          </a:p>
        </p:txBody>
      </p:sp>
      <p:sp>
        <p:nvSpPr>
          <p:cNvPr id="24" name="Rectangle 23"/>
          <p:cNvSpPr/>
          <p:nvPr/>
        </p:nvSpPr>
        <p:spPr>
          <a:xfrm>
            <a:off x="9358837" y="1124328"/>
            <a:ext cx="1228960" cy="680709"/>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b="1" dirty="0">
                <a:solidFill>
                  <a:prstClr val="black"/>
                </a:solidFill>
                <a:latin typeface="Consolas" pitchFamily="49" charset="0"/>
              </a:rPr>
              <a:t>Client C</a:t>
            </a:r>
          </a:p>
        </p:txBody>
      </p:sp>
    </p:spTree>
    <p:extLst>
      <p:ext uri="{BB962C8B-B14F-4D97-AF65-F5344CB8AC3E}">
        <p14:creationId xmlns:p14="http://schemas.microsoft.com/office/powerpoint/2010/main" val="10642387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473647" y="1740467"/>
            <a:ext cx="1560373" cy="3802095"/>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a:xfrm>
            <a:off x="2023482" y="933331"/>
            <a:ext cx="8525910" cy="1246974"/>
          </a:xfrm>
        </p:spPr>
        <p:txBody>
          <a:bodyPr>
            <a:normAutofit/>
          </a:bodyPr>
          <a:lstStyle/>
          <a:p>
            <a:r>
              <a:rPr lang="en-US" dirty="0" smtClean="0"/>
              <a:t>Server interleaves client rounds that stream in.</a:t>
            </a:r>
            <a:endParaRPr lang="en-US" dirty="0"/>
          </a:p>
        </p:txBody>
      </p:sp>
      <p:sp>
        <p:nvSpPr>
          <p:cNvPr id="6" name="Rectangle 5"/>
          <p:cNvSpPr/>
          <p:nvPr/>
        </p:nvSpPr>
        <p:spPr>
          <a:xfrm>
            <a:off x="2619104" y="278223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14" name="Rectangle 13"/>
          <p:cNvSpPr/>
          <p:nvPr/>
        </p:nvSpPr>
        <p:spPr>
          <a:xfrm>
            <a:off x="8598363" y="1949661"/>
            <a:ext cx="1461611" cy="3802095"/>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5" name="Rectangle 14"/>
          <p:cNvSpPr/>
          <p:nvPr/>
        </p:nvSpPr>
        <p:spPr>
          <a:xfrm>
            <a:off x="2619104" y="320556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16" name="Rectangle 15"/>
          <p:cNvSpPr/>
          <p:nvPr/>
        </p:nvSpPr>
        <p:spPr>
          <a:xfrm>
            <a:off x="2619104" y="3622312"/>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17" name="Rectangle 16"/>
          <p:cNvSpPr/>
          <p:nvPr/>
        </p:nvSpPr>
        <p:spPr>
          <a:xfrm>
            <a:off x="2619104" y="404335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18" name="Rectangle 17"/>
          <p:cNvSpPr/>
          <p:nvPr/>
        </p:nvSpPr>
        <p:spPr>
          <a:xfrm>
            <a:off x="8698760" y="299142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19" name="Rectangle 18"/>
          <p:cNvSpPr/>
          <p:nvPr/>
        </p:nvSpPr>
        <p:spPr>
          <a:xfrm>
            <a:off x="8698760" y="341475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20" name="Rectangle 19"/>
          <p:cNvSpPr/>
          <p:nvPr/>
        </p:nvSpPr>
        <p:spPr>
          <a:xfrm>
            <a:off x="8698760" y="383150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21" name="Rectangle 20"/>
          <p:cNvSpPr/>
          <p:nvPr/>
        </p:nvSpPr>
        <p:spPr>
          <a:xfrm>
            <a:off x="8698760" y="425254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29" name="Rectangle 28"/>
          <p:cNvSpPr/>
          <p:nvPr/>
        </p:nvSpPr>
        <p:spPr>
          <a:xfrm>
            <a:off x="5121356" y="1947284"/>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31" name="Rectangle 30"/>
          <p:cNvSpPr/>
          <p:nvPr/>
        </p:nvSpPr>
        <p:spPr>
          <a:xfrm>
            <a:off x="5735655" y="293056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32" name="Rectangle 31"/>
          <p:cNvSpPr/>
          <p:nvPr/>
        </p:nvSpPr>
        <p:spPr>
          <a:xfrm>
            <a:off x="5735655" y="375324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33" name="Rectangle 32"/>
          <p:cNvSpPr/>
          <p:nvPr/>
        </p:nvSpPr>
        <p:spPr>
          <a:xfrm>
            <a:off x="5735655" y="333343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35" name="Rectangle 34"/>
          <p:cNvSpPr/>
          <p:nvPr/>
        </p:nvSpPr>
        <p:spPr>
          <a:xfrm>
            <a:off x="5735654" y="417930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36" name="Rectangle 35"/>
          <p:cNvSpPr/>
          <p:nvPr/>
        </p:nvSpPr>
        <p:spPr>
          <a:xfrm>
            <a:off x="5735654" y="547284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37" name="Rectangle 36"/>
          <p:cNvSpPr/>
          <p:nvPr/>
        </p:nvSpPr>
        <p:spPr>
          <a:xfrm>
            <a:off x="5735654" y="461492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38" name="Rectangle 37"/>
          <p:cNvSpPr/>
          <p:nvPr/>
        </p:nvSpPr>
        <p:spPr>
          <a:xfrm>
            <a:off x="5735654" y="504388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39" name="Rectangle 38"/>
          <p:cNvSpPr/>
          <p:nvPr/>
        </p:nvSpPr>
        <p:spPr>
          <a:xfrm>
            <a:off x="5735654" y="592593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cxnSp>
        <p:nvCxnSpPr>
          <p:cNvPr id="43" name="Straight Arrow Connector 42"/>
          <p:cNvCxnSpPr>
            <a:stCxn id="6" idx="3"/>
          </p:cNvCxnSpPr>
          <p:nvPr/>
        </p:nvCxnSpPr>
        <p:spPr>
          <a:xfrm>
            <a:off x="3888560" y="2955929"/>
            <a:ext cx="1847094" cy="17369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4" name="Straight Arrow Connector 43"/>
          <p:cNvCxnSpPr>
            <a:endCxn id="32" idx="1"/>
          </p:cNvCxnSpPr>
          <p:nvPr/>
        </p:nvCxnSpPr>
        <p:spPr>
          <a:xfrm>
            <a:off x="3878139" y="3351556"/>
            <a:ext cx="1857516" cy="5753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6" name="Straight Arrow Connector 45"/>
          <p:cNvCxnSpPr>
            <a:stCxn id="16" idx="3"/>
            <a:endCxn id="35" idx="1"/>
          </p:cNvCxnSpPr>
          <p:nvPr/>
        </p:nvCxnSpPr>
        <p:spPr>
          <a:xfrm>
            <a:off x="3888560" y="3796006"/>
            <a:ext cx="1847094" cy="55699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9" name="Straight Arrow Connector 48"/>
          <p:cNvCxnSpPr>
            <a:stCxn id="17" idx="3"/>
            <a:endCxn id="36" idx="1"/>
          </p:cNvCxnSpPr>
          <p:nvPr/>
        </p:nvCxnSpPr>
        <p:spPr>
          <a:xfrm>
            <a:off x="3888560" y="4217047"/>
            <a:ext cx="1847094" cy="142948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Straight Arrow Connector 51"/>
          <p:cNvCxnSpPr>
            <a:stCxn id="18" idx="1"/>
          </p:cNvCxnSpPr>
          <p:nvPr/>
        </p:nvCxnSpPr>
        <p:spPr>
          <a:xfrm flipH="1">
            <a:off x="7005110" y="3165123"/>
            <a:ext cx="1693650" cy="3347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5" name="Straight Arrow Connector 54"/>
          <p:cNvCxnSpPr>
            <a:stCxn id="19" idx="1"/>
          </p:cNvCxnSpPr>
          <p:nvPr/>
        </p:nvCxnSpPr>
        <p:spPr>
          <a:xfrm flipH="1">
            <a:off x="7005110" y="3588448"/>
            <a:ext cx="1693651" cy="123762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8" name="Straight Arrow Connector 57"/>
          <p:cNvCxnSpPr>
            <a:stCxn id="20" idx="1"/>
            <a:endCxn id="38" idx="3"/>
          </p:cNvCxnSpPr>
          <p:nvPr/>
        </p:nvCxnSpPr>
        <p:spPr>
          <a:xfrm flipH="1">
            <a:off x="7005110" y="4005199"/>
            <a:ext cx="1693650" cy="121237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p:cNvCxnSpPr>
            <a:stCxn id="21" idx="1"/>
            <a:endCxn id="39" idx="3"/>
          </p:cNvCxnSpPr>
          <p:nvPr/>
        </p:nvCxnSpPr>
        <p:spPr>
          <a:xfrm flipH="1">
            <a:off x="7005110" y="4426241"/>
            <a:ext cx="1693650" cy="167339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4363490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Model</a:t>
            </a:r>
            <a:endParaRPr lang="en-US" dirty="0"/>
          </a:p>
        </p:txBody>
      </p:sp>
      <p:sp>
        <p:nvSpPr>
          <p:cNvPr id="3" name="Content Placeholder 2"/>
          <p:cNvSpPr>
            <a:spLocks noGrp="1"/>
          </p:cNvSpPr>
          <p:nvPr>
            <p:ph idx="1"/>
          </p:nvPr>
        </p:nvSpPr>
        <p:spPr>
          <a:xfrm>
            <a:off x="2023482" y="933331"/>
            <a:ext cx="8229600" cy="1246974"/>
          </a:xfrm>
        </p:spPr>
        <p:txBody>
          <a:bodyPr>
            <a:normAutofit/>
          </a:bodyPr>
          <a:lstStyle/>
          <a:p>
            <a:r>
              <a:rPr lang="en-US" dirty="0" smtClean="0"/>
              <a:t>Server streams interleaved sequence back to clients.</a:t>
            </a:r>
            <a:endParaRPr lang="en-US" dirty="0"/>
          </a:p>
        </p:txBody>
      </p:sp>
      <p:sp>
        <p:nvSpPr>
          <p:cNvPr id="14" name="Rectangle 13"/>
          <p:cNvSpPr/>
          <p:nvPr/>
        </p:nvSpPr>
        <p:spPr>
          <a:xfrm>
            <a:off x="8598363" y="1949660"/>
            <a:ext cx="1461611" cy="4732254"/>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29" name="Rectangle 28"/>
          <p:cNvSpPr/>
          <p:nvPr/>
        </p:nvSpPr>
        <p:spPr>
          <a:xfrm>
            <a:off x="5121356" y="1947284"/>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63" name="Content Placeholder 2"/>
          <p:cNvSpPr txBox="1">
            <a:spLocks/>
          </p:cNvSpPr>
          <p:nvPr/>
        </p:nvSpPr>
        <p:spPr>
          <a:xfrm>
            <a:off x="1946673" y="2336517"/>
            <a:ext cx="2880375" cy="24516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B42828"/>
              </a:buClr>
            </a:pPr>
            <a:r>
              <a:rPr lang="en-US" dirty="0">
                <a:solidFill>
                  <a:prstClr val="black"/>
                </a:solidFill>
              </a:rPr>
              <a:t>Client adjusts replica state during idle moments.</a:t>
            </a:r>
          </a:p>
        </p:txBody>
      </p:sp>
      <p:sp>
        <p:nvSpPr>
          <p:cNvPr id="64" name="Rectangle 63"/>
          <p:cNvSpPr/>
          <p:nvPr/>
        </p:nvSpPr>
        <p:spPr>
          <a:xfrm>
            <a:off x="8698760" y="299142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65" name="Rectangle 64"/>
          <p:cNvSpPr/>
          <p:nvPr/>
        </p:nvSpPr>
        <p:spPr>
          <a:xfrm>
            <a:off x="8698760" y="360503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66" name="Rectangle 65"/>
          <p:cNvSpPr/>
          <p:nvPr/>
        </p:nvSpPr>
        <p:spPr>
          <a:xfrm>
            <a:off x="8698760" y="415662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67" name="Rectangle 66"/>
          <p:cNvSpPr/>
          <p:nvPr/>
        </p:nvSpPr>
        <p:spPr>
          <a:xfrm>
            <a:off x="8698760" y="465621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68" name="Rectangle 67"/>
          <p:cNvSpPr/>
          <p:nvPr/>
        </p:nvSpPr>
        <p:spPr>
          <a:xfrm>
            <a:off x="5735655" y="293056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69" name="Rectangle 68"/>
          <p:cNvSpPr/>
          <p:nvPr/>
        </p:nvSpPr>
        <p:spPr>
          <a:xfrm>
            <a:off x="5735655" y="375324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70" name="Rectangle 69"/>
          <p:cNvSpPr/>
          <p:nvPr/>
        </p:nvSpPr>
        <p:spPr>
          <a:xfrm>
            <a:off x="5735655" y="333343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71" name="Rectangle 70"/>
          <p:cNvSpPr/>
          <p:nvPr/>
        </p:nvSpPr>
        <p:spPr>
          <a:xfrm>
            <a:off x="5735654" y="417930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72" name="Rectangle 71"/>
          <p:cNvSpPr/>
          <p:nvPr/>
        </p:nvSpPr>
        <p:spPr>
          <a:xfrm>
            <a:off x="5735654" y="547284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73" name="Rectangle 72"/>
          <p:cNvSpPr/>
          <p:nvPr/>
        </p:nvSpPr>
        <p:spPr>
          <a:xfrm>
            <a:off x="5735654" y="461492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74" name="Rectangle 73"/>
          <p:cNvSpPr/>
          <p:nvPr/>
        </p:nvSpPr>
        <p:spPr>
          <a:xfrm>
            <a:off x="5735654" y="504388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75" name="Rectangle 74"/>
          <p:cNvSpPr/>
          <p:nvPr/>
        </p:nvSpPr>
        <p:spPr>
          <a:xfrm>
            <a:off x="5735654" y="592593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cxnSp>
        <p:nvCxnSpPr>
          <p:cNvPr id="76" name="Straight Arrow Connector 75"/>
          <p:cNvCxnSpPr>
            <a:stCxn id="64" idx="1"/>
          </p:cNvCxnSpPr>
          <p:nvPr/>
        </p:nvCxnSpPr>
        <p:spPr>
          <a:xfrm flipH="1">
            <a:off x="7005110" y="3165123"/>
            <a:ext cx="1693650" cy="3347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p:cNvCxnSpPr>
            <a:stCxn id="65" idx="1"/>
          </p:cNvCxnSpPr>
          <p:nvPr/>
        </p:nvCxnSpPr>
        <p:spPr>
          <a:xfrm flipH="1">
            <a:off x="7005110" y="3778732"/>
            <a:ext cx="1693650" cy="10094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8" name="Straight Arrow Connector 77"/>
          <p:cNvCxnSpPr>
            <a:stCxn id="66" idx="1"/>
            <a:endCxn id="74" idx="3"/>
          </p:cNvCxnSpPr>
          <p:nvPr/>
        </p:nvCxnSpPr>
        <p:spPr>
          <a:xfrm flipH="1">
            <a:off x="7005110" y="4330319"/>
            <a:ext cx="1693650" cy="88725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9" name="Straight Arrow Connector 78"/>
          <p:cNvCxnSpPr>
            <a:stCxn id="67" idx="1"/>
            <a:endCxn id="75" idx="3"/>
          </p:cNvCxnSpPr>
          <p:nvPr/>
        </p:nvCxnSpPr>
        <p:spPr>
          <a:xfrm flipH="1">
            <a:off x="7005110" y="4829913"/>
            <a:ext cx="1693650" cy="126971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Straight Connector 79"/>
          <p:cNvCxnSpPr/>
          <p:nvPr/>
        </p:nvCxnSpPr>
        <p:spPr>
          <a:xfrm flipV="1">
            <a:off x="8698760" y="3470948"/>
            <a:ext cx="1269456" cy="1120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8694439" y="4050849"/>
            <a:ext cx="1269456" cy="1120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8694439" y="4579654"/>
            <a:ext cx="1269456" cy="1120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8695639" y="5151726"/>
            <a:ext cx="1269456" cy="11204"/>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a:off x="7000790" y="3277952"/>
            <a:ext cx="1693649" cy="192997"/>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85" name="Straight Arrow Connector 84"/>
          <p:cNvCxnSpPr/>
          <p:nvPr/>
        </p:nvCxnSpPr>
        <p:spPr>
          <a:xfrm flipV="1">
            <a:off x="7000790" y="4062054"/>
            <a:ext cx="1693649" cy="464643"/>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86" name="Straight Arrow Connector 85"/>
          <p:cNvCxnSpPr/>
          <p:nvPr/>
        </p:nvCxnSpPr>
        <p:spPr>
          <a:xfrm flipV="1">
            <a:off x="7000790" y="5162930"/>
            <a:ext cx="1693649" cy="1110394"/>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2185470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69863" y="987220"/>
            <a:ext cx="8641125" cy="809054"/>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2" name="Title 1"/>
          <p:cNvSpPr>
            <a:spLocks noGrp="1"/>
          </p:cNvSpPr>
          <p:nvPr>
            <p:ph type="title"/>
          </p:nvPr>
        </p:nvSpPr>
        <p:spPr/>
        <p:txBody>
          <a:bodyPr/>
          <a:lstStyle/>
          <a:p>
            <a:r>
              <a:rPr lang="en-US" dirty="0" smtClean="0"/>
              <a:t>How to understand current state?</a:t>
            </a:r>
            <a:endParaRPr lang="en-US" dirty="0"/>
          </a:p>
        </p:txBody>
      </p:sp>
      <p:sp>
        <p:nvSpPr>
          <p:cNvPr id="3" name="Content Placeholder 2"/>
          <p:cNvSpPr>
            <a:spLocks noGrp="1"/>
          </p:cNvSpPr>
          <p:nvPr>
            <p:ph idx="1"/>
          </p:nvPr>
        </p:nvSpPr>
        <p:spPr>
          <a:xfrm>
            <a:off x="2023482" y="1117338"/>
            <a:ext cx="8374935" cy="651383"/>
          </a:xfrm>
        </p:spPr>
        <p:txBody>
          <a:bodyPr>
            <a:normAutofit/>
          </a:bodyPr>
          <a:lstStyle/>
          <a:p>
            <a:pPr marL="0" indent="0">
              <a:buNone/>
            </a:pPr>
            <a:r>
              <a:rPr lang="en-US" dirty="0" smtClean="0"/>
              <a:t>State = Last Seen Prefix + …</a:t>
            </a:r>
            <a:endParaRPr lang="en-US" dirty="0"/>
          </a:p>
        </p:txBody>
      </p:sp>
      <p:sp>
        <p:nvSpPr>
          <p:cNvPr id="14" name="Rectangle 13"/>
          <p:cNvSpPr/>
          <p:nvPr/>
        </p:nvSpPr>
        <p:spPr>
          <a:xfrm>
            <a:off x="8598363" y="1949660"/>
            <a:ext cx="1461611" cy="4732254"/>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9" name="Rectangle 18"/>
          <p:cNvSpPr/>
          <p:nvPr/>
        </p:nvSpPr>
        <p:spPr>
          <a:xfrm>
            <a:off x="8694439" y="3850327"/>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20" name="Rectangle 19"/>
          <p:cNvSpPr/>
          <p:nvPr/>
        </p:nvSpPr>
        <p:spPr>
          <a:xfrm>
            <a:off x="8694439" y="427352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21" name="Rectangle 20"/>
          <p:cNvSpPr/>
          <p:nvPr/>
        </p:nvSpPr>
        <p:spPr>
          <a:xfrm>
            <a:off x="8694439" y="4697600"/>
            <a:ext cx="1269456" cy="346285"/>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29" name="Rectangle 28"/>
          <p:cNvSpPr/>
          <p:nvPr/>
        </p:nvSpPr>
        <p:spPr>
          <a:xfrm>
            <a:off x="5121356" y="1947284"/>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31" name="Rectangle 30"/>
          <p:cNvSpPr/>
          <p:nvPr/>
        </p:nvSpPr>
        <p:spPr>
          <a:xfrm>
            <a:off x="5735655" y="293056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32" name="Rectangle 31"/>
          <p:cNvSpPr/>
          <p:nvPr/>
        </p:nvSpPr>
        <p:spPr>
          <a:xfrm>
            <a:off x="5735655" y="375324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33" name="Rectangle 32"/>
          <p:cNvSpPr/>
          <p:nvPr/>
        </p:nvSpPr>
        <p:spPr>
          <a:xfrm>
            <a:off x="5735655" y="333343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35" name="Rectangle 34"/>
          <p:cNvSpPr/>
          <p:nvPr/>
        </p:nvSpPr>
        <p:spPr>
          <a:xfrm>
            <a:off x="5735654" y="417930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36" name="Rectangle 35"/>
          <p:cNvSpPr/>
          <p:nvPr/>
        </p:nvSpPr>
        <p:spPr>
          <a:xfrm>
            <a:off x="5735654" y="547284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37" name="Rectangle 36"/>
          <p:cNvSpPr/>
          <p:nvPr/>
        </p:nvSpPr>
        <p:spPr>
          <a:xfrm>
            <a:off x="5735654" y="461492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38" name="Rectangle 37"/>
          <p:cNvSpPr/>
          <p:nvPr/>
        </p:nvSpPr>
        <p:spPr>
          <a:xfrm>
            <a:off x="5735654" y="504388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39" name="Rectangle 38"/>
          <p:cNvSpPr/>
          <p:nvPr/>
        </p:nvSpPr>
        <p:spPr>
          <a:xfrm>
            <a:off x="5735654" y="592593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63" name="Content Placeholder 2"/>
          <p:cNvSpPr txBox="1">
            <a:spLocks/>
          </p:cNvSpPr>
          <p:nvPr/>
        </p:nvSpPr>
        <p:spPr>
          <a:xfrm>
            <a:off x="1946672" y="2336517"/>
            <a:ext cx="3174682" cy="4521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B42828"/>
              </a:buClr>
            </a:pPr>
            <a:r>
              <a:rPr lang="en-US" dirty="0">
                <a:solidFill>
                  <a:prstClr val="black"/>
                </a:solidFill>
              </a:rPr>
              <a:t>At each point, client has knowledge of some server prefix</a:t>
            </a:r>
          </a:p>
          <a:p>
            <a:pPr>
              <a:buClr>
                <a:srgbClr val="B42828"/>
              </a:buClr>
            </a:pPr>
            <a:endParaRPr lang="en-US" dirty="0">
              <a:solidFill>
                <a:prstClr val="black"/>
              </a:solidFill>
            </a:endParaRPr>
          </a:p>
        </p:txBody>
      </p:sp>
      <p:sp>
        <p:nvSpPr>
          <p:cNvPr id="43" name="Content Placeholder 2"/>
          <p:cNvSpPr txBox="1">
            <a:spLocks/>
          </p:cNvSpPr>
          <p:nvPr/>
        </p:nvSpPr>
        <p:spPr>
          <a:xfrm>
            <a:off x="1941878" y="4475939"/>
            <a:ext cx="2803565" cy="19938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B42828"/>
              </a:buClr>
              <a:buNone/>
            </a:pPr>
            <a:endParaRPr lang="en-US" dirty="0">
              <a:solidFill>
                <a:prstClr val="black"/>
              </a:solidFill>
            </a:endParaRPr>
          </a:p>
        </p:txBody>
      </p:sp>
      <p:cxnSp>
        <p:nvCxnSpPr>
          <p:cNvPr id="44" name="Straight Arrow Connector 43"/>
          <p:cNvCxnSpPr/>
          <p:nvPr/>
        </p:nvCxnSpPr>
        <p:spPr>
          <a:xfrm>
            <a:off x="7005110" y="2891267"/>
            <a:ext cx="1" cy="163542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7619409" y="5334042"/>
            <a:ext cx="2779008"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0000"/>
                </a:solidFill>
                <a:latin typeface="Consolas" pitchFamily="49" charset="0"/>
              </a:rPr>
              <a:t>What state does B4 see when it executes?</a:t>
            </a:r>
          </a:p>
        </p:txBody>
      </p:sp>
      <p:sp>
        <p:nvSpPr>
          <p:cNvPr id="49" name="Rectangle 48"/>
          <p:cNvSpPr/>
          <p:nvPr/>
        </p:nvSpPr>
        <p:spPr>
          <a:xfrm>
            <a:off x="8701705" y="342624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cxnSp>
        <p:nvCxnSpPr>
          <p:cNvPr id="25" name="Straight Arrow Connector 24"/>
          <p:cNvCxnSpPr/>
          <p:nvPr/>
        </p:nvCxnSpPr>
        <p:spPr>
          <a:xfrm flipV="1">
            <a:off x="7000789" y="4273521"/>
            <a:ext cx="1693650" cy="253177"/>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8387514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69863" y="987220"/>
            <a:ext cx="8641125" cy="809054"/>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2" name="Title 1"/>
          <p:cNvSpPr>
            <a:spLocks noGrp="1"/>
          </p:cNvSpPr>
          <p:nvPr>
            <p:ph type="title"/>
          </p:nvPr>
        </p:nvSpPr>
        <p:spPr/>
        <p:txBody>
          <a:bodyPr/>
          <a:lstStyle/>
          <a:p>
            <a:r>
              <a:rPr lang="en-US" dirty="0" smtClean="0"/>
              <a:t>How to understand current state?</a:t>
            </a:r>
            <a:endParaRPr lang="en-US" dirty="0"/>
          </a:p>
        </p:txBody>
      </p:sp>
      <p:sp>
        <p:nvSpPr>
          <p:cNvPr id="3" name="Content Placeholder 2"/>
          <p:cNvSpPr>
            <a:spLocks noGrp="1"/>
          </p:cNvSpPr>
          <p:nvPr>
            <p:ph idx="1"/>
          </p:nvPr>
        </p:nvSpPr>
        <p:spPr>
          <a:xfrm>
            <a:off x="2023482" y="1117338"/>
            <a:ext cx="8374935" cy="651383"/>
          </a:xfrm>
        </p:spPr>
        <p:txBody>
          <a:bodyPr>
            <a:normAutofit fontScale="92500"/>
          </a:bodyPr>
          <a:lstStyle/>
          <a:p>
            <a:pPr marL="0" indent="0">
              <a:buNone/>
            </a:pPr>
            <a:r>
              <a:rPr lang="en-US" dirty="0" smtClean="0"/>
              <a:t>State = Last Seen Prefix + Unconfirmed local rounds</a:t>
            </a:r>
            <a:endParaRPr lang="en-US" dirty="0"/>
          </a:p>
        </p:txBody>
      </p:sp>
      <p:sp>
        <p:nvSpPr>
          <p:cNvPr id="14" name="Rectangle 13"/>
          <p:cNvSpPr/>
          <p:nvPr/>
        </p:nvSpPr>
        <p:spPr>
          <a:xfrm>
            <a:off x="8598363" y="1949660"/>
            <a:ext cx="1461611" cy="4732254"/>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9" name="Rectangle 18"/>
          <p:cNvSpPr/>
          <p:nvPr/>
        </p:nvSpPr>
        <p:spPr>
          <a:xfrm>
            <a:off x="8694439" y="3850327"/>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20" name="Rectangle 19"/>
          <p:cNvSpPr/>
          <p:nvPr/>
        </p:nvSpPr>
        <p:spPr>
          <a:xfrm>
            <a:off x="8694439" y="427352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21" name="Rectangle 20"/>
          <p:cNvSpPr/>
          <p:nvPr/>
        </p:nvSpPr>
        <p:spPr>
          <a:xfrm>
            <a:off x="8694439" y="4697600"/>
            <a:ext cx="1269456" cy="346285"/>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29" name="Rectangle 28"/>
          <p:cNvSpPr/>
          <p:nvPr/>
        </p:nvSpPr>
        <p:spPr>
          <a:xfrm>
            <a:off x="5121356" y="1947284"/>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31" name="Rectangle 30"/>
          <p:cNvSpPr/>
          <p:nvPr/>
        </p:nvSpPr>
        <p:spPr>
          <a:xfrm>
            <a:off x="5735655" y="293056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32" name="Rectangle 31"/>
          <p:cNvSpPr/>
          <p:nvPr/>
        </p:nvSpPr>
        <p:spPr>
          <a:xfrm>
            <a:off x="5735655" y="375324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33" name="Rectangle 32"/>
          <p:cNvSpPr/>
          <p:nvPr/>
        </p:nvSpPr>
        <p:spPr>
          <a:xfrm>
            <a:off x="5735655" y="333343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35" name="Rectangle 34"/>
          <p:cNvSpPr/>
          <p:nvPr/>
        </p:nvSpPr>
        <p:spPr>
          <a:xfrm>
            <a:off x="5735654" y="4179309"/>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36" name="Rectangle 35"/>
          <p:cNvSpPr/>
          <p:nvPr/>
        </p:nvSpPr>
        <p:spPr>
          <a:xfrm>
            <a:off x="5735654" y="547284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37" name="Rectangle 36"/>
          <p:cNvSpPr/>
          <p:nvPr/>
        </p:nvSpPr>
        <p:spPr>
          <a:xfrm>
            <a:off x="5735654" y="461492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38" name="Rectangle 37"/>
          <p:cNvSpPr/>
          <p:nvPr/>
        </p:nvSpPr>
        <p:spPr>
          <a:xfrm>
            <a:off x="5735654" y="504388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39" name="Rectangle 38"/>
          <p:cNvSpPr/>
          <p:nvPr/>
        </p:nvSpPr>
        <p:spPr>
          <a:xfrm>
            <a:off x="5735654" y="5925938"/>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cxnSp>
        <p:nvCxnSpPr>
          <p:cNvPr id="45" name="Straight Arrow Connector 44"/>
          <p:cNvCxnSpPr/>
          <p:nvPr/>
        </p:nvCxnSpPr>
        <p:spPr>
          <a:xfrm flipV="1">
            <a:off x="7005109" y="3831836"/>
            <a:ext cx="1689331" cy="65803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63" name="Content Placeholder 2"/>
          <p:cNvSpPr txBox="1">
            <a:spLocks/>
          </p:cNvSpPr>
          <p:nvPr/>
        </p:nvSpPr>
        <p:spPr>
          <a:xfrm>
            <a:off x="1946672" y="2336517"/>
            <a:ext cx="3174682" cy="452148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B42828"/>
              </a:buClr>
            </a:pPr>
            <a:r>
              <a:rPr lang="en-US" dirty="0">
                <a:solidFill>
                  <a:prstClr val="black"/>
                </a:solidFill>
              </a:rPr>
              <a:t>At each point, client has knowledge of some server prefix</a:t>
            </a:r>
          </a:p>
          <a:p>
            <a:pPr>
              <a:buClr>
                <a:srgbClr val="B42828"/>
              </a:buClr>
            </a:pPr>
            <a:endParaRPr lang="en-US" dirty="0">
              <a:solidFill>
                <a:prstClr val="black"/>
              </a:solidFill>
            </a:endParaRPr>
          </a:p>
          <a:p>
            <a:pPr>
              <a:buClr>
                <a:srgbClr val="B42828"/>
              </a:buClr>
            </a:pPr>
            <a:r>
              <a:rPr lang="en-US" dirty="0">
                <a:solidFill>
                  <a:prstClr val="black"/>
                </a:solidFill>
              </a:rPr>
              <a:t>Client appends </a:t>
            </a:r>
            <a:r>
              <a:rPr lang="en-US" dirty="0">
                <a:solidFill>
                  <a:srgbClr val="C42F00"/>
                </a:solidFill>
              </a:rPr>
              <a:t>local rounds it has not seen confirmed</a:t>
            </a:r>
            <a:endParaRPr lang="en-US" dirty="0">
              <a:solidFill>
                <a:prstClr val="black"/>
              </a:solidFill>
            </a:endParaRPr>
          </a:p>
          <a:p>
            <a:pPr>
              <a:buClr>
                <a:srgbClr val="B42828"/>
              </a:buClr>
            </a:pPr>
            <a:endParaRPr lang="en-US" dirty="0">
              <a:solidFill>
                <a:prstClr val="black"/>
              </a:solidFill>
            </a:endParaRPr>
          </a:p>
          <a:p>
            <a:pPr>
              <a:buClr>
                <a:srgbClr val="B42828"/>
              </a:buClr>
            </a:pPr>
            <a:r>
              <a:rPr lang="en-US" dirty="0">
                <a:solidFill>
                  <a:prstClr val="black"/>
                </a:solidFill>
              </a:rPr>
              <a:t>Local state seen = effect of the updates in the rounds, applied in that sequence.</a:t>
            </a:r>
          </a:p>
        </p:txBody>
      </p:sp>
      <p:sp>
        <p:nvSpPr>
          <p:cNvPr id="43" name="Content Placeholder 2"/>
          <p:cNvSpPr txBox="1">
            <a:spLocks/>
          </p:cNvSpPr>
          <p:nvPr/>
        </p:nvSpPr>
        <p:spPr>
          <a:xfrm>
            <a:off x="1941878" y="4475939"/>
            <a:ext cx="2803565" cy="19938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B42828"/>
              </a:buClr>
              <a:buNone/>
            </a:pPr>
            <a:endParaRPr lang="en-US" dirty="0">
              <a:solidFill>
                <a:prstClr val="black"/>
              </a:solidFill>
            </a:endParaRPr>
          </a:p>
        </p:txBody>
      </p:sp>
      <p:cxnSp>
        <p:nvCxnSpPr>
          <p:cNvPr id="44" name="Straight Arrow Connector 43"/>
          <p:cNvCxnSpPr/>
          <p:nvPr/>
        </p:nvCxnSpPr>
        <p:spPr>
          <a:xfrm>
            <a:off x="7005110" y="2891267"/>
            <a:ext cx="1" cy="163542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8694439" y="3831835"/>
            <a:ext cx="0" cy="8657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7619409" y="5334042"/>
            <a:ext cx="2779008"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Sequence seen by B4: A1;B1;A2;A3;B2;B3;B4</a:t>
            </a:r>
          </a:p>
        </p:txBody>
      </p:sp>
      <p:sp>
        <p:nvSpPr>
          <p:cNvPr id="49" name="Rectangle 48"/>
          <p:cNvSpPr/>
          <p:nvPr/>
        </p:nvSpPr>
        <p:spPr>
          <a:xfrm>
            <a:off x="8701705" y="3426248"/>
            <a:ext cx="1269456" cy="34738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Tree>
    <p:extLst>
      <p:ext uri="{BB962C8B-B14F-4D97-AF65-F5344CB8AC3E}">
        <p14:creationId xmlns:p14="http://schemas.microsoft.com/office/powerpoint/2010/main" val="148439340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a:t>
            </a:r>
            <a:endParaRPr lang="en-US" dirty="0"/>
          </a:p>
        </p:txBody>
      </p:sp>
      <p:sp>
        <p:nvSpPr>
          <p:cNvPr id="14" name="Rectangle 13"/>
          <p:cNvSpPr/>
          <p:nvPr/>
        </p:nvSpPr>
        <p:spPr>
          <a:xfrm>
            <a:off x="8598363" y="1357506"/>
            <a:ext cx="1461611" cy="4732254"/>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9" name="Rectangle 18"/>
          <p:cNvSpPr/>
          <p:nvPr/>
        </p:nvSpPr>
        <p:spPr>
          <a:xfrm>
            <a:off x="8694439" y="3258173"/>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20" name="Rectangle 19"/>
          <p:cNvSpPr/>
          <p:nvPr/>
        </p:nvSpPr>
        <p:spPr>
          <a:xfrm>
            <a:off x="8694439" y="368136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21" name="Rectangle 20"/>
          <p:cNvSpPr/>
          <p:nvPr/>
        </p:nvSpPr>
        <p:spPr>
          <a:xfrm>
            <a:off x="8694439" y="4105446"/>
            <a:ext cx="1269456" cy="346285"/>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29" name="Rectangle 28"/>
          <p:cNvSpPr/>
          <p:nvPr/>
        </p:nvSpPr>
        <p:spPr>
          <a:xfrm>
            <a:off x="5121356" y="1355130"/>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31" name="Rectangle 30"/>
          <p:cNvSpPr/>
          <p:nvPr/>
        </p:nvSpPr>
        <p:spPr>
          <a:xfrm>
            <a:off x="5735655" y="233841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32" name="Rectangle 31"/>
          <p:cNvSpPr/>
          <p:nvPr/>
        </p:nvSpPr>
        <p:spPr>
          <a:xfrm>
            <a:off x="5735655" y="3161087"/>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33" name="Rectangle 32"/>
          <p:cNvSpPr/>
          <p:nvPr/>
        </p:nvSpPr>
        <p:spPr>
          <a:xfrm>
            <a:off x="5735655" y="274128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35" name="Rectangle 34"/>
          <p:cNvSpPr/>
          <p:nvPr/>
        </p:nvSpPr>
        <p:spPr>
          <a:xfrm>
            <a:off x="5735654" y="358715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36" name="Rectangle 35"/>
          <p:cNvSpPr/>
          <p:nvPr/>
        </p:nvSpPr>
        <p:spPr>
          <a:xfrm>
            <a:off x="5735654" y="488068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0000"/>
                </a:solidFill>
                <a:latin typeface="Consolas" pitchFamily="49" charset="0"/>
              </a:rPr>
              <a:t>A4</a:t>
            </a:r>
          </a:p>
        </p:txBody>
      </p:sp>
      <p:sp>
        <p:nvSpPr>
          <p:cNvPr id="37" name="Rectangle 36"/>
          <p:cNvSpPr/>
          <p:nvPr/>
        </p:nvSpPr>
        <p:spPr>
          <a:xfrm>
            <a:off x="5735654" y="402277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38" name="Rectangle 37"/>
          <p:cNvSpPr/>
          <p:nvPr/>
        </p:nvSpPr>
        <p:spPr>
          <a:xfrm>
            <a:off x="5735654" y="445173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39" name="Rectangle 38"/>
          <p:cNvSpPr/>
          <p:nvPr/>
        </p:nvSpPr>
        <p:spPr>
          <a:xfrm>
            <a:off x="5735654" y="5333784"/>
            <a:ext cx="1269456" cy="347386"/>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cxnSp>
        <p:nvCxnSpPr>
          <p:cNvPr id="45" name="Straight Arrow Connector 44"/>
          <p:cNvCxnSpPr/>
          <p:nvPr/>
        </p:nvCxnSpPr>
        <p:spPr>
          <a:xfrm flipV="1">
            <a:off x="7005109" y="3239682"/>
            <a:ext cx="1689331" cy="65803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63" name="Content Placeholder 2"/>
          <p:cNvSpPr txBox="1">
            <a:spLocks/>
          </p:cNvSpPr>
          <p:nvPr/>
        </p:nvSpPr>
        <p:spPr>
          <a:xfrm>
            <a:off x="1828314" y="1500107"/>
            <a:ext cx="2941092" cy="4521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B42828"/>
              </a:buClr>
            </a:pPr>
            <a:r>
              <a:rPr lang="en-US" dirty="0">
                <a:solidFill>
                  <a:prstClr val="black"/>
                </a:solidFill>
              </a:rPr>
              <a:t>Code may see only a only a </a:t>
            </a:r>
            <a:r>
              <a:rPr lang="en-US" dirty="0">
                <a:solidFill>
                  <a:srgbClr val="C42F00"/>
                </a:solidFill>
              </a:rPr>
              <a:t>subsequence</a:t>
            </a:r>
            <a:r>
              <a:rPr lang="en-US" dirty="0">
                <a:solidFill>
                  <a:prstClr val="black"/>
                </a:solidFill>
              </a:rPr>
              <a:t> of all rounds that eventually precede it. </a:t>
            </a:r>
          </a:p>
        </p:txBody>
      </p:sp>
      <p:sp>
        <p:nvSpPr>
          <p:cNvPr id="43" name="Content Placeholder 2"/>
          <p:cNvSpPr txBox="1">
            <a:spLocks/>
          </p:cNvSpPr>
          <p:nvPr/>
        </p:nvSpPr>
        <p:spPr>
          <a:xfrm>
            <a:off x="1941878" y="3883785"/>
            <a:ext cx="2803565" cy="19938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B42828"/>
              </a:buClr>
              <a:buNone/>
            </a:pPr>
            <a:endParaRPr lang="en-US" dirty="0">
              <a:solidFill>
                <a:prstClr val="black"/>
              </a:solidFill>
            </a:endParaRPr>
          </a:p>
        </p:txBody>
      </p:sp>
      <p:cxnSp>
        <p:nvCxnSpPr>
          <p:cNvPr id="44" name="Straight Arrow Connector 43"/>
          <p:cNvCxnSpPr/>
          <p:nvPr/>
        </p:nvCxnSpPr>
        <p:spPr>
          <a:xfrm>
            <a:off x="7005110" y="2299113"/>
            <a:ext cx="1" cy="163542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8694439" y="3239681"/>
            <a:ext cx="0" cy="8657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7431803" y="4454118"/>
            <a:ext cx="3196979"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Current state when </a:t>
            </a:r>
            <a:r>
              <a:rPr lang="en-US" dirty="0">
                <a:solidFill>
                  <a:srgbClr val="FF0000"/>
                </a:solidFill>
                <a:latin typeface="Consolas" pitchFamily="49" charset="0"/>
              </a:rPr>
              <a:t>originally executing B4</a:t>
            </a:r>
            <a:r>
              <a:rPr lang="en-US" dirty="0">
                <a:solidFill>
                  <a:prstClr val="black"/>
                </a:solidFill>
                <a:latin typeface="Consolas" pitchFamily="49" charset="0"/>
              </a:rPr>
              <a:t>: A1;B1;A2;A3;B2;B3;B4</a:t>
            </a:r>
          </a:p>
        </p:txBody>
      </p:sp>
      <p:sp>
        <p:nvSpPr>
          <p:cNvPr id="49" name="Rectangle 48"/>
          <p:cNvSpPr/>
          <p:nvPr/>
        </p:nvSpPr>
        <p:spPr>
          <a:xfrm>
            <a:off x="8701705" y="2834094"/>
            <a:ext cx="1269456" cy="34738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cxnSp>
        <p:nvCxnSpPr>
          <p:cNvPr id="25" name="Straight Arrow Connector 24"/>
          <p:cNvCxnSpPr/>
          <p:nvPr/>
        </p:nvCxnSpPr>
        <p:spPr>
          <a:xfrm>
            <a:off x="5735653" y="2334490"/>
            <a:ext cx="0" cy="299041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2458959" y="4945266"/>
            <a:ext cx="3366888"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Sequence preceding B4 </a:t>
            </a:r>
            <a:br>
              <a:rPr lang="en-US" dirty="0">
                <a:solidFill>
                  <a:prstClr val="black"/>
                </a:solidFill>
                <a:latin typeface="Consolas" pitchFamily="49" charset="0"/>
              </a:rPr>
            </a:br>
            <a:r>
              <a:rPr lang="en-US" dirty="0">
                <a:solidFill>
                  <a:srgbClr val="FF0000"/>
                </a:solidFill>
                <a:latin typeface="Consolas" pitchFamily="49" charset="0"/>
              </a:rPr>
              <a:t>in final order</a:t>
            </a:r>
            <a:r>
              <a:rPr lang="en-US" dirty="0">
                <a:solidFill>
                  <a:prstClr val="black"/>
                </a:solidFill>
                <a:latin typeface="Consolas" pitchFamily="49" charset="0"/>
              </a:rPr>
              <a:t>: A1;B1;A2;A3;B2;B3;</a:t>
            </a:r>
            <a:r>
              <a:rPr lang="en-US" dirty="0">
                <a:solidFill>
                  <a:srgbClr val="FF0000"/>
                </a:solidFill>
                <a:latin typeface="Consolas" pitchFamily="49" charset="0"/>
              </a:rPr>
              <a:t>A4</a:t>
            </a:r>
            <a:r>
              <a:rPr lang="en-US" dirty="0">
                <a:solidFill>
                  <a:prstClr val="black"/>
                </a:solidFill>
                <a:latin typeface="Consolas" pitchFamily="49" charset="0"/>
              </a:rPr>
              <a:t>;B4</a:t>
            </a:r>
          </a:p>
        </p:txBody>
      </p:sp>
    </p:spTree>
    <p:extLst>
      <p:ext uri="{BB962C8B-B14F-4D97-AF65-F5344CB8AC3E}">
        <p14:creationId xmlns:p14="http://schemas.microsoft.com/office/powerpoint/2010/main" val="3635087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07867" y="1524001"/>
            <a:ext cx="10969943" cy="4602163"/>
          </a:xfrm>
          <a:prstGeom prst="rect">
            <a:avLst/>
          </a:prstGeom>
        </p:spPr>
        <p:txBody>
          <a:bodyPr vert="horz" lIns="91440" tIns="45720" rIns="91440" bIns="45720" rtlCol="0">
            <a:normAutofit/>
          </a:bodyPr>
          <a:lstStyle>
            <a:lvl1pPr marL="342900" indent="-342900" algn="l" defTabSz="914400" rtl="0" eaLnBrk="1" latinLnBrk="0" hangingPunct="1">
              <a:lnSpc>
                <a:spcPct val="120000"/>
              </a:lnSpc>
              <a:spcBef>
                <a:spcPct val="20000"/>
              </a:spcBef>
              <a:buClr>
                <a:srgbClr val="92D050"/>
              </a:buClr>
              <a:buSzPct val="70000"/>
              <a:buFont typeface="Courier New" pitchFamily="49" charset="0"/>
              <a:buChar char="o"/>
              <a:defRPr sz="3200" kern="1200">
                <a:solidFill>
                  <a:schemeClr val="tx1"/>
                </a:solidFill>
                <a:latin typeface="Segoe WP Light" pitchFamily="34" charset="0"/>
                <a:ea typeface="+mn-ea"/>
                <a:cs typeface="+mn-cs"/>
              </a:defRPr>
            </a:lvl1pPr>
            <a:lvl2pPr marL="742950" indent="-285750" algn="l" defTabSz="914400" rtl="0" eaLnBrk="1" latinLnBrk="0" hangingPunct="1">
              <a:lnSpc>
                <a:spcPct val="120000"/>
              </a:lnSpc>
              <a:spcBef>
                <a:spcPct val="20000"/>
              </a:spcBef>
              <a:buClr>
                <a:srgbClr val="92D050"/>
              </a:buClr>
              <a:buSzPct val="70000"/>
              <a:buFont typeface="Arial" pitchFamily="34" charset="0"/>
              <a:buChar char="•"/>
              <a:defRPr sz="2800" kern="1200">
                <a:solidFill>
                  <a:schemeClr val="tx1"/>
                </a:solidFill>
                <a:latin typeface="Segoe WP Light" pitchFamily="34" charset="0"/>
                <a:ea typeface="+mn-ea"/>
                <a:cs typeface="+mn-cs"/>
              </a:defRPr>
            </a:lvl2pPr>
            <a:lvl3pPr marL="1143000" indent="-228600" algn="l" defTabSz="914400" rtl="0" eaLnBrk="1" latinLnBrk="0" hangingPunct="1">
              <a:lnSpc>
                <a:spcPct val="120000"/>
              </a:lnSpc>
              <a:spcBef>
                <a:spcPct val="20000"/>
              </a:spcBef>
              <a:buClr>
                <a:srgbClr val="92D050"/>
              </a:buClr>
              <a:buFont typeface="Arial" pitchFamily="34" charset="0"/>
              <a:buChar char="•"/>
              <a:defRPr sz="2400" kern="1200">
                <a:solidFill>
                  <a:schemeClr val="tx1"/>
                </a:solidFill>
                <a:latin typeface="Segoe WP Light" pitchFamily="34" charset="0"/>
                <a:ea typeface="+mn-ea"/>
                <a:cs typeface="+mn-cs"/>
              </a:defRPr>
            </a:lvl3pPr>
            <a:lvl4pPr marL="1600200" indent="-228600" algn="l" defTabSz="914400" rtl="0" eaLnBrk="1" latinLnBrk="0" hangingPunct="1">
              <a:lnSpc>
                <a:spcPct val="120000"/>
              </a:lnSpc>
              <a:spcBef>
                <a:spcPct val="20000"/>
              </a:spcBef>
              <a:buClr>
                <a:srgbClr val="92D050"/>
              </a:buClr>
              <a:buFont typeface="Arial" pitchFamily="34" charset="0"/>
              <a:buChar char="–"/>
              <a:defRPr sz="2000" kern="1200">
                <a:solidFill>
                  <a:schemeClr val="tx1"/>
                </a:solidFill>
                <a:latin typeface="Segoe WP Light" pitchFamily="34" charset="0"/>
                <a:ea typeface="+mn-ea"/>
                <a:cs typeface="+mn-cs"/>
              </a:defRPr>
            </a:lvl4pPr>
            <a:lvl5pPr marL="2057400" indent="-228600" algn="l" defTabSz="914400" rtl="0" eaLnBrk="1" latinLnBrk="0" hangingPunct="1">
              <a:lnSpc>
                <a:spcPct val="120000"/>
              </a:lnSpc>
              <a:spcBef>
                <a:spcPct val="20000"/>
              </a:spcBef>
              <a:buClr>
                <a:srgbClr val="92D050"/>
              </a:buClr>
              <a:buFont typeface="Arial" pitchFamily="34" charset="0"/>
              <a:buChar char="»"/>
              <a:defRPr sz="2000" kern="1200">
                <a:solidFill>
                  <a:schemeClr val="tx1"/>
                </a:solidFill>
                <a:latin typeface="Segoe WP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600"/>
              </a:spcAft>
              <a:buNone/>
            </a:pPr>
            <a:r>
              <a:rPr lang="en-US" sz="4800" dirty="0" smtClean="0">
                <a:solidFill>
                  <a:schemeClr val="accent2"/>
                </a:solidFill>
                <a:latin typeface="+mj-lt"/>
              </a:rPr>
              <a:t>    one-tap share</a:t>
            </a:r>
          </a:p>
          <a:p>
            <a:pPr marL="0" indent="0">
              <a:lnSpc>
                <a:spcPct val="100000"/>
              </a:lnSpc>
              <a:spcBef>
                <a:spcPts val="0"/>
              </a:spcBef>
              <a:spcAft>
                <a:spcPts val="1600"/>
              </a:spcAft>
              <a:buNone/>
            </a:pPr>
            <a:r>
              <a:rPr lang="en-US" sz="4800" dirty="0" smtClean="0">
                <a:solidFill>
                  <a:schemeClr val="accent2"/>
                </a:solidFill>
                <a:latin typeface="+mj-lt"/>
              </a:rPr>
              <a:t>    export</a:t>
            </a:r>
          </a:p>
          <a:p>
            <a:pPr marL="0" indent="0">
              <a:lnSpc>
                <a:spcPct val="100000"/>
              </a:lnSpc>
              <a:spcBef>
                <a:spcPts val="0"/>
              </a:spcBef>
              <a:buNone/>
            </a:pPr>
            <a:endParaRPr lang="en-US" sz="2400" dirty="0" smtClean="0">
              <a:latin typeface="+mn-lt"/>
            </a:endParaRPr>
          </a:p>
          <a:p>
            <a:pPr marL="0" indent="0">
              <a:lnSpc>
                <a:spcPct val="100000"/>
              </a:lnSpc>
              <a:spcBef>
                <a:spcPts val="0"/>
              </a:spcBef>
              <a:buNone/>
            </a:pPr>
            <a:r>
              <a:rPr lang="en-US" sz="2400" dirty="0" smtClean="0">
                <a:latin typeface="+mn-lt"/>
              </a:rPr>
              <a:t>submission to Windows Store and Windows Phone Store</a:t>
            </a:r>
          </a:p>
          <a:p>
            <a:pPr marL="0" indent="0">
              <a:lnSpc>
                <a:spcPct val="100000"/>
              </a:lnSpc>
              <a:spcBef>
                <a:spcPts val="0"/>
              </a:spcBef>
              <a:buNone/>
            </a:pPr>
            <a:r>
              <a:rPr lang="en-US" sz="2400" dirty="0" smtClean="0">
                <a:latin typeface="+mn-lt"/>
              </a:rPr>
              <a:t>requires developer account (free </a:t>
            </a:r>
            <a:r>
              <a:rPr lang="en-US" sz="2400" dirty="0">
                <a:latin typeface="+mn-lt"/>
              </a:rPr>
              <a:t>for students via </a:t>
            </a:r>
            <a:r>
              <a:rPr lang="en-US" sz="2400" dirty="0">
                <a:latin typeface="+mn-lt"/>
                <a:hlinkClick r:id="rId3"/>
              </a:rPr>
              <a:t>Dreamspark</a:t>
            </a:r>
            <a:r>
              <a:rPr lang="en-US" sz="2400" dirty="0">
                <a:latin typeface="+mn-lt"/>
              </a:rPr>
              <a:t>)</a:t>
            </a:r>
          </a:p>
          <a:p>
            <a:pPr marL="0" indent="0">
              <a:lnSpc>
                <a:spcPct val="100000"/>
              </a:lnSpc>
              <a:spcBef>
                <a:spcPts val="0"/>
              </a:spcBef>
              <a:buNone/>
            </a:pPr>
            <a:r>
              <a:rPr lang="en-US" sz="2400" dirty="0">
                <a:latin typeface="+mn-lt"/>
              </a:rPr>
              <a:t>app needs to pass </a:t>
            </a:r>
            <a:r>
              <a:rPr lang="en-US" sz="2400" dirty="0" smtClean="0">
                <a:latin typeface="+mn-lt"/>
              </a:rPr>
              <a:t>a certification process</a:t>
            </a:r>
          </a:p>
        </p:txBody>
      </p:sp>
      <p:sp>
        <p:nvSpPr>
          <p:cNvPr id="4" name="Title 3"/>
          <p:cNvSpPr>
            <a:spLocks noGrp="1"/>
          </p:cNvSpPr>
          <p:nvPr>
            <p:ph type="title"/>
          </p:nvPr>
        </p:nvSpPr>
        <p:spPr/>
        <p:txBody>
          <a:bodyPr/>
          <a:lstStyle/>
          <a:p>
            <a:r>
              <a:rPr lang="en-US" dirty="0" smtClean="0"/>
              <a:t>share and export</a:t>
            </a:r>
            <a:endParaRPr lang="en-US" dirty="0"/>
          </a:p>
        </p:txBody>
      </p:sp>
      <p:sp>
        <p:nvSpPr>
          <p:cNvPr id="11" name="TextBox 10"/>
          <p:cNvSpPr txBox="1"/>
          <p:nvPr/>
        </p:nvSpPr>
        <p:spPr>
          <a:xfrm>
            <a:off x="8833890" y="6307415"/>
            <a:ext cx="3096617" cy="369332"/>
          </a:xfrm>
          <a:prstGeom prst="rect">
            <a:avLst/>
          </a:prstGeom>
          <a:noFill/>
        </p:spPr>
        <p:txBody>
          <a:bodyPr wrap="none" lIns="0" tIns="0" rIns="0" bIns="0" rtlCol="0">
            <a:spAutoFit/>
          </a:bodyPr>
          <a:lstStyle/>
          <a:p>
            <a:r>
              <a:rPr lang="en-US" sz="2400" spc="-70" dirty="0" smtClean="0">
                <a:gradFill>
                  <a:gsLst>
                    <a:gs pos="2917">
                      <a:schemeClr val="tx1"/>
                    </a:gs>
                    <a:gs pos="30000">
                      <a:schemeClr val="tx1"/>
                    </a:gs>
                  </a:gsLst>
                  <a:lin ang="5400000" scaled="0"/>
                </a:gradFill>
                <a:hlinkClick r:id="rId4"/>
              </a:rPr>
              <a:t>touchdevelop.com/apps</a:t>
            </a:r>
            <a:endParaRPr lang="en-US" sz="2400" spc="-70" dirty="0" smtClean="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5"/>
          <a:stretch>
            <a:fillRect/>
          </a:stretch>
        </p:blipFill>
        <p:spPr>
          <a:xfrm>
            <a:off x="5057775" y="2559485"/>
            <a:ext cx="6610350" cy="657225"/>
          </a:xfrm>
          <a:prstGeom prst="rect">
            <a:avLst/>
          </a:prstGeom>
        </p:spPr>
      </p:pic>
      <p:pic>
        <p:nvPicPr>
          <p:cNvPr id="3" name="Picture 2"/>
          <p:cNvPicPr>
            <a:picLocks noChangeAspect="1"/>
          </p:cNvPicPr>
          <p:nvPr/>
        </p:nvPicPr>
        <p:blipFill>
          <a:blip r:embed="rId6"/>
          <a:stretch>
            <a:fillRect/>
          </a:stretch>
        </p:blipFill>
        <p:spPr>
          <a:xfrm>
            <a:off x="507867" y="1646456"/>
            <a:ext cx="590550" cy="790575"/>
          </a:xfrm>
          <a:prstGeom prst="rect">
            <a:avLst/>
          </a:prstGeom>
        </p:spPr>
      </p:pic>
      <p:pic>
        <p:nvPicPr>
          <p:cNvPr id="5" name="Picture 4"/>
          <p:cNvPicPr>
            <a:picLocks noChangeAspect="1"/>
          </p:cNvPicPr>
          <p:nvPr/>
        </p:nvPicPr>
        <p:blipFill>
          <a:blip r:embed="rId7"/>
          <a:stretch>
            <a:fillRect/>
          </a:stretch>
        </p:blipFill>
        <p:spPr>
          <a:xfrm>
            <a:off x="507867" y="2559485"/>
            <a:ext cx="561975" cy="809625"/>
          </a:xfrm>
          <a:prstGeom prst="rect">
            <a:avLst/>
          </a:prstGeom>
        </p:spPr>
      </p:pic>
    </p:spTree>
    <p:extLst>
      <p:ext uri="{BB962C8B-B14F-4D97-AF65-F5344CB8AC3E}">
        <p14:creationId xmlns:p14="http://schemas.microsoft.com/office/powerpoint/2010/main" val="24005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Effect transition="in" filter="fade">
                                      <p:cBhvr>
                                        <p:cTn id="25"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mean?</a:t>
            </a:r>
            <a:endParaRPr lang="en-US" dirty="0"/>
          </a:p>
        </p:txBody>
      </p:sp>
      <p:sp>
        <p:nvSpPr>
          <p:cNvPr id="14" name="Rectangle 13"/>
          <p:cNvSpPr/>
          <p:nvPr/>
        </p:nvSpPr>
        <p:spPr>
          <a:xfrm>
            <a:off x="8598363" y="1357506"/>
            <a:ext cx="1461611" cy="4732254"/>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9" name="Rectangle 18"/>
          <p:cNvSpPr/>
          <p:nvPr/>
        </p:nvSpPr>
        <p:spPr>
          <a:xfrm>
            <a:off x="8694439" y="3258173"/>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20" name="Rectangle 19"/>
          <p:cNvSpPr/>
          <p:nvPr/>
        </p:nvSpPr>
        <p:spPr>
          <a:xfrm>
            <a:off x="8694439" y="368136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21" name="Rectangle 20"/>
          <p:cNvSpPr/>
          <p:nvPr/>
        </p:nvSpPr>
        <p:spPr>
          <a:xfrm>
            <a:off x="8694439" y="4105446"/>
            <a:ext cx="1269456" cy="346285"/>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sp>
        <p:nvSpPr>
          <p:cNvPr id="29" name="Rectangle 28"/>
          <p:cNvSpPr/>
          <p:nvPr/>
        </p:nvSpPr>
        <p:spPr>
          <a:xfrm>
            <a:off x="5121356" y="1355130"/>
            <a:ext cx="2498055"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31" name="Rectangle 30"/>
          <p:cNvSpPr/>
          <p:nvPr/>
        </p:nvSpPr>
        <p:spPr>
          <a:xfrm>
            <a:off x="5735655" y="233841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A1</a:t>
            </a:r>
          </a:p>
        </p:txBody>
      </p:sp>
      <p:sp>
        <p:nvSpPr>
          <p:cNvPr id="32" name="Rectangle 31"/>
          <p:cNvSpPr/>
          <p:nvPr/>
        </p:nvSpPr>
        <p:spPr>
          <a:xfrm>
            <a:off x="5735655" y="3161087"/>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A2</a:t>
            </a:r>
          </a:p>
        </p:txBody>
      </p:sp>
      <p:sp>
        <p:nvSpPr>
          <p:cNvPr id="33" name="Rectangle 32"/>
          <p:cNvSpPr/>
          <p:nvPr/>
        </p:nvSpPr>
        <p:spPr>
          <a:xfrm>
            <a:off x="5735655" y="274128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35" name="Rectangle 34"/>
          <p:cNvSpPr/>
          <p:nvPr/>
        </p:nvSpPr>
        <p:spPr>
          <a:xfrm>
            <a:off x="5735654" y="358715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A3</a:t>
            </a:r>
          </a:p>
        </p:txBody>
      </p:sp>
      <p:sp>
        <p:nvSpPr>
          <p:cNvPr id="36" name="Rectangle 35"/>
          <p:cNvSpPr/>
          <p:nvPr/>
        </p:nvSpPr>
        <p:spPr>
          <a:xfrm>
            <a:off x="5735654" y="488068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A4</a:t>
            </a:r>
          </a:p>
        </p:txBody>
      </p:sp>
      <p:sp>
        <p:nvSpPr>
          <p:cNvPr id="37" name="Rectangle 36"/>
          <p:cNvSpPr/>
          <p:nvPr/>
        </p:nvSpPr>
        <p:spPr>
          <a:xfrm>
            <a:off x="5735654" y="402277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B2</a:t>
            </a:r>
          </a:p>
        </p:txBody>
      </p:sp>
      <p:sp>
        <p:nvSpPr>
          <p:cNvPr id="38" name="Rectangle 37"/>
          <p:cNvSpPr/>
          <p:nvPr/>
        </p:nvSpPr>
        <p:spPr>
          <a:xfrm>
            <a:off x="5735654" y="445173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B3</a:t>
            </a:r>
          </a:p>
        </p:txBody>
      </p:sp>
      <p:sp>
        <p:nvSpPr>
          <p:cNvPr id="39" name="Rectangle 38"/>
          <p:cNvSpPr/>
          <p:nvPr/>
        </p:nvSpPr>
        <p:spPr>
          <a:xfrm>
            <a:off x="5735654" y="5333784"/>
            <a:ext cx="1269456" cy="347386"/>
          </a:xfrm>
          <a:prstGeom prst="rect">
            <a:avLst/>
          </a:prstGeom>
          <a:solidFill>
            <a:srgbClr val="FFFF00"/>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B4</a:t>
            </a:r>
          </a:p>
        </p:txBody>
      </p:sp>
      <p:cxnSp>
        <p:nvCxnSpPr>
          <p:cNvPr id="45" name="Straight Arrow Connector 44"/>
          <p:cNvCxnSpPr/>
          <p:nvPr/>
        </p:nvCxnSpPr>
        <p:spPr>
          <a:xfrm flipV="1">
            <a:off x="7005109" y="3239682"/>
            <a:ext cx="1689331" cy="658036"/>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63" name="Content Placeholder 2"/>
          <p:cNvSpPr txBox="1">
            <a:spLocks/>
          </p:cNvSpPr>
          <p:nvPr/>
        </p:nvSpPr>
        <p:spPr>
          <a:xfrm>
            <a:off x="1828314" y="1500107"/>
            <a:ext cx="2941092" cy="452148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B42828"/>
              </a:buClr>
            </a:pPr>
            <a:r>
              <a:rPr lang="en-US" dirty="0">
                <a:solidFill>
                  <a:prstClr val="black"/>
                </a:solidFill>
              </a:rPr>
              <a:t>Code may see only a only a </a:t>
            </a:r>
            <a:r>
              <a:rPr lang="en-US" dirty="0">
                <a:solidFill>
                  <a:srgbClr val="C42F00"/>
                </a:solidFill>
              </a:rPr>
              <a:t>subsequence</a:t>
            </a:r>
            <a:r>
              <a:rPr lang="en-US" dirty="0">
                <a:solidFill>
                  <a:prstClr val="black"/>
                </a:solidFill>
              </a:rPr>
              <a:t> of all rounds that eventually precede it. </a:t>
            </a:r>
          </a:p>
        </p:txBody>
      </p:sp>
      <p:sp>
        <p:nvSpPr>
          <p:cNvPr id="43" name="Content Placeholder 2"/>
          <p:cNvSpPr txBox="1">
            <a:spLocks/>
          </p:cNvSpPr>
          <p:nvPr/>
        </p:nvSpPr>
        <p:spPr>
          <a:xfrm>
            <a:off x="1941878" y="3883785"/>
            <a:ext cx="2803565" cy="19938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Clr>
                <a:srgbClr val="B42828"/>
              </a:buClr>
              <a:buFont typeface="Wingdings" pitchFamily="2" charset="2"/>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B42828"/>
              </a:buClr>
              <a:buNone/>
            </a:pPr>
            <a:endParaRPr lang="en-US" dirty="0">
              <a:solidFill>
                <a:prstClr val="black"/>
              </a:solidFill>
            </a:endParaRPr>
          </a:p>
        </p:txBody>
      </p:sp>
      <p:cxnSp>
        <p:nvCxnSpPr>
          <p:cNvPr id="44" name="Straight Arrow Connector 43"/>
          <p:cNvCxnSpPr/>
          <p:nvPr/>
        </p:nvCxnSpPr>
        <p:spPr>
          <a:xfrm>
            <a:off x="7005110" y="2299113"/>
            <a:ext cx="1" cy="1635428"/>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p:cNvCxnSpPr/>
          <p:nvPr/>
        </p:nvCxnSpPr>
        <p:spPr>
          <a:xfrm>
            <a:off x="8694439" y="3239681"/>
            <a:ext cx="0" cy="865764"/>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48" name="Rectangle 47"/>
          <p:cNvSpPr/>
          <p:nvPr/>
        </p:nvSpPr>
        <p:spPr>
          <a:xfrm>
            <a:off x="7431803" y="4454118"/>
            <a:ext cx="3196979"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Current state when </a:t>
            </a:r>
            <a:r>
              <a:rPr lang="en-US" dirty="0">
                <a:solidFill>
                  <a:srgbClr val="FF0000"/>
                </a:solidFill>
                <a:latin typeface="Consolas" pitchFamily="49" charset="0"/>
              </a:rPr>
              <a:t>originally executing B4</a:t>
            </a:r>
            <a:r>
              <a:rPr lang="en-US" dirty="0">
                <a:solidFill>
                  <a:prstClr val="black"/>
                </a:solidFill>
                <a:latin typeface="Consolas" pitchFamily="49" charset="0"/>
              </a:rPr>
              <a:t>: A1;B1;A2;A3;B2;B3;B4</a:t>
            </a:r>
          </a:p>
        </p:txBody>
      </p:sp>
      <p:sp>
        <p:nvSpPr>
          <p:cNvPr id="49" name="Rectangle 48"/>
          <p:cNvSpPr/>
          <p:nvPr/>
        </p:nvSpPr>
        <p:spPr>
          <a:xfrm>
            <a:off x="8701705" y="2834094"/>
            <a:ext cx="1269456" cy="347386"/>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cxnSp>
        <p:nvCxnSpPr>
          <p:cNvPr id="25" name="Straight Arrow Connector 24"/>
          <p:cNvCxnSpPr/>
          <p:nvPr/>
        </p:nvCxnSpPr>
        <p:spPr>
          <a:xfrm>
            <a:off x="5735653" y="2334490"/>
            <a:ext cx="0" cy="2990412"/>
          </a:xfrm>
          <a:prstGeom prst="straightConnector1">
            <a:avLst/>
          </a:prstGeom>
          <a:ln w="76200">
            <a:tailEnd type="triangle"/>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2458959" y="4945266"/>
            <a:ext cx="3366888" cy="118379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Sequence preceding B4 </a:t>
            </a:r>
            <a:br>
              <a:rPr lang="en-US" dirty="0">
                <a:solidFill>
                  <a:prstClr val="black"/>
                </a:solidFill>
                <a:latin typeface="Consolas" pitchFamily="49" charset="0"/>
              </a:rPr>
            </a:br>
            <a:r>
              <a:rPr lang="en-US" dirty="0">
                <a:solidFill>
                  <a:srgbClr val="FF0000"/>
                </a:solidFill>
                <a:latin typeface="Consolas" pitchFamily="49" charset="0"/>
              </a:rPr>
              <a:t>in final order</a:t>
            </a:r>
            <a:r>
              <a:rPr lang="en-US" dirty="0">
                <a:solidFill>
                  <a:prstClr val="black"/>
                </a:solidFill>
                <a:latin typeface="Consolas" pitchFamily="49" charset="0"/>
              </a:rPr>
              <a:t>: A1;B1;A2;A3;B2;B3;</a:t>
            </a:r>
            <a:r>
              <a:rPr lang="en-US" dirty="0">
                <a:solidFill>
                  <a:srgbClr val="C42F00"/>
                </a:solidFill>
                <a:latin typeface="Consolas" pitchFamily="49" charset="0"/>
              </a:rPr>
              <a:t>A4</a:t>
            </a:r>
            <a:r>
              <a:rPr lang="en-US" dirty="0">
                <a:solidFill>
                  <a:prstClr val="black"/>
                </a:solidFill>
                <a:latin typeface="Consolas" pitchFamily="49" charset="0"/>
              </a:rPr>
              <a:t>;B4</a:t>
            </a:r>
          </a:p>
        </p:txBody>
      </p:sp>
      <p:sp>
        <p:nvSpPr>
          <p:cNvPr id="30" name="Cloud 29"/>
          <p:cNvSpPr/>
          <p:nvPr/>
        </p:nvSpPr>
        <p:spPr>
          <a:xfrm>
            <a:off x="4873453" y="168599"/>
            <a:ext cx="5491915" cy="2943755"/>
          </a:xfrm>
          <a:prstGeom prst="cloud">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FF0000"/>
                </a:solidFill>
                <a:latin typeface="Consolas" pitchFamily="49" charset="0"/>
              </a:rPr>
              <a:t>Must write robust code:</a:t>
            </a:r>
          </a:p>
          <a:p>
            <a:pPr algn="ct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a:solidFill>
                  <a:prstClr val="black"/>
                </a:solidFill>
                <a:latin typeface="Consolas" pitchFamily="49" charset="0"/>
              </a:rPr>
              <a:t>Updates must make sense even if some “earlier” rounds are not visible yet!</a:t>
            </a:r>
          </a:p>
        </p:txBody>
      </p:sp>
    </p:spTree>
    <p:extLst>
      <p:ext uri="{BB962C8B-B14F-4D97-AF65-F5344CB8AC3E}">
        <p14:creationId xmlns:p14="http://schemas.microsoft.com/office/powerpoint/2010/main" val="411902132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a:t>
            </a:r>
            <a:r>
              <a:rPr lang="en-US" dirty="0"/>
              <a:t>1 (write-write atomicity)</a:t>
            </a:r>
          </a:p>
        </p:txBody>
      </p:sp>
      <p:sp>
        <p:nvSpPr>
          <p:cNvPr id="3" name="Content Placeholder 2"/>
          <p:cNvSpPr>
            <a:spLocks noGrp="1"/>
          </p:cNvSpPr>
          <p:nvPr>
            <p:ph idx="1"/>
          </p:nvPr>
        </p:nvSpPr>
        <p:spPr>
          <a:xfrm>
            <a:off x="2208212" y="1547155"/>
            <a:ext cx="8229600" cy="4625045"/>
          </a:xfrm>
        </p:spPr>
        <p:txBody>
          <a:bodyPr/>
          <a:lstStyle/>
          <a:p>
            <a:r>
              <a:rPr lang="en-US" dirty="0" smtClean="0"/>
              <a:t>Consider two clients executing these two actions.</a:t>
            </a:r>
            <a:br>
              <a:rPr lang="en-US" dirty="0" smtClean="0"/>
            </a:br>
            <a:r>
              <a:rPr lang="en-US" dirty="0" smtClean="0"/>
              <a:t>Is it possible to reach the “oops” statement?</a:t>
            </a:r>
            <a:endParaRPr lang="en-US" dirty="0"/>
          </a:p>
        </p:txBody>
      </p:sp>
      <p:sp>
        <p:nvSpPr>
          <p:cNvPr id="4" name="Rectangle 3"/>
          <p:cNvSpPr/>
          <p:nvPr/>
        </p:nvSpPr>
        <p:spPr>
          <a:xfrm>
            <a:off x="2292318" y="4581151"/>
            <a:ext cx="3149210"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action_1()</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(1);</a:t>
            </a:r>
          </a:p>
          <a:p>
            <a:pPr defTabSz="914400"/>
            <a:r>
              <a:rPr lang="en-US" dirty="0">
                <a:solidFill>
                  <a:prstClr val="black"/>
                </a:solidFill>
                <a:latin typeface="Consolas" pitchFamily="49" charset="0"/>
              </a:rPr>
              <a:t>    </a:t>
            </a:r>
            <a:r>
              <a:rPr lang="en-US" dirty="0" err="1">
                <a:solidFill>
                  <a:prstClr val="black"/>
                </a:solidFill>
                <a:latin typeface="Consolas" pitchFamily="49" charset="0"/>
              </a:rPr>
              <a:t>y.set</a:t>
            </a:r>
            <a:r>
              <a:rPr lang="en-US" dirty="0">
                <a:solidFill>
                  <a:prstClr val="black"/>
                </a:solidFill>
                <a:latin typeface="Consolas" pitchFamily="49" charset="0"/>
              </a:rPr>
              <a:t>(1);</a:t>
            </a:r>
            <a:br>
              <a:rPr lang="en-US" dirty="0">
                <a:solidFill>
                  <a:prstClr val="black"/>
                </a:solidFill>
                <a:latin typeface="Consolas" pitchFamily="49" charset="0"/>
              </a:rPr>
            </a:br>
            <a:r>
              <a:rPr lang="en-US" dirty="0">
                <a:solidFill>
                  <a:prstClr val="black"/>
                </a:solidFill>
                <a:latin typeface="Consolas" pitchFamily="49" charset="0"/>
              </a:rPr>
              <a:t>}</a:t>
            </a:r>
          </a:p>
        </p:txBody>
      </p:sp>
      <p:sp>
        <p:nvSpPr>
          <p:cNvPr id="5" name="Rectangle 4"/>
          <p:cNvSpPr/>
          <p:nvPr/>
        </p:nvSpPr>
        <p:spPr>
          <a:xfrm>
            <a:off x="4404592" y="3291353"/>
            <a:ext cx="3494854" cy="79407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Cloud integer x := 0;</a:t>
            </a:r>
          </a:p>
          <a:p>
            <a:pPr algn="ctr" defTabSz="914400"/>
            <a:r>
              <a:rPr lang="en-US" dirty="0">
                <a:solidFill>
                  <a:prstClr val="black"/>
                </a:solidFill>
                <a:latin typeface="Consolas" pitchFamily="49" charset="0"/>
              </a:rPr>
              <a:t>Cloud integer y := 0;</a:t>
            </a:r>
          </a:p>
        </p:txBody>
      </p:sp>
      <p:sp>
        <p:nvSpPr>
          <p:cNvPr id="6" name="Rectangle 5"/>
          <p:cNvSpPr/>
          <p:nvPr/>
        </p:nvSpPr>
        <p:spPr>
          <a:xfrm>
            <a:off x="6824107" y="4567752"/>
            <a:ext cx="3613705"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action_2()</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if (</a:t>
            </a:r>
            <a:r>
              <a:rPr lang="en-US" dirty="0" err="1">
                <a:solidFill>
                  <a:prstClr val="black"/>
                </a:solidFill>
                <a:latin typeface="Consolas" pitchFamily="49" charset="0"/>
              </a:rPr>
              <a:t>x.get</a:t>
            </a:r>
            <a:r>
              <a:rPr lang="en-US" dirty="0">
                <a:solidFill>
                  <a:prstClr val="black"/>
                </a:solidFill>
                <a:latin typeface="Consolas" pitchFamily="49" charset="0"/>
              </a:rPr>
              <a:t>() != </a:t>
            </a:r>
            <a:r>
              <a:rPr lang="en-US" dirty="0" err="1">
                <a:solidFill>
                  <a:prstClr val="black"/>
                </a:solidFill>
                <a:latin typeface="Consolas" pitchFamily="49" charset="0"/>
              </a:rPr>
              <a:t>y.get</a:t>
            </a:r>
            <a:r>
              <a:rPr lang="en-US" dirty="0">
                <a:solidFill>
                  <a:prstClr val="black"/>
                </a:solidFill>
                <a:latin typeface="Consolas" pitchFamily="49" charset="0"/>
              </a:rPr>
              <a:t>())</a:t>
            </a:r>
          </a:p>
          <a:p>
            <a:pPr defTabSz="914400"/>
            <a:r>
              <a:rPr lang="en-US" dirty="0">
                <a:solidFill>
                  <a:prstClr val="black"/>
                </a:solidFill>
                <a:latin typeface="Consolas" pitchFamily="49" charset="0"/>
              </a:rPr>
              <a:t>       print “oops”;</a:t>
            </a:r>
            <a:br>
              <a:rPr lang="en-US" dirty="0">
                <a:solidFill>
                  <a:prstClr val="black"/>
                </a:solidFill>
                <a:latin typeface="Consolas" pitchFamily="49" charset="0"/>
              </a:rPr>
            </a:br>
            <a:r>
              <a:rPr lang="en-US" dirty="0">
                <a:solidFill>
                  <a:prstClr val="black"/>
                </a:solidFill>
                <a:latin typeface="Consolas" pitchFamily="49" charset="0"/>
              </a:rPr>
              <a:t>}</a:t>
            </a:r>
          </a:p>
        </p:txBody>
      </p:sp>
    </p:spTree>
    <p:extLst>
      <p:ext uri="{BB962C8B-B14F-4D97-AF65-F5344CB8AC3E}">
        <p14:creationId xmlns:p14="http://schemas.microsoft.com/office/powerpoint/2010/main" val="23771527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a:t>
            </a:r>
            <a:r>
              <a:rPr lang="en-US" dirty="0"/>
              <a:t>1 (write-write atomicity)</a:t>
            </a:r>
          </a:p>
        </p:txBody>
      </p:sp>
      <p:sp>
        <p:nvSpPr>
          <p:cNvPr id="3" name="Content Placeholder 2"/>
          <p:cNvSpPr>
            <a:spLocks noGrp="1"/>
          </p:cNvSpPr>
          <p:nvPr>
            <p:ph idx="1"/>
          </p:nvPr>
        </p:nvSpPr>
        <p:spPr>
          <a:xfrm>
            <a:off x="2208212" y="1547155"/>
            <a:ext cx="8229600" cy="4625045"/>
          </a:xfrm>
        </p:spPr>
        <p:txBody>
          <a:bodyPr/>
          <a:lstStyle/>
          <a:p>
            <a:r>
              <a:rPr lang="en-US" dirty="0" smtClean="0"/>
              <a:t>Is it possible to reach the “oops” statement? </a:t>
            </a:r>
            <a:r>
              <a:rPr lang="en-US" dirty="0" smtClean="0">
                <a:solidFill>
                  <a:srgbClr val="FF0000"/>
                </a:solidFill>
              </a:rPr>
              <a:t>NO. This code is robust.</a:t>
            </a:r>
            <a:br>
              <a:rPr lang="en-US" dirty="0" smtClean="0">
                <a:solidFill>
                  <a:srgbClr val="FF0000"/>
                </a:solidFill>
              </a:rPr>
            </a:br>
            <a:r>
              <a:rPr lang="en-US" dirty="0" smtClean="0">
                <a:solidFill>
                  <a:srgbClr val="FF0000"/>
                </a:solidFill>
              </a:rPr>
              <a:t>The two updates “</a:t>
            </a:r>
            <a:r>
              <a:rPr lang="en-US" dirty="0" err="1" smtClean="0">
                <a:solidFill>
                  <a:srgbClr val="FF0000"/>
                </a:solidFill>
              </a:rPr>
              <a:t>x.set</a:t>
            </a:r>
            <a:r>
              <a:rPr lang="en-US" dirty="0" smtClean="0">
                <a:solidFill>
                  <a:srgbClr val="FF0000"/>
                </a:solidFill>
              </a:rPr>
              <a:t>(1)”, “</a:t>
            </a:r>
            <a:r>
              <a:rPr lang="en-US" dirty="0" err="1" smtClean="0">
                <a:solidFill>
                  <a:srgbClr val="FF0000"/>
                </a:solidFill>
              </a:rPr>
              <a:t>y.set</a:t>
            </a:r>
            <a:r>
              <a:rPr lang="en-US" dirty="0" smtClean="0">
                <a:solidFill>
                  <a:srgbClr val="FF0000"/>
                </a:solidFill>
              </a:rPr>
              <a:t>(1)” are part of the same round.</a:t>
            </a:r>
          </a:p>
        </p:txBody>
      </p:sp>
      <p:sp>
        <p:nvSpPr>
          <p:cNvPr id="4" name="Rectangle 3"/>
          <p:cNvSpPr/>
          <p:nvPr/>
        </p:nvSpPr>
        <p:spPr>
          <a:xfrm>
            <a:off x="2292318" y="4581151"/>
            <a:ext cx="3149210"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action_1()</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(1);</a:t>
            </a:r>
          </a:p>
          <a:p>
            <a:pPr defTabSz="914400"/>
            <a:r>
              <a:rPr lang="en-US" dirty="0">
                <a:solidFill>
                  <a:prstClr val="black"/>
                </a:solidFill>
                <a:latin typeface="Consolas" pitchFamily="49" charset="0"/>
              </a:rPr>
              <a:t>    </a:t>
            </a:r>
            <a:r>
              <a:rPr lang="en-US" dirty="0" err="1">
                <a:solidFill>
                  <a:prstClr val="black"/>
                </a:solidFill>
                <a:latin typeface="Consolas" pitchFamily="49" charset="0"/>
              </a:rPr>
              <a:t>y.set</a:t>
            </a:r>
            <a:r>
              <a:rPr lang="en-US" dirty="0">
                <a:solidFill>
                  <a:prstClr val="black"/>
                </a:solidFill>
                <a:latin typeface="Consolas" pitchFamily="49" charset="0"/>
              </a:rPr>
              <a:t>(1);</a:t>
            </a:r>
            <a:br>
              <a:rPr lang="en-US" dirty="0">
                <a:solidFill>
                  <a:prstClr val="black"/>
                </a:solidFill>
                <a:latin typeface="Consolas" pitchFamily="49" charset="0"/>
              </a:rPr>
            </a:br>
            <a:r>
              <a:rPr lang="en-US" dirty="0">
                <a:solidFill>
                  <a:prstClr val="black"/>
                </a:solidFill>
                <a:latin typeface="Consolas" pitchFamily="49" charset="0"/>
              </a:rPr>
              <a:t>}</a:t>
            </a:r>
          </a:p>
        </p:txBody>
      </p:sp>
      <p:sp>
        <p:nvSpPr>
          <p:cNvPr id="6" name="Rectangle 5"/>
          <p:cNvSpPr/>
          <p:nvPr/>
        </p:nvSpPr>
        <p:spPr>
          <a:xfrm>
            <a:off x="6824107" y="4567752"/>
            <a:ext cx="3613705"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action_2()</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if (</a:t>
            </a:r>
            <a:r>
              <a:rPr lang="en-US" dirty="0" err="1">
                <a:solidFill>
                  <a:prstClr val="black"/>
                </a:solidFill>
                <a:latin typeface="Consolas" pitchFamily="49" charset="0"/>
              </a:rPr>
              <a:t>x.get</a:t>
            </a:r>
            <a:r>
              <a:rPr lang="en-US" dirty="0">
                <a:solidFill>
                  <a:prstClr val="black"/>
                </a:solidFill>
                <a:latin typeface="Consolas" pitchFamily="49" charset="0"/>
              </a:rPr>
              <a:t>() != </a:t>
            </a:r>
            <a:r>
              <a:rPr lang="en-US" dirty="0" err="1">
                <a:solidFill>
                  <a:prstClr val="black"/>
                </a:solidFill>
                <a:latin typeface="Consolas" pitchFamily="49" charset="0"/>
              </a:rPr>
              <a:t>y.get</a:t>
            </a:r>
            <a:r>
              <a:rPr lang="en-US" dirty="0">
                <a:solidFill>
                  <a:prstClr val="black"/>
                </a:solidFill>
                <a:latin typeface="Consolas" pitchFamily="49" charset="0"/>
              </a:rPr>
              <a:t>())</a:t>
            </a:r>
          </a:p>
          <a:p>
            <a:pPr defTabSz="914400"/>
            <a:r>
              <a:rPr lang="en-US" dirty="0">
                <a:solidFill>
                  <a:prstClr val="black"/>
                </a:solidFill>
                <a:latin typeface="Consolas" pitchFamily="49" charset="0"/>
              </a:rPr>
              <a:t>       print “oops”;</a:t>
            </a:r>
            <a:br>
              <a:rPr lang="en-US" dirty="0">
                <a:solidFill>
                  <a:prstClr val="black"/>
                </a:solidFill>
                <a:latin typeface="Consolas" pitchFamily="49" charset="0"/>
              </a:rPr>
            </a:br>
            <a:r>
              <a:rPr lang="en-US" dirty="0">
                <a:solidFill>
                  <a:prstClr val="black"/>
                </a:solidFill>
                <a:latin typeface="Consolas" pitchFamily="49" charset="0"/>
              </a:rPr>
              <a:t>}</a:t>
            </a:r>
          </a:p>
        </p:txBody>
      </p:sp>
    </p:spTree>
    <p:extLst>
      <p:ext uri="{BB962C8B-B14F-4D97-AF65-F5344CB8AC3E}">
        <p14:creationId xmlns:p14="http://schemas.microsoft.com/office/powerpoint/2010/main" val="26139153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1 (write-write atomicity)</a:t>
            </a:r>
            <a:endParaRPr lang="en-US" dirty="0"/>
          </a:p>
        </p:txBody>
      </p:sp>
      <p:sp>
        <p:nvSpPr>
          <p:cNvPr id="3" name="Content Placeholder 2"/>
          <p:cNvSpPr>
            <a:spLocks noGrp="1"/>
          </p:cNvSpPr>
          <p:nvPr>
            <p:ph idx="1"/>
          </p:nvPr>
        </p:nvSpPr>
        <p:spPr>
          <a:xfrm>
            <a:off x="1985077" y="1325689"/>
            <a:ext cx="8229600" cy="4625045"/>
          </a:xfrm>
        </p:spPr>
        <p:txBody>
          <a:bodyPr/>
          <a:lstStyle/>
          <a:p>
            <a:r>
              <a:rPr lang="en-US" dirty="0" smtClean="0"/>
              <a:t>Visualization: see entire round, or nothing of it</a:t>
            </a:r>
            <a:endParaRPr lang="en-US" dirty="0" smtClean="0">
              <a:solidFill>
                <a:srgbClr val="FF0000"/>
              </a:solidFill>
            </a:endParaRPr>
          </a:p>
        </p:txBody>
      </p:sp>
      <p:sp>
        <p:nvSpPr>
          <p:cNvPr id="8" name="Rectangle 7"/>
          <p:cNvSpPr/>
          <p:nvPr/>
        </p:nvSpPr>
        <p:spPr>
          <a:xfrm>
            <a:off x="6796602" y="2123231"/>
            <a:ext cx="3869811" cy="1997060"/>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0" name="Rectangle 9"/>
          <p:cNvSpPr/>
          <p:nvPr/>
        </p:nvSpPr>
        <p:spPr>
          <a:xfrm>
            <a:off x="4101023" y="2137136"/>
            <a:ext cx="2498055" cy="1983154"/>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12" name="Rectangle 11"/>
          <p:cNvSpPr/>
          <p:nvPr/>
        </p:nvSpPr>
        <p:spPr>
          <a:xfrm>
            <a:off x="4622118" y="3330300"/>
            <a:ext cx="1269456" cy="590159"/>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x.set</a:t>
            </a:r>
            <a:r>
              <a:rPr lang="en-US" dirty="0">
                <a:solidFill>
                  <a:prstClr val="black"/>
                </a:solidFill>
                <a:latin typeface="Consolas" pitchFamily="49" charset="0"/>
              </a:rPr>
              <a:t>(1)</a:t>
            </a:r>
          </a:p>
          <a:p>
            <a:pPr algn="ctr" defTabSz="914400"/>
            <a:r>
              <a:rPr lang="en-US" dirty="0" err="1">
                <a:solidFill>
                  <a:prstClr val="black"/>
                </a:solidFill>
                <a:latin typeface="Consolas" pitchFamily="49" charset="0"/>
              </a:rPr>
              <a:t>y.set</a:t>
            </a:r>
            <a:r>
              <a:rPr lang="en-US" dirty="0">
                <a:solidFill>
                  <a:prstClr val="black"/>
                </a:solidFill>
                <a:latin typeface="Consolas" pitchFamily="49" charset="0"/>
              </a:rPr>
              <a:t>(1)</a:t>
            </a:r>
          </a:p>
        </p:txBody>
      </p:sp>
      <p:cxnSp>
        <p:nvCxnSpPr>
          <p:cNvPr id="14" name="Straight Arrow Connector 13"/>
          <p:cNvCxnSpPr/>
          <p:nvPr/>
        </p:nvCxnSpPr>
        <p:spPr>
          <a:xfrm>
            <a:off x="3617419" y="3389980"/>
            <a:ext cx="995061" cy="105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Straight Arrow Connector 15"/>
          <p:cNvCxnSpPr/>
          <p:nvPr/>
        </p:nvCxnSpPr>
        <p:spPr>
          <a:xfrm>
            <a:off x="5853170" y="2814520"/>
            <a:ext cx="1043829" cy="376522"/>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7" name="Straight Arrow Connector 16"/>
          <p:cNvCxnSpPr/>
          <p:nvPr/>
        </p:nvCxnSpPr>
        <p:spPr>
          <a:xfrm flipH="1">
            <a:off x="3617418" y="2814520"/>
            <a:ext cx="956656" cy="394452"/>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22" name="Rectangle 21"/>
          <p:cNvSpPr/>
          <p:nvPr/>
        </p:nvSpPr>
        <p:spPr>
          <a:xfrm>
            <a:off x="2076020" y="4713697"/>
            <a:ext cx="1741993" cy="2130465"/>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23" name="Rectangle 22"/>
          <p:cNvSpPr/>
          <p:nvPr/>
        </p:nvSpPr>
        <p:spPr>
          <a:xfrm>
            <a:off x="6758196" y="4696365"/>
            <a:ext cx="3908216" cy="2161635"/>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24" name="Rectangle 23"/>
          <p:cNvSpPr/>
          <p:nvPr/>
        </p:nvSpPr>
        <p:spPr>
          <a:xfrm>
            <a:off x="4062618" y="4710270"/>
            <a:ext cx="2498055" cy="2133892"/>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26" name="Rectangle 25"/>
          <p:cNvSpPr/>
          <p:nvPr/>
        </p:nvSpPr>
        <p:spPr>
          <a:xfrm>
            <a:off x="4583713" y="5480979"/>
            <a:ext cx="1269456" cy="590159"/>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x.set</a:t>
            </a:r>
            <a:r>
              <a:rPr lang="en-US" dirty="0">
                <a:solidFill>
                  <a:prstClr val="black"/>
                </a:solidFill>
                <a:latin typeface="Consolas" pitchFamily="49" charset="0"/>
              </a:rPr>
              <a:t>(1)</a:t>
            </a:r>
          </a:p>
          <a:p>
            <a:pPr algn="ctr" defTabSz="914400"/>
            <a:r>
              <a:rPr lang="en-US" dirty="0" err="1">
                <a:solidFill>
                  <a:prstClr val="black"/>
                </a:solidFill>
                <a:latin typeface="Consolas" pitchFamily="49" charset="0"/>
              </a:rPr>
              <a:t>y.set</a:t>
            </a:r>
            <a:r>
              <a:rPr lang="en-US" dirty="0">
                <a:solidFill>
                  <a:prstClr val="black"/>
                </a:solidFill>
                <a:latin typeface="Consolas" pitchFamily="49" charset="0"/>
              </a:rPr>
              <a:t>(1)</a:t>
            </a:r>
          </a:p>
        </p:txBody>
      </p:sp>
      <p:cxnSp>
        <p:nvCxnSpPr>
          <p:cNvPr id="27" name="Straight Arrow Connector 26"/>
          <p:cNvCxnSpPr/>
          <p:nvPr/>
        </p:nvCxnSpPr>
        <p:spPr>
          <a:xfrm>
            <a:off x="3579014" y="5540659"/>
            <a:ext cx="995061" cy="105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flipV="1">
            <a:off x="5853169" y="6017575"/>
            <a:ext cx="1005424" cy="66495"/>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29" name="Straight Arrow Connector 28"/>
          <p:cNvCxnSpPr/>
          <p:nvPr/>
        </p:nvCxnSpPr>
        <p:spPr>
          <a:xfrm flipH="1">
            <a:off x="3579014" y="5234035"/>
            <a:ext cx="995060" cy="125616"/>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31" name="Straight Connector 30"/>
          <p:cNvCxnSpPr/>
          <p:nvPr/>
        </p:nvCxnSpPr>
        <p:spPr>
          <a:xfrm>
            <a:off x="1985078" y="4389125"/>
            <a:ext cx="3264425" cy="0"/>
          </a:xfrm>
          <a:prstGeom prst="line">
            <a:avLst/>
          </a:prstGeom>
          <a:ln>
            <a:tailEnd type="none" w="sm" len="med"/>
          </a:ln>
        </p:spPr>
        <p:style>
          <a:lnRef idx="3">
            <a:schemeClr val="accent4"/>
          </a:lnRef>
          <a:fillRef idx="0">
            <a:schemeClr val="accent4"/>
          </a:fillRef>
          <a:effectRef idx="2">
            <a:schemeClr val="accent4"/>
          </a:effectRef>
          <a:fontRef idx="minor">
            <a:schemeClr val="tx1"/>
          </a:fontRef>
        </p:style>
      </p:cxnSp>
      <p:sp>
        <p:nvSpPr>
          <p:cNvPr id="32" name="TextBox 31"/>
          <p:cNvSpPr txBox="1"/>
          <p:nvPr/>
        </p:nvSpPr>
        <p:spPr>
          <a:xfrm>
            <a:off x="5405669" y="4204212"/>
            <a:ext cx="461986" cy="369332"/>
          </a:xfrm>
          <a:prstGeom prst="rect">
            <a:avLst/>
          </a:prstGeom>
          <a:noFill/>
        </p:spPr>
        <p:txBody>
          <a:bodyPr wrap="none" rtlCol="0">
            <a:spAutoFit/>
          </a:bodyPr>
          <a:lstStyle/>
          <a:p>
            <a:pPr defTabSz="914400"/>
            <a:r>
              <a:rPr lang="en-US" dirty="0">
                <a:solidFill>
                  <a:prstClr val="black"/>
                </a:solidFill>
              </a:rPr>
              <a:t>OR</a:t>
            </a:r>
          </a:p>
        </p:txBody>
      </p:sp>
      <p:cxnSp>
        <p:nvCxnSpPr>
          <p:cNvPr id="33" name="Straight Connector 32"/>
          <p:cNvCxnSpPr/>
          <p:nvPr/>
        </p:nvCxnSpPr>
        <p:spPr>
          <a:xfrm>
            <a:off x="5901214" y="4375181"/>
            <a:ext cx="3264425" cy="0"/>
          </a:xfrm>
          <a:prstGeom prst="line">
            <a:avLst/>
          </a:prstGeom>
          <a:ln>
            <a:tailEnd type="none" w="sm" len="med"/>
          </a:ln>
        </p:spPr>
        <p:style>
          <a:lnRef idx="3">
            <a:schemeClr val="accent4"/>
          </a:lnRef>
          <a:fillRef idx="0">
            <a:schemeClr val="accent4"/>
          </a:fillRef>
          <a:effectRef idx="2">
            <a:schemeClr val="accent4"/>
          </a:effectRef>
          <a:fontRef idx="minor">
            <a:schemeClr val="tx1"/>
          </a:fontRef>
        </p:style>
      </p:cxnSp>
      <p:sp>
        <p:nvSpPr>
          <p:cNvPr id="7" name="Rectangle 6"/>
          <p:cNvSpPr/>
          <p:nvPr/>
        </p:nvSpPr>
        <p:spPr>
          <a:xfrm>
            <a:off x="2076020" y="2140563"/>
            <a:ext cx="1780398" cy="1979728"/>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20" name="Rectangle 19"/>
          <p:cNvSpPr/>
          <p:nvPr/>
        </p:nvSpPr>
        <p:spPr>
          <a:xfrm>
            <a:off x="2253913" y="5359651"/>
            <a:ext cx="1334825" cy="76810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err="1">
                <a:solidFill>
                  <a:prstClr val="black"/>
                </a:solidFill>
                <a:latin typeface="Consolas" pitchFamily="49" charset="0"/>
              </a:rPr>
              <a:t>x.set</a:t>
            </a:r>
            <a:r>
              <a:rPr lang="en-US" dirty="0">
                <a:solidFill>
                  <a:prstClr val="black"/>
                </a:solidFill>
                <a:latin typeface="Consolas" pitchFamily="49" charset="0"/>
              </a:rPr>
              <a:t>(1);</a:t>
            </a:r>
          </a:p>
          <a:p>
            <a:pPr defTabSz="914400"/>
            <a:r>
              <a:rPr lang="en-US" dirty="0" err="1">
                <a:solidFill>
                  <a:prstClr val="black"/>
                </a:solidFill>
                <a:latin typeface="Consolas" pitchFamily="49" charset="0"/>
              </a:rPr>
              <a:t>y.set</a:t>
            </a:r>
            <a:r>
              <a:rPr lang="en-US" dirty="0">
                <a:solidFill>
                  <a:prstClr val="black"/>
                </a:solidFill>
                <a:latin typeface="Consolas" pitchFamily="49" charset="0"/>
              </a:rPr>
              <a:t>(1);</a:t>
            </a:r>
          </a:p>
        </p:txBody>
      </p:sp>
      <p:sp>
        <p:nvSpPr>
          <p:cNvPr id="4" name="Rectangle 3"/>
          <p:cNvSpPr/>
          <p:nvPr/>
        </p:nvSpPr>
        <p:spPr>
          <a:xfrm>
            <a:off x="2292318" y="3208972"/>
            <a:ext cx="1334825" cy="76810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err="1">
                <a:solidFill>
                  <a:prstClr val="black"/>
                </a:solidFill>
                <a:latin typeface="Consolas" pitchFamily="49" charset="0"/>
              </a:rPr>
              <a:t>x.set</a:t>
            </a:r>
            <a:r>
              <a:rPr lang="en-US" dirty="0">
                <a:solidFill>
                  <a:prstClr val="black"/>
                </a:solidFill>
                <a:latin typeface="Consolas" pitchFamily="49" charset="0"/>
              </a:rPr>
              <a:t>(1);</a:t>
            </a:r>
          </a:p>
          <a:p>
            <a:pPr defTabSz="914400"/>
            <a:r>
              <a:rPr lang="en-US" dirty="0" err="1">
                <a:solidFill>
                  <a:prstClr val="black"/>
                </a:solidFill>
                <a:latin typeface="Consolas" pitchFamily="49" charset="0"/>
              </a:rPr>
              <a:t>y.set</a:t>
            </a:r>
            <a:r>
              <a:rPr lang="en-US" dirty="0">
                <a:solidFill>
                  <a:prstClr val="black"/>
                </a:solidFill>
                <a:latin typeface="Consolas" pitchFamily="49" charset="0"/>
              </a:rPr>
              <a:t>(1);</a:t>
            </a:r>
          </a:p>
        </p:txBody>
      </p:sp>
      <p:sp>
        <p:nvSpPr>
          <p:cNvPr id="6" name="Rectangle 5"/>
          <p:cNvSpPr/>
          <p:nvPr/>
        </p:nvSpPr>
        <p:spPr>
          <a:xfrm>
            <a:off x="6899293" y="3215119"/>
            <a:ext cx="3613705" cy="76810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if (</a:t>
            </a:r>
            <a:r>
              <a:rPr lang="en-US" dirty="0" err="1">
                <a:solidFill>
                  <a:prstClr val="black"/>
                </a:solidFill>
                <a:latin typeface="Consolas" pitchFamily="49" charset="0"/>
              </a:rPr>
              <a:t>x.get</a:t>
            </a:r>
            <a:r>
              <a:rPr lang="en-US" dirty="0">
                <a:solidFill>
                  <a:prstClr val="black"/>
                </a:solidFill>
                <a:latin typeface="Consolas" pitchFamily="49" charset="0"/>
              </a:rPr>
              <a:t>() != </a:t>
            </a:r>
            <a:r>
              <a:rPr lang="en-US" dirty="0" err="1">
                <a:solidFill>
                  <a:prstClr val="black"/>
                </a:solidFill>
                <a:latin typeface="Consolas" pitchFamily="49" charset="0"/>
              </a:rPr>
              <a:t>y.get</a:t>
            </a:r>
            <a:r>
              <a:rPr lang="en-US" dirty="0">
                <a:solidFill>
                  <a:prstClr val="black"/>
                </a:solidFill>
                <a:latin typeface="Consolas" pitchFamily="49" charset="0"/>
              </a:rPr>
              <a:t>())</a:t>
            </a:r>
          </a:p>
          <a:p>
            <a:pPr defTabSz="914400"/>
            <a:r>
              <a:rPr lang="en-US" dirty="0">
                <a:solidFill>
                  <a:prstClr val="black"/>
                </a:solidFill>
                <a:latin typeface="Consolas" pitchFamily="49" charset="0"/>
              </a:rPr>
              <a:t>  print “oops”;</a:t>
            </a:r>
          </a:p>
        </p:txBody>
      </p:sp>
      <p:sp>
        <p:nvSpPr>
          <p:cNvPr id="21" name="Rectangle 20"/>
          <p:cNvSpPr/>
          <p:nvPr/>
        </p:nvSpPr>
        <p:spPr>
          <a:xfrm>
            <a:off x="6858594" y="5991084"/>
            <a:ext cx="3613705" cy="76810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if (</a:t>
            </a:r>
            <a:r>
              <a:rPr lang="en-US" dirty="0" err="1">
                <a:solidFill>
                  <a:prstClr val="black"/>
                </a:solidFill>
                <a:latin typeface="Consolas" pitchFamily="49" charset="0"/>
              </a:rPr>
              <a:t>x.get</a:t>
            </a:r>
            <a:r>
              <a:rPr lang="en-US" dirty="0">
                <a:solidFill>
                  <a:prstClr val="black"/>
                </a:solidFill>
                <a:latin typeface="Consolas" pitchFamily="49" charset="0"/>
              </a:rPr>
              <a:t>() != </a:t>
            </a:r>
            <a:r>
              <a:rPr lang="en-US" dirty="0" err="1">
                <a:solidFill>
                  <a:prstClr val="black"/>
                </a:solidFill>
                <a:latin typeface="Consolas" pitchFamily="49" charset="0"/>
              </a:rPr>
              <a:t>y.get</a:t>
            </a:r>
            <a:r>
              <a:rPr lang="en-US" dirty="0">
                <a:solidFill>
                  <a:prstClr val="black"/>
                </a:solidFill>
                <a:latin typeface="Consolas" pitchFamily="49" charset="0"/>
              </a:rPr>
              <a:t>())</a:t>
            </a:r>
          </a:p>
          <a:p>
            <a:pPr defTabSz="914400"/>
            <a:r>
              <a:rPr lang="en-US" dirty="0">
                <a:solidFill>
                  <a:prstClr val="black"/>
                </a:solidFill>
                <a:latin typeface="Consolas" pitchFamily="49" charset="0"/>
              </a:rPr>
              <a:t>  print “oops”;</a:t>
            </a:r>
          </a:p>
        </p:txBody>
      </p:sp>
    </p:spTree>
    <p:extLst>
      <p:ext uri="{BB962C8B-B14F-4D97-AF65-F5344CB8AC3E}">
        <p14:creationId xmlns:p14="http://schemas.microsoft.com/office/powerpoint/2010/main" val="7233650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a:t>
            </a:r>
            <a:r>
              <a:rPr lang="en-US" dirty="0"/>
              <a:t>2 (read-write atomicity)</a:t>
            </a:r>
          </a:p>
        </p:txBody>
      </p:sp>
      <p:sp>
        <p:nvSpPr>
          <p:cNvPr id="3" name="Content Placeholder 2"/>
          <p:cNvSpPr>
            <a:spLocks noGrp="1"/>
          </p:cNvSpPr>
          <p:nvPr>
            <p:ph idx="1"/>
          </p:nvPr>
        </p:nvSpPr>
        <p:spPr>
          <a:xfrm>
            <a:off x="2208212" y="1547155"/>
            <a:ext cx="8229600" cy="4625045"/>
          </a:xfrm>
        </p:spPr>
        <p:txBody>
          <a:bodyPr/>
          <a:lstStyle/>
          <a:p>
            <a:r>
              <a:rPr lang="en-US" dirty="0" smtClean="0"/>
              <a:t>Consider two clients executing these two actions.</a:t>
            </a:r>
            <a:br>
              <a:rPr lang="en-US" dirty="0" smtClean="0"/>
            </a:br>
            <a:r>
              <a:rPr lang="en-US" dirty="0" smtClean="0"/>
              <a:t>Is it possible to have a final state of x == 1 ?</a:t>
            </a:r>
            <a:endParaRPr lang="en-US" dirty="0"/>
          </a:p>
        </p:txBody>
      </p:sp>
      <p:sp>
        <p:nvSpPr>
          <p:cNvPr id="4" name="Rectangle 3"/>
          <p:cNvSpPr/>
          <p:nvPr/>
        </p:nvSpPr>
        <p:spPr>
          <a:xfrm>
            <a:off x="3013429" y="4085432"/>
            <a:ext cx="3149210"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action_1()</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x.get</a:t>
            </a:r>
            <a:r>
              <a:rPr lang="en-US" dirty="0">
                <a:solidFill>
                  <a:prstClr val="black"/>
                </a:solidFill>
                <a:latin typeface="Consolas" pitchFamily="49" charset="0"/>
              </a:rPr>
              <a:t>() + 1);</a:t>
            </a:r>
            <a:br>
              <a:rPr lang="en-US" dirty="0">
                <a:solidFill>
                  <a:prstClr val="black"/>
                </a:solidFill>
                <a:latin typeface="Consolas" pitchFamily="49" charset="0"/>
              </a:rPr>
            </a:br>
            <a:r>
              <a:rPr lang="en-US" dirty="0">
                <a:solidFill>
                  <a:prstClr val="black"/>
                </a:solidFill>
                <a:latin typeface="Consolas" pitchFamily="49" charset="0"/>
              </a:rPr>
              <a:t>}</a:t>
            </a:r>
          </a:p>
        </p:txBody>
      </p:sp>
      <p:sp>
        <p:nvSpPr>
          <p:cNvPr id="5" name="Rectangle 4"/>
          <p:cNvSpPr/>
          <p:nvPr/>
        </p:nvSpPr>
        <p:spPr>
          <a:xfrm>
            <a:off x="4404592" y="3291353"/>
            <a:ext cx="3494854" cy="79407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Cloud integer x := 0;</a:t>
            </a:r>
          </a:p>
        </p:txBody>
      </p:sp>
      <p:sp>
        <p:nvSpPr>
          <p:cNvPr id="6" name="Rectangle 5"/>
          <p:cNvSpPr/>
          <p:nvPr/>
        </p:nvSpPr>
        <p:spPr>
          <a:xfrm>
            <a:off x="6162640" y="4091964"/>
            <a:ext cx="3613705"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action_2()</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x.get</a:t>
            </a:r>
            <a:r>
              <a:rPr lang="en-US" dirty="0">
                <a:solidFill>
                  <a:prstClr val="black"/>
                </a:solidFill>
                <a:latin typeface="Consolas" pitchFamily="49" charset="0"/>
              </a:rPr>
              <a:t>() + 1);</a:t>
            </a:r>
          </a:p>
          <a:p>
            <a:pPr defTabSz="914400"/>
            <a:r>
              <a:rPr lang="en-US" dirty="0">
                <a:solidFill>
                  <a:prstClr val="black"/>
                </a:solidFill>
                <a:latin typeface="Consolas" pitchFamily="49" charset="0"/>
              </a:rPr>
              <a:t>}</a:t>
            </a:r>
          </a:p>
        </p:txBody>
      </p:sp>
    </p:spTree>
    <p:extLst>
      <p:ext uri="{BB962C8B-B14F-4D97-AF65-F5344CB8AC3E}">
        <p14:creationId xmlns:p14="http://schemas.microsoft.com/office/powerpoint/2010/main" val="20821748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(read-write atomicity)</a:t>
            </a:r>
            <a:endParaRPr lang="en-US" dirty="0"/>
          </a:p>
        </p:txBody>
      </p:sp>
      <p:sp>
        <p:nvSpPr>
          <p:cNvPr id="3" name="Content Placeholder 2"/>
          <p:cNvSpPr>
            <a:spLocks noGrp="1"/>
          </p:cNvSpPr>
          <p:nvPr>
            <p:ph idx="1"/>
          </p:nvPr>
        </p:nvSpPr>
        <p:spPr>
          <a:xfrm>
            <a:off x="2208212" y="1547155"/>
            <a:ext cx="8229600" cy="4625045"/>
          </a:xfrm>
        </p:spPr>
        <p:txBody>
          <a:bodyPr/>
          <a:lstStyle/>
          <a:p>
            <a:r>
              <a:rPr lang="en-US" dirty="0" smtClean="0"/>
              <a:t>Is it possible to have a final state of x == </a:t>
            </a:r>
            <a:r>
              <a:rPr lang="en-US" dirty="0"/>
              <a:t>1 ?</a:t>
            </a:r>
            <a:r>
              <a:rPr lang="en-US" dirty="0" smtClean="0"/>
              <a:t/>
            </a:r>
            <a:br>
              <a:rPr lang="en-US" dirty="0" smtClean="0"/>
            </a:br>
            <a:r>
              <a:rPr lang="en-US" dirty="0" smtClean="0">
                <a:solidFill>
                  <a:srgbClr val="FF0000"/>
                </a:solidFill>
              </a:rPr>
              <a:t>Yes.</a:t>
            </a:r>
            <a:r>
              <a:rPr lang="en-US" dirty="0">
                <a:solidFill>
                  <a:srgbClr val="FF0000"/>
                </a:solidFill>
              </a:rPr>
              <a:t/>
            </a:r>
            <a:br>
              <a:rPr lang="en-US" dirty="0">
                <a:solidFill>
                  <a:srgbClr val="FF0000"/>
                </a:solidFill>
              </a:rPr>
            </a:br>
            <a:r>
              <a:rPr lang="en-US" dirty="0" smtClean="0">
                <a:solidFill>
                  <a:srgbClr val="FF0000"/>
                </a:solidFill>
              </a:rPr>
              <a:t>This code is not robust.</a:t>
            </a:r>
            <a:endParaRPr lang="en-US" dirty="0"/>
          </a:p>
        </p:txBody>
      </p:sp>
      <p:sp>
        <p:nvSpPr>
          <p:cNvPr id="4" name="Rectangle 3"/>
          <p:cNvSpPr/>
          <p:nvPr/>
        </p:nvSpPr>
        <p:spPr>
          <a:xfrm>
            <a:off x="3013429" y="4085432"/>
            <a:ext cx="3149210"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action_1()</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y.get</a:t>
            </a:r>
            <a:r>
              <a:rPr lang="en-US" dirty="0">
                <a:solidFill>
                  <a:prstClr val="black"/>
                </a:solidFill>
                <a:latin typeface="Consolas" pitchFamily="49" charset="0"/>
              </a:rPr>
              <a:t>() + 1);</a:t>
            </a:r>
            <a:br>
              <a:rPr lang="en-US" dirty="0">
                <a:solidFill>
                  <a:prstClr val="black"/>
                </a:solidFill>
                <a:latin typeface="Consolas" pitchFamily="49" charset="0"/>
              </a:rPr>
            </a:br>
            <a:r>
              <a:rPr lang="en-US" dirty="0">
                <a:solidFill>
                  <a:prstClr val="black"/>
                </a:solidFill>
                <a:latin typeface="Consolas" pitchFamily="49" charset="0"/>
              </a:rPr>
              <a:t>}</a:t>
            </a:r>
          </a:p>
        </p:txBody>
      </p:sp>
      <p:sp>
        <p:nvSpPr>
          <p:cNvPr id="5" name="Rectangle 4"/>
          <p:cNvSpPr/>
          <p:nvPr/>
        </p:nvSpPr>
        <p:spPr>
          <a:xfrm>
            <a:off x="4404592" y="3291353"/>
            <a:ext cx="3494854" cy="79407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Cloud integer x := 0;</a:t>
            </a:r>
          </a:p>
        </p:txBody>
      </p:sp>
      <p:sp>
        <p:nvSpPr>
          <p:cNvPr id="6" name="Rectangle 5"/>
          <p:cNvSpPr/>
          <p:nvPr/>
        </p:nvSpPr>
        <p:spPr>
          <a:xfrm>
            <a:off x="6162640" y="4091964"/>
            <a:ext cx="3613705" cy="18050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action_2()</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y.get</a:t>
            </a:r>
            <a:r>
              <a:rPr lang="en-US" dirty="0">
                <a:solidFill>
                  <a:prstClr val="black"/>
                </a:solidFill>
                <a:latin typeface="Consolas" pitchFamily="49" charset="0"/>
              </a:rPr>
              <a:t>() + 1);</a:t>
            </a:r>
          </a:p>
          <a:p>
            <a:pPr defTabSz="914400"/>
            <a:r>
              <a:rPr lang="en-US" dirty="0">
                <a:solidFill>
                  <a:prstClr val="black"/>
                </a:solidFill>
                <a:latin typeface="Consolas" pitchFamily="49" charset="0"/>
              </a:rPr>
              <a:t>}</a:t>
            </a:r>
          </a:p>
        </p:txBody>
      </p:sp>
    </p:spTree>
    <p:extLst>
      <p:ext uri="{BB962C8B-B14F-4D97-AF65-F5344CB8AC3E}">
        <p14:creationId xmlns:p14="http://schemas.microsoft.com/office/powerpoint/2010/main" val="349916876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Quiz 2 (read-write atomicity)</a:t>
            </a:r>
            <a:endParaRPr lang="en-US" dirty="0"/>
          </a:p>
        </p:txBody>
      </p:sp>
      <p:sp>
        <p:nvSpPr>
          <p:cNvPr id="3" name="Content Placeholder 2"/>
          <p:cNvSpPr>
            <a:spLocks noGrp="1"/>
          </p:cNvSpPr>
          <p:nvPr>
            <p:ph idx="1"/>
          </p:nvPr>
        </p:nvSpPr>
        <p:spPr>
          <a:xfrm>
            <a:off x="2132012" y="1090469"/>
            <a:ext cx="8229600" cy="4625045"/>
          </a:xfrm>
        </p:spPr>
        <p:txBody>
          <a:bodyPr/>
          <a:lstStyle/>
          <a:p>
            <a:r>
              <a:rPr lang="en-US" dirty="0" smtClean="0"/>
              <a:t>Visualization:</a:t>
            </a:r>
            <a:endParaRPr lang="en-US" dirty="0"/>
          </a:p>
        </p:txBody>
      </p:sp>
      <p:sp>
        <p:nvSpPr>
          <p:cNvPr id="7" name="Rectangle 6"/>
          <p:cNvSpPr/>
          <p:nvPr/>
        </p:nvSpPr>
        <p:spPr>
          <a:xfrm>
            <a:off x="3243094" y="2153574"/>
            <a:ext cx="1560373" cy="2581197"/>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9" name="Rectangle 8"/>
          <p:cNvSpPr/>
          <p:nvPr/>
        </p:nvSpPr>
        <p:spPr>
          <a:xfrm>
            <a:off x="7743651" y="2136242"/>
            <a:ext cx="1461611" cy="2598529"/>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13" name="Rectangle 12"/>
          <p:cNvSpPr/>
          <p:nvPr/>
        </p:nvSpPr>
        <p:spPr>
          <a:xfrm>
            <a:off x="7844048" y="3178010"/>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17" name="Rectangle 16"/>
          <p:cNvSpPr/>
          <p:nvPr/>
        </p:nvSpPr>
        <p:spPr>
          <a:xfrm>
            <a:off x="5046205" y="2153574"/>
            <a:ext cx="2498055" cy="2581197"/>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19" name="Rectangle 18"/>
          <p:cNvSpPr/>
          <p:nvPr/>
        </p:nvSpPr>
        <p:spPr>
          <a:xfrm>
            <a:off x="5569167" y="334331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x.set</a:t>
            </a:r>
            <a:r>
              <a:rPr lang="en-US" dirty="0">
                <a:solidFill>
                  <a:prstClr val="black"/>
                </a:solidFill>
                <a:latin typeface="Consolas" pitchFamily="49" charset="0"/>
              </a:rPr>
              <a:t>(1)</a:t>
            </a:r>
          </a:p>
        </p:txBody>
      </p:sp>
      <p:sp>
        <p:nvSpPr>
          <p:cNvPr id="20" name="Rectangle 19"/>
          <p:cNvSpPr/>
          <p:nvPr/>
        </p:nvSpPr>
        <p:spPr>
          <a:xfrm>
            <a:off x="5578806" y="3756161"/>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x.set</a:t>
            </a:r>
            <a:r>
              <a:rPr lang="en-US" dirty="0">
                <a:solidFill>
                  <a:prstClr val="black"/>
                </a:solidFill>
                <a:latin typeface="Consolas" pitchFamily="49" charset="0"/>
              </a:rPr>
              <a:t>(1)</a:t>
            </a:r>
          </a:p>
        </p:txBody>
      </p:sp>
      <p:cxnSp>
        <p:nvCxnSpPr>
          <p:cNvPr id="26" name="Straight Arrow Connector 25"/>
          <p:cNvCxnSpPr/>
          <p:nvPr/>
        </p:nvCxnSpPr>
        <p:spPr>
          <a:xfrm>
            <a:off x="4564468" y="3402991"/>
            <a:ext cx="995061" cy="105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a:stCxn id="13" idx="1"/>
          </p:cNvCxnSpPr>
          <p:nvPr/>
        </p:nvCxnSpPr>
        <p:spPr>
          <a:xfrm flipH="1">
            <a:off x="6848262" y="3351704"/>
            <a:ext cx="995786" cy="58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p:cNvCxnSpPr/>
          <p:nvPr/>
        </p:nvCxnSpPr>
        <p:spPr>
          <a:xfrm>
            <a:off x="6838623" y="2891331"/>
            <a:ext cx="1005424" cy="312723"/>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40" name="Straight Arrow Connector 39"/>
          <p:cNvCxnSpPr/>
          <p:nvPr/>
        </p:nvCxnSpPr>
        <p:spPr>
          <a:xfrm flipH="1">
            <a:off x="4576602" y="2891330"/>
            <a:ext cx="982927" cy="340490"/>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4" name="Rectangle 3"/>
          <p:cNvSpPr/>
          <p:nvPr/>
        </p:nvSpPr>
        <p:spPr>
          <a:xfrm>
            <a:off x="1985077" y="3245992"/>
            <a:ext cx="2567950" cy="36754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y.get</a:t>
            </a:r>
            <a:r>
              <a:rPr lang="en-US" dirty="0">
                <a:solidFill>
                  <a:prstClr val="black"/>
                </a:solidFill>
                <a:latin typeface="Consolas" pitchFamily="49" charset="0"/>
              </a:rPr>
              <a:t>() + 1);</a:t>
            </a:r>
            <a:br>
              <a:rPr lang="en-US" dirty="0">
                <a:solidFill>
                  <a:prstClr val="black"/>
                </a:solidFill>
                <a:latin typeface="Consolas" pitchFamily="49" charset="0"/>
              </a:rPr>
            </a:br>
            <a:endParaRPr lang="en-US" dirty="0">
              <a:solidFill>
                <a:prstClr val="black"/>
              </a:solidFill>
              <a:latin typeface="Consolas" pitchFamily="49" charset="0"/>
            </a:endParaRPr>
          </a:p>
        </p:txBody>
      </p:sp>
      <p:sp>
        <p:nvSpPr>
          <p:cNvPr id="44" name="Rectangle 43"/>
          <p:cNvSpPr/>
          <p:nvPr/>
        </p:nvSpPr>
        <p:spPr>
          <a:xfrm>
            <a:off x="7824681" y="3178011"/>
            <a:ext cx="2567950" cy="36754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err="1">
                <a:solidFill>
                  <a:prstClr val="black"/>
                </a:solidFill>
                <a:latin typeface="Consolas" pitchFamily="49" charset="0"/>
              </a:rPr>
              <a:t>x.set</a:t>
            </a:r>
            <a:r>
              <a:rPr lang="en-US" dirty="0">
                <a:solidFill>
                  <a:prstClr val="black"/>
                </a:solidFill>
                <a:latin typeface="Consolas" pitchFamily="49" charset="0"/>
              </a:rPr>
              <a:t>(</a:t>
            </a:r>
            <a:r>
              <a:rPr lang="en-US" dirty="0" err="1">
                <a:solidFill>
                  <a:prstClr val="black"/>
                </a:solidFill>
                <a:latin typeface="Consolas" pitchFamily="49" charset="0"/>
              </a:rPr>
              <a:t>y.get</a:t>
            </a:r>
            <a:r>
              <a:rPr lang="en-US" dirty="0">
                <a:solidFill>
                  <a:prstClr val="black"/>
                </a:solidFill>
                <a:latin typeface="Consolas" pitchFamily="49" charset="0"/>
              </a:rPr>
              <a:t>() + 1);</a:t>
            </a:r>
            <a:br>
              <a:rPr lang="en-US" dirty="0">
                <a:solidFill>
                  <a:prstClr val="black"/>
                </a:solidFill>
                <a:latin typeface="Consolas" pitchFamily="49" charset="0"/>
              </a:rPr>
            </a:br>
            <a:endParaRPr lang="en-US" dirty="0">
              <a:solidFill>
                <a:prstClr val="black"/>
              </a:solidFill>
              <a:latin typeface="Consolas" pitchFamily="49" charset="0"/>
            </a:endParaRPr>
          </a:p>
        </p:txBody>
      </p:sp>
    </p:spTree>
    <p:extLst>
      <p:ext uri="{BB962C8B-B14F-4D97-AF65-F5344CB8AC3E}">
        <p14:creationId xmlns:p14="http://schemas.microsoft.com/office/powerpoint/2010/main" val="147039229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the code robust?</a:t>
            </a:r>
            <a:endParaRPr lang="en-US" dirty="0"/>
          </a:p>
        </p:txBody>
      </p:sp>
      <p:sp>
        <p:nvSpPr>
          <p:cNvPr id="3" name="Content Placeholder 2"/>
          <p:cNvSpPr>
            <a:spLocks noGrp="1"/>
          </p:cNvSpPr>
          <p:nvPr>
            <p:ph idx="1"/>
          </p:nvPr>
        </p:nvSpPr>
        <p:spPr>
          <a:xfrm>
            <a:off x="2208212" y="1508750"/>
            <a:ext cx="8229600" cy="4663450"/>
          </a:xfrm>
        </p:spPr>
        <p:txBody>
          <a:bodyPr/>
          <a:lstStyle/>
          <a:p>
            <a:r>
              <a:rPr lang="en-US" dirty="0" smtClean="0"/>
              <a:t>Solution: Use </a:t>
            </a:r>
            <a:r>
              <a:rPr lang="en-US" dirty="0" err="1" smtClean="0">
                <a:solidFill>
                  <a:srgbClr val="FF0000"/>
                </a:solidFill>
              </a:rPr>
              <a:t>x.add</a:t>
            </a:r>
            <a:r>
              <a:rPr lang="en-US" dirty="0" smtClean="0">
                <a:solidFill>
                  <a:srgbClr val="FF0000"/>
                </a:solidFill>
              </a:rPr>
              <a:t>(1)</a:t>
            </a:r>
            <a:endParaRPr lang="en-US" dirty="0">
              <a:solidFill>
                <a:srgbClr val="FF0000"/>
              </a:solidFill>
            </a:endParaRPr>
          </a:p>
        </p:txBody>
      </p:sp>
      <p:sp>
        <p:nvSpPr>
          <p:cNvPr id="4" name="Rectangle 3"/>
          <p:cNvSpPr/>
          <p:nvPr/>
        </p:nvSpPr>
        <p:spPr>
          <a:xfrm>
            <a:off x="3243094" y="4342659"/>
            <a:ext cx="1560373" cy="2350767"/>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5" name="Rectangle 4"/>
          <p:cNvSpPr/>
          <p:nvPr/>
        </p:nvSpPr>
        <p:spPr>
          <a:xfrm>
            <a:off x="7743651" y="4325327"/>
            <a:ext cx="1461611" cy="2368099"/>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6" name="Rectangle 5"/>
          <p:cNvSpPr/>
          <p:nvPr/>
        </p:nvSpPr>
        <p:spPr>
          <a:xfrm>
            <a:off x="7844048" y="5367095"/>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7" name="Rectangle 6"/>
          <p:cNvSpPr/>
          <p:nvPr/>
        </p:nvSpPr>
        <p:spPr>
          <a:xfrm>
            <a:off x="5048072" y="4339233"/>
            <a:ext cx="2498055" cy="2354193"/>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9" name="Rectangle 8"/>
          <p:cNvSpPr/>
          <p:nvPr/>
        </p:nvSpPr>
        <p:spPr>
          <a:xfrm>
            <a:off x="5569167" y="553239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x.add</a:t>
            </a:r>
            <a:r>
              <a:rPr lang="en-US" dirty="0">
                <a:solidFill>
                  <a:prstClr val="black"/>
                </a:solidFill>
                <a:latin typeface="Consolas" pitchFamily="49" charset="0"/>
              </a:rPr>
              <a:t>(1)</a:t>
            </a:r>
          </a:p>
        </p:txBody>
      </p:sp>
      <p:sp>
        <p:nvSpPr>
          <p:cNvPr id="10" name="Rectangle 9"/>
          <p:cNvSpPr/>
          <p:nvPr/>
        </p:nvSpPr>
        <p:spPr>
          <a:xfrm>
            <a:off x="5578806" y="5945246"/>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err="1">
                <a:solidFill>
                  <a:prstClr val="black"/>
                </a:solidFill>
                <a:latin typeface="Consolas" pitchFamily="49" charset="0"/>
              </a:rPr>
              <a:t>x.add</a:t>
            </a:r>
            <a:r>
              <a:rPr lang="en-US" dirty="0">
                <a:solidFill>
                  <a:prstClr val="black"/>
                </a:solidFill>
                <a:latin typeface="Consolas" pitchFamily="49" charset="0"/>
              </a:rPr>
              <a:t>(1)</a:t>
            </a:r>
          </a:p>
        </p:txBody>
      </p:sp>
      <p:cxnSp>
        <p:nvCxnSpPr>
          <p:cNvPr id="11" name="Straight Arrow Connector 10"/>
          <p:cNvCxnSpPr/>
          <p:nvPr/>
        </p:nvCxnSpPr>
        <p:spPr>
          <a:xfrm>
            <a:off x="4564468" y="5592076"/>
            <a:ext cx="995061" cy="1057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6" idx="1"/>
          </p:cNvCxnSpPr>
          <p:nvPr/>
        </p:nvCxnSpPr>
        <p:spPr>
          <a:xfrm flipH="1">
            <a:off x="6848262" y="5540789"/>
            <a:ext cx="995786" cy="5817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6838623" y="5246664"/>
            <a:ext cx="1005424" cy="146475"/>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4" name="Straight Arrow Connector 13"/>
          <p:cNvCxnSpPr/>
          <p:nvPr/>
        </p:nvCxnSpPr>
        <p:spPr>
          <a:xfrm flipH="1">
            <a:off x="4564468" y="5246432"/>
            <a:ext cx="1032115" cy="164637"/>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15" name="Rectangle 14"/>
          <p:cNvSpPr/>
          <p:nvPr/>
        </p:nvSpPr>
        <p:spPr>
          <a:xfrm>
            <a:off x="1985077" y="5435077"/>
            <a:ext cx="2567950" cy="36754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err="1">
                <a:solidFill>
                  <a:prstClr val="black"/>
                </a:solidFill>
                <a:latin typeface="Consolas" pitchFamily="49" charset="0"/>
              </a:rPr>
              <a:t>x.add</a:t>
            </a:r>
            <a:r>
              <a:rPr lang="en-US" dirty="0">
                <a:solidFill>
                  <a:prstClr val="black"/>
                </a:solidFill>
                <a:latin typeface="Consolas" pitchFamily="49" charset="0"/>
              </a:rPr>
              <a:t>(1);</a:t>
            </a:r>
            <a:br>
              <a:rPr lang="en-US" dirty="0">
                <a:solidFill>
                  <a:prstClr val="black"/>
                </a:solidFill>
                <a:latin typeface="Consolas" pitchFamily="49" charset="0"/>
              </a:rPr>
            </a:br>
            <a:endParaRPr lang="en-US" dirty="0">
              <a:solidFill>
                <a:prstClr val="black"/>
              </a:solidFill>
              <a:latin typeface="Consolas" pitchFamily="49" charset="0"/>
            </a:endParaRPr>
          </a:p>
        </p:txBody>
      </p:sp>
      <p:sp>
        <p:nvSpPr>
          <p:cNvPr id="16" name="Rectangle 15"/>
          <p:cNvSpPr/>
          <p:nvPr/>
        </p:nvSpPr>
        <p:spPr>
          <a:xfrm>
            <a:off x="7824681" y="5367096"/>
            <a:ext cx="2567950" cy="36754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err="1">
                <a:solidFill>
                  <a:prstClr val="black"/>
                </a:solidFill>
                <a:latin typeface="Consolas" pitchFamily="49" charset="0"/>
              </a:rPr>
              <a:t>x.add</a:t>
            </a:r>
            <a:r>
              <a:rPr lang="en-US" dirty="0">
                <a:solidFill>
                  <a:prstClr val="black"/>
                </a:solidFill>
                <a:latin typeface="Consolas" pitchFamily="49" charset="0"/>
              </a:rPr>
              <a:t>(1);</a:t>
            </a:r>
            <a:br>
              <a:rPr lang="en-US" dirty="0">
                <a:solidFill>
                  <a:prstClr val="black"/>
                </a:solidFill>
                <a:latin typeface="Consolas" pitchFamily="49" charset="0"/>
              </a:rPr>
            </a:br>
            <a:endParaRPr lang="en-US" dirty="0">
              <a:solidFill>
                <a:prstClr val="black"/>
              </a:solidFill>
              <a:latin typeface="Consolas" pitchFamily="49" charset="0"/>
            </a:endParaRPr>
          </a:p>
        </p:txBody>
      </p:sp>
      <p:sp>
        <p:nvSpPr>
          <p:cNvPr id="17" name="Rectangle 16"/>
          <p:cNvSpPr/>
          <p:nvPr/>
        </p:nvSpPr>
        <p:spPr>
          <a:xfrm>
            <a:off x="3013429" y="2802094"/>
            <a:ext cx="3149210" cy="1244721"/>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action_1()</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x.add</a:t>
            </a:r>
            <a:r>
              <a:rPr lang="en-US" dirty="0">
                <a:solidFill>
                  <a:prstClr val="black"/>
                </a:solidFill>
                <a:latin typeface="Consolas" pitchFamily="49" charset="0"/>
              </a:rPr>
              <a:t>(1);</a:t>
            </a:r>
          </a:p>
          <a:p>
            <a:pPr defTabSz="914400"/>
            <a:r>
              <a:rPr lang="en-US" dirty="0">
                <a:solidFill>
                  <a:prstClr val="black"/>
                </a:solidFill>
                <a:latin typeface="Consolas" pitchFamily="49" charset="0"/>
              </a:rPr>
              <a:t>}</a:t>
            </a:r>
          </a:p>
        </p:txBody>
      </p:sp>
      <p:sp>
        <p:nvSpPr>
          <p:cNvPr id="18" name="Rectangle 17"/>
          <p:cNvSpPr/>
          <p:nvPr/>
        </p:nvSpPr>
        <p:spPr>
          <a:xfrm>
            <a:off x="4404592" y="2311745"/>
            <a:ext cx="3494854" cy="49034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Cloud integer x := 0;</a:t>
            </a:r>
          </a:p>
        </p:txBody>
      </p:sp>
      <p:sp>
        <p:nvSpPr>
          <p:cNvPr id="19" name="Rectangle 18"/>
          <p:cNvSpPr/>
          <p:nvPr/>
        </p:nvSpPr>
        <p:spPr>
          <a:xfrm>
            <a:off x="6162640" y="2808626"/>
            <a:ext cx="3613705" cy="1238189"/>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action_2()</a:t>
            </a:r>
          </a:p>
          <a:p>
            <a:pPr defTabSz="914400"/>
            <a:r>
              <a:rPr lang="en-US" dirty="0">
                <a:solidFill>
                  <a:prstClr val="black"/>
                </a:solidFill>
                <a:latin typeface="Consolas" pitchFamily="49" charset="0"/>
              </a:rPr>
              <a:t>{</a:t>
            </a:r>
            <a:br>
              <a:rPr lang="en-US" dirty="0">
                <a:solidFill>
                  <a:prstClr val="black"/>
                </a:solidFill>
                <a:latin typeface="Consolas" pitchFamily="49" charset="0"/>
              </a:rPr>
            </a:br>
            <a:r>
              <a:rPr lang="en-US" dirty="0">
                <a:solidFill>
                  <a:prstClr val="black"/>
                </a:solidFill>
                <a:latin typeface="Consolas" pitchFamily="49" charset="0"/>
              </a:rPr>
              <a:t>    </a:t>
            </a:r>
            <a:r>
              <a:rPr lang="en-US" dirty="0" err="1">
                <a:solidFill>
                  <a:prstClr val="black"/>
                </a:solidFill>
                <a:latin typeface="Consolas" pitchFamily="49" charset="0"/>
              </a:rPr>
              <a:t>x.add</a:t>
            </a:r>
            <a:r>
              <a:rPr lang="en-US" dirty="0">
                <a:solidFill>
                  <a:prstClr val="black"/>
                </a:solidFill>
                <a:latin typeface="Consolas" pitchFamily="49" charset="0"/>
              </a:rPr>
              <a:t>(1);</a:t>
            </a:r>
          </a:p>
          <a:p>
            <a:pPr defTabSz="914400"/>
            <a:r>
              <a:rPr lang="en-US" dirty="0">
                <a:solidFill>
                  <a:prstClr val="black"/>
                </a:solidFill>
                <a:latin typeface="Consolas" pitchFamily="49" charset="0"/>
              </a:rPr>
              <a:t>}</a:t>
            </a:r>
          </a:p>
        </p:txBody>
      </p:sp>
    </p:spTree>
    <p:extLst>
      <p:ext uri="{BB962C8B-B14F-4D97-AF65-F5344CB8AC3E}">
        <p14:creationId xmlns:p14="http://schemas.microsoft.com/office/powerpoint/2010/main" val="49535838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should fix this in our Bird App.</a:t>
            </a:r>
            <a:endParaRPr lang="en-US" dirty="0"/>
          </a:p>
        </p:txBody>
      </p:sp>
      <p:sp>
        <p:nvSpPr>
          <p:cNvPr id="4" name="Rectangle 3"/>
          <p:cNvSpPr/>
          <p:nvPr/>
        </p:nvSpPr>
        <p:spPr>
          <a:xfrm>
            <a:off x="4711833" y="5925326"/>
            <a:ext cx="5767435" cy="80650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5" name="Rectangle 4"/>
          <p:cNvSpPr/>
          <p:nvPr/>
        </p:nvSpPr>
        <p:spPr>
          <a:xfrm>
            <a:off x="4711833" y="1163105"/>
            <a:ext cx="5767435" cy="468541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6" name="Rectangle 5"/>
          <p:cNvSpPr/>
          <p:nvPr/>
        </p:nvSpPr>
        <p:spPr>
          <a:xfrm>
            <a:off x="4827047" y="1278320"/>
            <a:ext cx="6817790" cy="5355312"/>
          </a:xfrm>
          <a:prstGeom prst="rect">
            <a:avLst/>
          </a:prstGeom>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srgbClr val="000000"/>
                </a:solidFill>
                <a:latin typeface="Arial" panose="020B0604020202020204" pitchFamily="34" charset="0"/>
              </a:rPr>
              <a:t> add sighting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name : String)</a:t>
            </a:r>
            <a:br>
              <a:rPr lang="en-US" dirty="0">
                <a:solidFill>
                  <a:srgbClr val="000000"/>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a:solidFill>
                  <a:srgbClr val="000000"/>
                </a:solidFill>
                <a:latin typeface="Arial" panose="020B0604020202020204" pitchFamily="34" charset="0"/>
              </a:rPr>
              <a:t>found := false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for each</a:t>
            </a:r>
            <a:r>
              <a:rPr lang="en-US" dirty="0">
                <a:solidFill>
                  <a:srgbClr val="000000"/>
                </a:solidFill>
                <a:latin typeface="Arial" panose="020B0604020202020204" pitchFamily="34" charset="0"/>
              </a:rPr>
              <a:t> birds </a:t>
            </a:r>
            <a:r>
              <a:rPr lang="en-US" b="1" dirty="0">
                <a:solidFill>
                  <a:srgbClr val="008800"/>
                </a:solidFill>
                <a:latin typeface="Arial" panose="020B0604020202020204" pitchFamily="34" charset="0"/>
              </a:rPr>
              <a:t>in</a:t>
            </a:r>
            <a:r>
              <a:rPr lang="en-US" dirty="0">
                <a:solidFill>
                  <a:srgbClr val="000000"/>
                </a:solidFill>
                <a:latin typeface="Arial" panose="020B0604020202020204" pitchFamily="34" charset="0"/>
              </a:rPr>
              <a:t>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where</a:t>
            </a:r>
            <a:r>
              <a:rPr lang="en-US" dirty="0">
                <a:solidFill>
                  <a:srgbClr val="000000"/>
                </a:solidFill>
                <a:latin typeface="Arial" panose="020B0604020202020204" pitchFamily="34" charset="0"/>
              </a:rPr>
              <a:t> birds → name → get → equals(name)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do</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srgbClr val="000000"/>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birds → count → add(1)</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found := true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srgbClr val="000000"/>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srgbClr val="000000"/>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table → add row</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name → set(name)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count → set(1)</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srgbClr val="000000"/>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endParaRPr lang="en-US" dirty="0">
              <a:solidFill>
                <a:srgbClr val="000000"/>
              </a:solidFill>
              <a:latin typeface="Arial" panose="020B0604020202020204" pitchFamily="34" charset="0"/>
            </a:endParaRPr>
          </a:p>
          <a:p>
            <a:pPr defTabSz="914400"/>
            <a:r>
              <a:rPr lang="en-US" b="1" dirty="0">
                <a:solidFill>
                  <a:srgbClr val="008800"/>
                </a:solidFill>
                <a:latin typeface="Arial" panose="020B0604020202020204" pitchFamily="34" charset="0"/>
              </a:rPr>
              <a:t>private action</a:t>
            </a:r>
            <a:r>
              <a:rPr lang="en-US" dirty="0">
                <a:solidFill>
                  <a:srgbClr val="000000"/>
                </a:solidFill>
                <a:latin typeface="Arial" panose="020B0604020202020204" pitchFamily="34" charset="0"/>
              </a:rPr>
              <a:t> clear all sightings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table → clear</a:t>
            </a:r>
          </a:p>
        </p:txBody>
      </p:sp>
      <p:sp>
        <p:nvSpPr>
          <p:cNvPr id="7" name="Rectangle 6"/>
          <p:cNvSpPr/>
          <p:nvPr/>
        </p:nvSpPr>
        <p:spPr>
          <a:xfrm>
            <a:off x="5748768" y="3505810"/>
            <a:ext cx="2726755" cy="307240"/>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8" name="TextBox 7"/>
          <p:cNvSpPr txBox="1"/>
          <p:nvPr/>
        </p:nvSpPr>
        <p:spPr>
          <a:xfrm>
            <a:off x="2292318" y="2545685"/>
            <a:ext cx="2035465" cy="2677656"/>
          </a:xfrm>
          <a:prstGeom prst="rect">
            <a:avLst/>
          </a:prstGeom>
          <a:noFill/>
        </p:spPr>
        <p:txBody>
          <a:bodyPr wrap="square" rtlCol="0">
            <a:spAutoFit/>
          </a:bodyPr>
          <a:lstStyle/>
          <a:p>
            <a:pPr defTabSz="914400"/>
            <a:r>
              <a:rPr lang="en-US" sz="2800" dirty="0">
                <a:solidFill>
                  <a:prstClr val="black"/>
                </a:solidFill>
              </a:rPr>
              <a:t>Fixed.</a:t>
            </a:r>
          </a:p>
          <a:p>
            <a:pPr defTabSz="914400"/>
            <a:endParaRPr lang="en-US" sz="2800" dirty="0">
              <a:solidFill>
                <a:prstClr val="black"/>
              </a:solidFill>
            </a:endParaRPr>
          </a:p>
          <a:p>
            <a:pPr defTabSz="914400"/>
            <a:r>
              <a:rPr lang="en-US" sz="2800" dirty="0">
                <a:solidFill>
                  <a:prstClr val="black"/>
                </a:solidFill>
              </a:rPr>
              <a:t>Can anyone spot the other “anomaly”?</a:t>
            </a:r>
          </a:p>
        </p:txBody>
      </p:sp>
    </p:spTree>
    <p:extLst>
      <p:ext uri="{BB962C8B-B14F-4D97-AF65-F5344CB8AC3E}">
        <p14:creationId xmlns:p14="http://schemas.microsoft.com/office/powerpoint/2010/main" val="16581318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We should fix this in our Bird App.</a:t>
            </a:r>
            <a:endParaRPr lang="en-US" dirty="0"/>
          </a:p>
        </p:txBody>
      </p:sp>
      <p:sp>
        <p:nvSpPr>
          <p:cNvPr id="4" name="Rectangle 3"/>
          <p:cNvSpPr/>
          <p:nvPr/>
        </p:nvSpPr>
        <p:spPr>
          <a:xfrm>
            <a:off x="4711833" y="5925326"/>
            <a:ext cx="5767435" cy="80650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5" name="Rectangle 4"/>
          <p:cNvSpPr/>
          <p:nvPr/>
        </p:nvSpPr>
        <p:spPr>
          <a:xfrm>
            <a:off x="4711833" y="1163105"/>
            <a:ext cx="5767435" cy="468541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6" name="Rectangle 5"/>
          <p:cNvSpPr/>
          <p:nvPr/>
        </p:nvSpPr>
        <p:spPr>
          <a:xfrm>
            <a:off x="4827047" y="1278320"/>
            <a:ext cx="6817790" cy="5355312"/>
          </a:xfrm>
          <a:prstGeom prst="rect">
            <a:avLst/>
          </a:prstGeom>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srgbClr val="000000"/>
                </a:solidFill>
                <a:latin typeface="Arial" panose="020B0604020202020204" pitchFamily="34" charset="0"/>
              </a:rPr>
              <a:t> add sighting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name : String)</a:t>
            </a:r>
            <a:br>
              <a:rPr lang="en-US" dirty="0">
                <a:solidFill>
                  <a:srgbClr val="000000"/>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a:solidFill>
                  <a:srgbClr val="000000"/>
                </a:solidFill>
                <a:latin typeface="Arial" panose="020B0604020202020204" pitchFamily="34" charset="0"/>
              </a:rPr>
              <a:t>found := false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for each</a:t>
            </a:r>
            <a:r>
              <a:rPr lang="en-US" dirty="0">
                <a:solidFill>
                  <a:srgbClr val="000000"/>
                </a:solidFill>
                <a:latin typeface="Arial" panose="020B0604020202020204" pitchFamily="34" charset="0"/>
              </a:rPr>
              <a:t> birds </a:t>
            </a:r>
            <a:r>
              <a:rPr lang="en-US" b="1" dirty="0">
                <a:solidFill>
                  <a:srgbClr val="008800"/>
                </a:solidFill>
                <a:latin typeface="Arial" panose="020B0604020202020204" pitchFamily="34" charset="0"/>
              </a:rPr>
              <a:t>in</a:t>
            </a:r>
            <a:r>
              <a:rPr lang="en-US" dirty="0">
                <a:solidFill>
                  <a:srgbClr val="000000"/>
                </a:solidFill>
                <a:latin typeface="Arial" panose="020B0604020202020204" pitchFamily="34" charset="0"/>
              </a:rPr>
              <a:t>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where</a:t>
            </a:r>
            <a:r>
              <a:rPr lang="en-US" dirty="0">
                <a:solidFill>
                  <a:srgbClr val="000000"/>
                </a:solidFill>
                <a:latin typeface="Arial" panose="020B0604020202020204" pitchFamily="34" charset="0"/>
              </a:rPr>
              <a:t> birds → name → get → equals(name)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do</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srgbClr val="000000"/>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birds → count → add(1)</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found := true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srgbClr val="000000"/>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srgbClr val="000000"/>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table → add row</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name → set(name)</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err="1">
                <a:solidFill>
                  <a:srgbClr val="000000"/>
                </a:solidFill>
                <a:latin typeface="Arial" panose="020B0604020202020204" pitchFamily="34" charset="0"/>
              </a:rPr>
              <a:t>newbird</a:t>
            </a:r>
            <a:r>
              <a:rPr lang="en-US" dirty="0">
                <a:solidFill>
                  <a:srgbClr val="000000"/>
                </a:solidFill>
                <a:latin typeface="Arial" panose="020B0604020202020204" pitchFamily="34" charset="0"/>
              </a:rPr>
              <a:t> → count → set(1)</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srgbClr val="000000"/>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srgbClr val="000000"/>
                </a:solidFill>
                <a:latin typeface="Arial" panose="020B0604020202020204" pitchFamily="34" charset="0"/>
              </a:rPr>
              <a:t/>
            </a:r>
            <a:br>
              <a:rPr lang="en-US" dirty="0">
                <a:solidFill>
                  <a:srgbClr val="000000"/>
                </a:solidFill>
                <a:latin typeface="Arial" panose="020B0604020202020204" pitchFamily="34" charset="0"/>
              </a:rPr>
            </a:br>
            <a:endParaRPr lang="en-US" dirty="0">
              <a:solidFill>
                <a:srgbClr val="000000"/>
              </a:solidFill>
              <a:latin typeface="Arial" panose="020B0604020202020204" pitchFamily="34" charset="0"/>
            </a:endParaRPr>
          </a:p>
          <a:p>
            <a:pPr defTabSz="914400"/>
            <a:r>
              <a:rPr lang="en-US" b="1" dirty="0">
                <a:solidFill>
                  <a:srgbClr val="008800"/>
                </a:solidFill>
                <a:latin typeface="Arial" panose="020B0604020202020204" pitchFamily="34" charset="0"/>
              </a:rPr>
              <a:t>private action</a:t>
            </a:r>
            <a:r>
              <a:rPr lang="en-US" dirty="0">
                <a:solidFill>
                  <a:srgbClr val="000000"/>
                </a:solidFill>
                <a:latin typeface="Arial" panose="020B0604020202020204" pitchFamily="34" charset="0"/>
              </a:rPr>
              <a:t> clear all sightings ()</a:t>
            </a:r>
            <a:br>
              <a:rPr lang="en-US" dirty="0">
                <a:solidFill>
                  <a:srgbClr val="000000"/>
                </a:solidFill>
                <a:latin typeface="Arial" panose="020B0604020202020204" pitchFamily="34" charset="0"/>
              </a:rPr>
            </a:br>
            <a:r>
              <a:rPr lang="en-US" dirty="0">
                <a:solidFill>
                  <a:srgbClr val="000000"/>
                </a:solidFill>
                <a:latin typeface="Arial" panose="020B0604020202020204" pitchFamily="34" charset="0"/>
              </a:rPr>
              <a:t>     </a:t>
            </a:r>
            <a:r>
              <a:rPr lang="en-US" dirty="0">
                <a:solidFill>
                  <a:srgbClr val="000000"/>
                </a:solidFill>
                <a:latin typeface="Segoe UI Symbol" panose="020B0502040204020203" pitchFamily="34" charset="0"/>
              </a:rPr>
              <a:t>⌹</a:t>
            </a:r>
            <a:r>
              <a:rPr lang="en-US" dirty="0">
                <a:solidFill>
                  <a:srgbClr val="000000"/>
                </a:solidFill>
                <a:latin typeface="Arial" panose="020B0604020202020204" pitchFamily="34" charset="0"/>
              </a:rPr>
              <a:t> bird table → clear</a:t>
            </a:r>
          </a:p>
        </p:txBody>
      </p:sp>
      <p:sp>
        <p:nvSpPr>
          <p:cNvPr id="7" name="Rectangle 6"/>
          <p:cNvSpPr/>
          <p:nvPr/>
        </p:nvSpPr>
        <p:spPr>
          <a:xfrm>
            <a:off x="5748768" y="3505810"/>
            <a:ext cx="2726755" cy="307240"/>
          </a:xfrm>
          <a:prstGeom prst="rect">
            <a:avLst/>
          </a:prstGeom>
          <a:no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8" name="TextBox 7"/>
          <p:cNvSpPr txBox="1"/>
          <p:nvPr/>
        </p:nvSpPr>
        <p:spPr>
          <a:xfrm>
            <a:off x="2292318" y="2545685"/>
            <a:ext cx="2035465" cy="2677656"/>
          </a:xfrm>
          <a:prstGeom prst="rect">
            <a:avLst/>
          </a:prstGeom>
          <a:noFill/>
        </p:spPr>
        <p:txBody>
          <a:bodyPr wrap="square" rtlCol="0">
            <a:spAutoFit/>
          </a:bodyPr>
          <a:lstStyle/>
          <a:p>
            <a:pPr defTabSz="914400"/>
            <a:r>
              <a:rPr lang="en-US" sz="2800" dirty="0">
                <a:solidFill>
                  <a:prstClr val="black"/>
                </a:solidFill>
              </a:rPr>
              <a:t>Fixed.</a:t>
            </a:r>
          </a:p>
          <a:p>
            <a:pPr defTabSz="914400"/>
            <a:endParaRPr lang="en-US" sz="2800" dirty="0">
              <a:solidFill>
                <a:prstClr val="black"/>
              </a:solidFill>
            </a:endParaRPr>
          </a:p>
          <a:p>
            <a:pPr defTabSz="914400"/>
            <a:r>
              <a:rPr lang="en-US" sz="2800" dirty="0">
                <a:solidFill>
                  <a:prstClr val="black"/>
                </a:solidFill>
              </a:rPr>
              <a:t>Can anyone spot the other “anomaly”?</a:t>
            </a:r>
          </a:p>
        </p:txBody>
      </p:sp>
      <p:sp>
        <p:nvSpPr>
          <p:cNvPr id="9" name="Rectangle 8"/>
          <p:cNvSpPr/>
          <p:nvPr/>
        </p:nvSpPr>
        <p:spPr>
          <a:xfrm>
            <a:off x="4980667" y="4273910"/>
            <a:ext cx="4685410" cy="1228960"/>
          </a:xfrm>
          <a:prstGeom prst="rect">
            <a:avLst/>
          </a:prstGeom>
          <a:noFill/>
          <a:ln>
            <a:solidFill>
              <a:schemeClr val="tx2"/>
            </a:solid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Tree>
    <p:extLst>
      <p:ext uri="{BB962C8B-B14F-4D97-AF65-F5344CB8AC3E}">
        <p14:creationId xmlns:p14="http://schemas.microsoft.com/office/powerpoint/2010/main" val="6026203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8012" y="1312332"/>
            <a:ext cx="2712651" cy="5293757"/>
          </a:xfrm>
        </p:spPr>
        <p:txBody>
          <a:bodyPr/>
          <a:lstStyle/>
          <a:p>
            <a:pPr marL="0" indent="0">
              <a:lnSpc>
                <a:spcPct val="100000"/>
              </a:lnSpc>
              <a:spcBef>
                <a:spcPts val="2400"/>
              </a:spcBef>
              <a:spcAft>
                <a:spcPts val="2400"/>
              </a:spcAft>
              <a:buNone/>
            </a:pPr>
            <a:r>
              <a:rPr lang="en-US" sz="2800" dirty="0" smtClean="0">
                <a:solidFill>
                  <a:schemeClr val="accent2"/>
                </a:solidFill>
              </a:rPr>
              <a:t>300,000+ </a:t>
            </a:r>
            <a:br>
              <a:rPr lang="en-US" sz="2800" dirty="0" smtClean="0">
                <a:solidFill>
                  <a:schemeClr val="accent2"/>
                </a:solidFill>
              </a:rPr>
            </a:br>
            <a:r>
              <a:rPr lang="en-US" sz="2800" dirty="0" smtClean="0">
                <a:solidFill>
                  <a:schemeClr val="tx1"/>
                </a:solidFill>
              </a:rPr>
              <a:t>app downloads</a:t>
            </a:r>
          </a:p>
          <a:p>
            <a:pPr marL="0" indent="0">
              <a:lnSpc>
                <a:spcPct val="100000"/>
              </a:lnSpc>
              <a:spcBef>
                <a:spcPts val="2400"/>
              </a:spcBef>
              <a:spcAft>
                <a:spcPts val="2400"/>
              </a:spcAft>
              <a:buNone/>
            </a:pPr>
            <a:r>
              <a:rPr lang="en-US" sz="2800" dirty="0" smtClean="0">
                <a:solidFill>
                  <a:schemeClr val="accent2"/>
                </a:solidFill>
              </a:rPr>
              <a:t>90,000+</a:t>
            </a:r>
            <a:br>
              <a:rPr lang="en-US" sz="2800" dirty="0" smtClean="0">
                <a:solidFill>
                  <a:schemeClr val="accent2"/>
                </a:solidFill>
              </a:rPr>
            </a:br>
            <a:r>
              <a:rPr lang="en-US" sz="2800" dirty="0" smtClean="0">
                <a:solidFill>
                  <a:schemeClr val="tx1"/>
                </a:solidFill>
              </a:rPr>
              <a:t>registered </a:t>
            </a:r>
            <a:r>
              <a:rPr lang="en-US" sz="2800" dirty="0">
                <a:solidFill>
                  <a:schemeClr val="tx1"/>
                </a:solidFill>
              </a:rPr>
              <a:t>users</a:t>
            </a:r>
          </a:p>
          <a:p>
            <a:pPr marL="0" indent="0">
              <a:lnSpc>
                <a:spcPct val="100000"/>
              </a:lnSpc>
              <a:spcBef>
                <a:spcPts val="2400"/>
              </a:spcBef>
              <a:spcAft>
                <a:spcPts val="2400"/>
              </a:spcAft>
              <a:buNone/>
            </a:pPr>
            <a:r>
              <a:rPr lang="en-US" sz="2800" dirty="0" smtClean="0">
                <a:solidFill>
                  <a:schemeClr val="accent2"/>
                </a:solidFill>
              </a:rPr>
              <a:t>30,000+</a:t>
            </a:r>
            <a:br>
              <a:rPr lang="en-US" sz="2800" dirty="0" smtClean="0">
                <a:solidFill>
                  <a:schemeClr val="accent2"/>
                </a:solidFill>
              </a:rPr>
            </a:br>
            <a:r>
              <a:rPr lang="en-US" sz="2800" dirty="0" smtClean="0">
                <a:solidFill>
                  <a:schemeClr val="tx1"/>
                </a:solidFill>
              </a:rPr>
              <a:t>published scripts</a:t>
            </a:r>
          </a:p>
          <a:p>
            <a:pPr marL="0" indent="0">
              <a:lnSpc>
                <a:spcPct val="100000"/>
              </a:lnSpc>
              <a:spcBef>
                <a:spcPts val="2400"/>
              </a:spcBef>
              <a:spcAft>
                <a:spcPts val="2400"/>
              </a:spcAft>
              <a:buNone/>
            </a:pPr>
            <a:r>
              <a:rPr lang="en-US" sz="2800" dirty="0" smtClean="0">
                <a:solidFill>
                  <a:schemeClr val="accent2"/>
                </a:solidFill>
              </a:rPr>
              <a:t>330+</a:t>
            </a:r>
            <a:r>
              <a:rPr lang="en-US" sz="2800" dirty="0" smtClean="0">
                <a:solidFill>
                  <a:schemeClr val="tx1"/>
                </a:solidFill>
              </a:rPr>
              <a:t/>
            </a:r>
            <a:br>
              <a:rPr lang="en-US" sz="2800" dirty="0" smtClean="0">
                <a:solidFill>
                  <a:schemeClr val="tx1"/>
                </a:solidFill>
              </a:rPr>
            </a:br>
            <a:r>
              <a:rPr lang="en-US" sz="2800" spc="-150" dirty="0" smtClean="0">
                <a:solidFill>
                  <a:schemeClr val="tx1"/>
                </a:solidFill>
              </a:rPr>
              <a:t>apps in stores</a:t>
            </a:r>
            <a:endParaRPr lang="en-US" sz="2800" dirty="0" smtClean="0">
              <a:solidFill>
                <a:schemeClr val="tx1"/>
              </a:solidFill>
            </a:endParaRPr>
          </a:p>
        </p:txBody>
      </p:sp>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2196" y="1157484"/>
            <a:ext cx="9144000" cy="19733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2196" y="3138684"/>
            <a:ext cx="9144000" cy="197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12196" y="5119884"/>
            <a:ext cx="9144000" cy="171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smtClean="0"/>
              <a:t>touch</a:t>
            </a:r>
            <a:r>
              <a:rPr lang="en-US" dirty="0" smtClean="0">
                <a:latin typeface="Segoe UI Semibold" panose="020B0702040204020203" pitchFamily="34" charset="0"/>
                <a:cs typeface="Segoe UI Semibold" panose="020B0702040204020203" pitchFamily="34" charset="0"/>
              </a:rPr>
              <a:t>develop</a:t>
            </a:r>
            <a:r>
              <a:rPr lang="en-US" dirty="0" smtClean="0"/>
              <a:t>.com</a:t>
            </a:r>
            <a:endParaRPr lang="en-US" dirty="0"/>
          </a:p>
        </p:txBody>
      </p:sp>
    </p:spTree>
    <p:extLst>
      <p:ext uri="{BB962C8B-B14F-4D97-AF65-F5344CB8AC3E}">
        <p14:creationId xmlns:p14="http://schemas.microsoft.com/office/powerpoint/2010/main" val="801735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Consistency Anomaly</a:t>
            </a:r>
            <a:endParaRPr lang="en-US" dirty="0"/>
          </a:p>
        </p:txBody>
      </p:sp>
      <p:sp>
        <p:nvSpPr>
          <p:cNvPr id="3" name="Content Placeholder 2"/>
          <p:cNvSpPr>
            <a:spLocks noGrp="1"/>
          </p:cNvSpPr>
          <p:nvPr>
            <p:ph idx="1"/>
          </p:nvPr>
        </p:nvSpPr>
        <p:spPr>
          <a:xfrm>
            <a:off x="2182298" y="1395058"/>
            <a:ext cx="8229600" cy="4663450"/>
          </a:xfrm>
        </p:spPr>
        <p:txBody>
          <a:bodyPr/>
          <a:lstStyle/>
          <a:p>
            <a:r>
              <a:rPr lang="en-US" dirty="0" smtClean="0"/>
              <a:t>Suppose both clients call </a:t>
            </a:r>
            <a:r>
              <a:rPr lang="en-US" dirty="0" err="1" smtClean="0"/>
              <a:t>add_sighting</a:t>
            </a:r>
            <a:r>
              <a:rPr lang="en-US" dirty="0" smtClean="0"/>
              <a:t>(“jay”) when there is no such entry yet</a:t>
            </a:r>
          </a:p>
          <a:p>
            <a:r>
              <a:rPr lang="en-US" dirty="0" smtClean="0"/>
              <a:t>End up with duplicate entry! </a:t>
            </a:r>
            <a:endParaRPr lang="en-US" dirty="0">
              <a:solidFill>
                <a:srgbClr val="FF0000"/>
              </a:solidFill>
            </a:endParaRPr>
          </a:p>
        </p:txBody>
      </p:sp>
      <p:sp>
        <p:nvSpPr>
          <p:cNvPr id="4" name="Rectangle 3"/>
          <p:cNvSpPr/>
          <p:nvPr/>
        </p:nvSpPr>
        <p:spPr>
          <a:xfrm>
            <a:off x="1522412" y="3268387"/>
            <a:ext cx="2702711" cy="2656938"/>
          </a:xfrm>
          <a:prstGeom prst="rect">
            <a:avLst/>
          </a:prstGeom>
          <a:solidFill>
            <a:schemeClr val="accent5">
              <a:alpha val="35000"/>
            </a:schemeClr>
          </a:solidFill>
          <a:ln>
            <a:noFill/>
          </a:ln>
        </p:spPr>
        <p:style>
          <a:lnRef idx="1">
            <a:schemeClr val="accent4"/>
          </a:lnRef>
          <a:fillRef idx="2">
            <a:schemeClr val="accent4"/>
          </a:fillRef>
          <a:effectRef idx="1">
            <a:schemeClr val="accent4"/>
          </a:effectRef>
          <a:fontRef idx="minor">
            <a:schemeClr val="dk1"/>
          </a:fontRef>
        </p:style>
        <p:txBody>
          <a:bodyPr rtlCol="0" anchor="t" anchorCtr="0"/>
          <a:lstStyle/>
          <a:p>
            <a:pPr algn="ctr" defTabSz="914400"/>
            <a:r>
              <a:rPr lang="en-US" sz="2400" dirty="0">
                <a:solidFill>
                  <a:prstClr val="black"/>
                </a:solidFill>
              </a:rPr>
              <a:t>device A</a:t>
            </a:r>
          </a:p>
        </p:txBody>
      </p:sp>
      <p:sp>
        <p:nvSpPr>
          <p:cNvPr id="5" name="Rectangle 4"/>
          <p:cNvSpPr/>
          <p:nvPr/>
        </p:nvSpPr>
        <p:spPr>
          <a:xfrm>
            <a:off x="7707423" y="3268387"/>
            <a:ext cx="2986025" cy="3287938"/>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r>
              <a:rPr lang="en-US" sz="2400" dirty="0">
                <a:solidFill>
                  <a:prstClr val="black"/>
                </a:solidFill>
              </a:rPr>
              <a:t>device B</a:t>
            </a:r>
          </a:p>
        </p:txBody>
      </p:sp>
      <p:sp>
        <p:nvSpPr>
          <p:cNvPr id="6" name="Rectangle 5"/>
          <p:cNvSpPr/>
          <p:nvPr/>
        </p:nvSpPr>
        <p:spPr>
          <a:xfrm>
            <a:off x="7844048" y="4278744"/>
            <a:ext cx="1269456" cy="347386"/>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B1</a:t>
            </a:r>
          </a:p>
        </p:txBody>
      </p:sp>
      <p:sp>
        <p:nvSpPr>
          <p:cNvPr id="7" name="Rectangle 6"/>
          <p:cNvSpPr/>
          <p:nvPr/>
        </p:nvSpPr>
        <p:spPr>
          <a:xfrm>
            <a:off x="4338918" y="3251456"/>
            <a:ext cx="3284177" cy="3606545"/>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r>
              <a:rPr lang="en-US" sz="2400" dirty="0">
                <a:solidFill>
                  <a:prstClr val="black"/>
                </a:solidFill>
              </a:rPr>
              <a:t>cloud</a:t>
            </a:r>
          </a:p>
          <a:p>
            <a:pPr algn="ctr" defTabSz="914400"/>
            <a:endParaRPr lang="en-US" sz="2400" dirty="0">
              <a:solidFill>
                <a:prstClr val="black"/>
              </a:solidFill>
            </a:endParaRPr>
          </a:p>
        </p:txBody>
      </p:sp>
      <p:sp>
        <p:nvSpPr>
          <p:cNvPr id="10" name="Rectangle 9"/>
          <p:cNvSpPr/>
          <p:nvPr/>
        </p:nvSpPr>
        <p:spPr>
          <a:xfrm>
            <a:off x="4685987" y="5611029"/>
            <a:ext cx="2513489" cy="119025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create(r</a:t>
            </a:r>
            <a:r>
              <a:rPr lang="en-US" baseline="-25000" dirty="0">
                <a:solidFill>
                  <a:prstClr val="black"/>
                </a:solidFill>
                <a:latin typeface="Consolas" pitchFamily="49" charset="0"/>
              </a:rPr>
              <a:t>2</a:t>
            </a:r>
            <a:r>
              <a:rPr lang="en-US" dirty="0">
                <a:solidFill>
                  <a:prstClr val="black"/>
                </a:solidFill>
                <a:latin typeface="Consolas" pitchFamily="49" charset="0"/>
              </a:rPr>
              <a:t>)</a:t>
            </a:r>
          </a:p>
          <a:p>
            <a:pPr algn="ctr" defTabSz="914400"/>
            <a:r>
              <a:rPr lang="en-US" dirty="0">
                <a:solidFill>
                  <a:prstClr val="black"/>
                </a:solidFill>
                <a:latin typeface="Consolas" pitchFamily="49" charset="0"/>
              </a:rPr>
              <a:t>r</a:t>
            </a:r>
            <a:r>
              <a:rPr lang="en-US" baseline="-25000" dirty="0">
                <a:solidFill>
                  <a:prstClr val="black"/>
                </a:solidFill>
                <a:latin typeface="Consolas" pitchFamily="49" charset="0"/>
              </a:rPr>
              <a:t>2</a:t>
            </a:r>
            <a:r>
              <a:rPr lang="en-US" dirty="0">
                <a:solidFill>
                  <a:prstClr val="black"/>
                </a:solidFill>
                <a:latin typeface="Consolas" pitchFamily="49" charset="0"/>
              </a:rPr>
              <a:t>.name.set(“jay”)</a:t>
            </a:r>
          </a:p>
          <a:p>
            <a:pPr algn="ctr" defTabSz="914400"/>
            <a:r>
              <a:rPr lang="en-US" dirty="0">
                <a:solidFill>
                  <a:prstClr val="black"/>
                </a:solidFill>
                <a:latin typeface="Consolas" pitchFamily="49" charset="0"/>
              </a:rPr>
              <a:t>r</a:t>
            </a:r>
            <a:r>
              <a:rPr lang="en-US" baseline="-25000" dirty="0">
                <a:solidFill>
                  <a:prstClr val="black"/>
                </a:solidFill>
                <a:latin typeface="Consolas" pitchFamily="49" charset="0"/>
              </a:rPr>
              <a:t>2</a:t>
            </a:r>
            <a:r>
              <a:rPr lang="en-US" dirty="0">
                <a:solidFill>
                  <a:prstClr val="black"/>
                </a:solidFill>
                <a:latin typeface="Consolas" pitchFamily="49" charset="0"/>
              </a:rPr>
              <a:t>.count.set(1)</a:t>
            </a:r>
          </a:p>
        </p:txBody>
      </p:sp>
      <p:cxnSp>
        <p:nvCxnSpPr>
          <p:cNvPr id="11" name="Straight Arrow Connector 10"/>
          <p:cNvCxnSpPr>
            <a:stCxn id="22" idx="3"/>
            <a:endCxn id="23" idx="1"/>
          </p:cNvCxnSpPr>
          <p:nvPr/>
        </p:nvCxnSpPr>
        <p:spPr>
          <a:xfrm>
            <a:off x="4114892" y="4626130"/>
            <a:ext cx="571094" cy="3315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p:nvPr/>
        </p:nvCxnSpPr>
        <p:spPr>
          <a:xfrm flipH="1">
            <a:off x="7199477" y="4791888"/>
            <a:ext cx="625205" cy="147355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p:nvPr/>
        </p:nvCxnSpPr>
        <p:spPr>
          <a:xfrm>
            <a:off x="7214941" y="3972661"/>
            <a:ext cx="629107" cy="332127"/>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cxnSp>
        <p:nvCxnSpPr>
          <p:cNvPr id="14" name="Straight Arrow Connector 13"/>
          <p:cNvCxnSpPr/>
          <p:nvPr/>
        </p:nvCxnSpPr>
        <p:spPr>
          <a:xfrm flipH="1">
            <a:off x="4114893" y="3972747"/>
            <a:ext cx="590234" cy="175228"/>
          </a:xfrm>
          <a:prstGeom prst="straightConnector1">
            <a:avLst/>
          </a:prstGeom>
          <a:ln>
            <a:prstDash val="sysDash"/>
            <a:headEnd type="none" w="med" len="med"/>
            <a:tailEnd type="arrow" w="med" len="med"/>
          </a:ln>
        </p:spPr>
        <p:style>
          <a:lnRef idx="2">
            <a:schemeClr val="accent6"/>
          </a:lnRef>
          <a:fillRef idx="0">
            <a:schemeClr val="accent6"/>
          </a:fillRef>
          <a:effectRef idx="1">
            <a:schemeClr val="accent6"/>
          </a:effectRef>
          <a:fontRef idx="minor">
            <a:schemeClr val="tx1"/>
          </a:fontRef>
        </p:style>
      </p:cxnSp>
      <p:sp>
        <p:nvSpPr>
          <p:cNvPr id="16" name="Rectangle 15"/>
          <p:cNvSpPr/>
          <p:nvPr/>
        </p:nvSpPr>
        <p:spPr>
          <a:xfrm>
            <a:off x="7824681" y="4278744"/>
            <a:ext cx="2784438" cy="92553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a:solidFill>
                  <a:prstClr val="black"/>
                </a:solidFill>
                <a:latin typeface="Consolas" pitchFamily="49" charset="0"/>
              </a:rPr>
              <a:t>r = </a:t>
            </a:r>
            <a:r>
              <a:rPr lang="en-US" dirty="0" err="1">
                <a:solidFill>
                  <a:prstClr val="black"/>
                </a:solidFill>
                <a:latin typeface="Consolas" pitchFamily="49" charset="0"/>
              </a:rPr>
              <a:t>add_row</a:t>
            </a:r>
            <a:r>
              <a:rPr lang="en-US" dirty="0">
                <a:solidFill>
                  <a:prstClr val="black"/>
                </a:solidFill>
                <a:latin typeface="Consolas" pitchFamily="49" charset="0"/>
              </a:rPr>
              <a:t>()</a:t>
            </a:r>
          </a:p>
          <a:p>
            <a:pPr defTabSz="914400"/>
            <a:r>
              <a:rPr lang="en-US" dirty="0" err="1">
                <a:solidFill>
                  <a:prstClr val="black"/>
                </a:solidFill>
                <a:latin typeface="Consolas" pitchFamily="49" charset="0"/>
              </a:rPr>
              <a:t>r.name.set</a:t>
            </a:r>
            <a:r>
              <a:rPr lang="en-US" dirty="0">
                <a:solidFill>
                  <a:prstClr val="black"/>
                </a:solidFill>
                <a:latin typeface="Consolas" pitchFamily="49" charset="0"/>
              </a:rPr>
              <a:t>(“jay”)</a:t>
            </a:r>
          </a:p>
          <a:p>
            <a:pPr defTabSz="914400"/>
            <a:r>
              <a:rPr lang="en-US" dirty="0" err="1">
                <a:solidFill>
                  <a:prstClr val="black"/>
                </a:solidFill>
                <a:latin typeface="Consolas" pitchFamily="49" charset="0"/>
              </a:rPr>
              <a:t>r.count.set</a:t>
            </a:r>
            <a:r>
              <a:rPr lang="en-US" dirty="0">
                <a:solidFill>
                  <a:prstClr val="black"/>
                </a:solidFill>
                <a:latin typeface="Consolas" pitchFamily="49" charset="0"/>
              </a:rPr>
              <a:t>(1);</a:t>
            </a:r>
            <a:br>
              <a:rPr lang="en-US" dirty="0">
                <a:solidFill>
                  <a:prstClr val="black"/>
                </a:solidFill>
                <a:latin typeface="Consolas" pitchFamily="49" charset="0"/>
              </a:rPr>
            </a:br>
            <a:endParaRPr lang="en-US" dirty="0">
              <a:solidFill>
                <a:prstClr val="black"/>
              </a:solidFill>
              <a:latin typeface="Consolas" pitchFamily="49" charset="0"/>
            </a:endParaRPr>
          </a:p>
        </p:txBody>
      </p:sp>
      <p:sp>
        <p:nvSpPr>
          <p:cNvPr id="22" name="Rectangle 21"/>
          <p:cNvSpPr/>
          <p:nvPr/>
        </p:nvSpPr>
        <p:spPr>
          <a:xfrm>
            <a:off x="1614584" y="4163362"/>
            <a:ext cx="2500308" cy="925537"/>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dirty="0">
                <a:solidFill>
                  <a:prstClr val="black"/>
                </a:solidFill>
                <a:latin typeface="Consolas" pitchFamily="49" charset="0"/>
              </a:rPr>
              <a:t/>
            </a:r>
            <a:br>
              <a:rPr lang="en-US" dirty="0">
                <a:solidFill>
                  <a:prstClr val="black"/>
                </a:solidFill>
                <a:latin typeface="Consolas" pitchFamily="49" charset="0"/>
              </a:rPr>
            </a:br>
            <a:r>
              <a:rPr lang="en-US" dirty="0">
                <a:solidFill>
                  <a:prstClr val="black"/>
                </a:solidFill>
                <a:latin typeface="Consolas" pitchFamily="49" charset="0"/>
              </a:rPr>
              <a:t>r = </a:t>
            </a:r>
            <a:r>
              <a:rPr lang="en-US" dirty="0" err="1">
                <a:solidFill>
                  <a:prstClr val="black"/>
                </a:solidFill>
                <a:latin typeface="Consolas" pitchFamily="49" charset="0"/>
              </a:rPr>
              <a:t>add_row</a:t>
            </a:r>
            <a:r>
              <a:rPr lang="en-US" dirty="0">
                <a:solidFill>
                  <a:prstClr val="black"/>
                </a:solidFill>
                <a:latin typeface="Consolas" pitchFamily="49" charset="0"/>
              </a:rPr>
              <a:t>()</a:t>
            </a:r>
          </a:p>
          <a:p>
            <a:pPr defTabSz="914400"/>
            <a:r>
              <a:rPr lang="en-US" dirty="0" err="1">
                <a:solidFill>
                  <a:prstClr val="black"/>
                </a:solidFill>
                <a:latin typeface="Consolas" pitchFamily="49" charset="0"/>
              </a:rPr>
              <a:t>r.name.set</a:t>
            </a:r>
            <a:r>
              <a:rPr lang="en-US" dirty="0">
                <a:solidFill>
                  <a:prstClr val="black"/>
                </a:solidFill>
                <a:latin typeface="Consolas" pitchFamily="49" charset="0"/>
              </a:rPr>
              <a:t>(“jay”)</a:t>
            </a:r>
          </a:p>
          <a:p>
            <a:pPr defTabSz="914400"/>
            <a:r>
              <a:rPr lang="en-US" dirty="0" err="1">
                <a:solidFill>
                  <a:prstClr val="black"/>
                </a:solidFill>
                <a:latin typeface="Consolas" pitchFamily="49" charset="0"/>
              </a:rPr>
              <a:t>r.count.set</a:t>
            </a:r>
            <a:r>
              <a:rPr lang="en-US" dirty="0">
                <a:solidFill>
                  <a:prstClr val="black"/>
                </a:solidFill>
                <a:latin typeface="Consolas" pitchFamily="49" charset="0"/>
              </a:rPr>
              <a:t>(1);</a:t>
            </a:r>
            <a:br>
              <a:rPr lang="en-US" dirty="0">
                <a:solidFill>
                  <a:prstClr val="black"/>
                </a:solidFill>
                <a:latin typeface="Consolas" pitchFamily="49" charset="0"/>
              </a:rPr>
            </a:br>
            <a:endParaRPr lang="en-US" dirty="0">
              <a:solidFill>
                <a:prstClr val="black"/>
              </a:solidFill>
              <a:latin typeface="Consolas" pitchFamily="49" charset="0"/>
            </a:endParaRPr>
          </a:p>
        </p:txBody>
      </p:sp>
      <p:sp>
        <p:nvSpPr>
          <p:cNvPr id="23" name="Rectangle 22"/>
          <p:cNvSpPr/>
          <p:nvPr/>
        </p:nvSpPr>
        <p:spPr>
          <a:xfrm>
            <a:off x="4685987" y="4362517"/>
            <a:ext cx="2513489" cy="1190258"/>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solidFill>
                <a:latin typeface="Consolas" pitchFamily="49" charset="0"/>
              </a:rPr>
              <a:t>create(r</a:t>
            </a:r>
            <a:r>
              <a:rPr lang="en-US" baseline="-25000" dirty="0">
                <a:solidFill>
                  <a:prstClr val="black"/>
                </a:solidFill>
                <a:latin typeface="Consolas" pitchFamily="49" charset="0"/>
              </a:rPr>
              <a:t>1</a:t>
            </a:r>
            <a:r>
              <a:rPr lang="en-US" dirty="0">
                <a:solidFill>
                  <a:prstClr val="black"/>
                </a:solidFill>
                <a:latin typeface="Consolas" pitchFamily="49" charset="0"/>
              </a:rPr>
              <a:t>)</a:t>
            </a:r>
          </a:p>
          <a:p>
            <a:pPr algn="ctr" defTabSz="914400"/>
            <a:r>
              <a:rPr lang="en-US" dirty="0">
                <a:solidFill>
                  <a:prstClr val="black"/>
                </a:solidFill>
                <a:latin typeface="Consolas" pitchFamily="49" charset="0"/>
              </a:rPr>
              <a:t>r</a:t>
            </a:r>
            <a:r>
              <a:rPr lang="en-US" baseline="-25000" dirty="0">
                <a:solidFill>
                  <a:prstClr val="black"/>
                </a:solidFill>
                <a:latin typeface="Consolas" pitchFamily="49" charset="0"/>
              </a:rPr>
              <a:t>1</a:t>
            </a:r>
            <a:r>
              <a:rPr lang="en-US" dirty="0">
                <a:solidFill>
                  <a:prstClr val="black"/>
                </a:solidFill>
                <a:latin typeface="Consolas" pitchFamily="49" charset="0"/>
              </a:rPr>
              <a:t>.name.set(“jay”)</a:t>
            </a:r>
          </a:p>
          <a:p>
            <a:pPr algn="ctr" defTabSz="914400"/>
            <a:r>
              <a:rPr lang="en-US" dirty="0">
                <a:solidFill>
                  <a:prstClr val="black"/>
                </a:solidFill>
                <a:latin typeface="Consolas" pitchFamily="49" charset="0"/>
              </a:rPr>
              <a:t>r</a:t>
            </a:r>
            <a:r>
              <a:rPr lang="en-US" baseline="-25000" dirty="0">
                <a:solidFill>
                  <a:prstClr val="black"/>
                </a:solidFill>
                <a:latin typeface="Consolas" pitchFamily="49" charset="0"/>
              </a:rPr>
              <a:t>1</a:t>
            </a:r>
            <a:r>
              <a:rPr lang="en-US" dirty="0">
                <a:solidFill>
                  <a:prstClr val="black"/>
                </a:solidFill>
                <a:latin typeface="Consolas" pitchFamily="49" charset="0"/>
              </a:rPr>
              <a:t>.count.set(1)</a:t>
            </a:r>
          </a:p>
        </p:txBody>
      </p:sp>
    </p:spTree>
    <p:extLst>
      <p:ext uri="{BB962C8B-B14F-4D97-AF65-F5344CB8AC3E}">
        <p14:creationId xmlns:p14="http://schemas.microsoft.com/office/powerpoint/2010/main" val="83858421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Anti-Pattern</a:t>
            </a:r>
            <a:endParaRPr lang="en-US" dirty="0"/>
          </a:p>
        </p:txBody>
      </p:sp>
      <p:sp>
        <p:nvSpPr>
          <p:cNvPr id="3" name="Content Placeholder 2"/>
          <p:cNvSpPr>
            <a:spLocks noGrp="1"/>
          </p:cNvSpPr>
          <p:nvPr>
            <p:ph idx="1"/>
          </p:nvPr>
        </p:nvSpPr>
        <p:spPr>
          <a:xfrm>
            <a:off x="2208212" y="1662370"/>
            <a:ext cx="8229600" cy="5031055"/>
          </a:xfrm>
        </p:spPr>
        <p:txBody>
          <a:bodyPr>
            <a:normAutofit fontScale="92500" lnSpcReduction="20000"/>
          </a:bodyPr>
          <a:lstStyle/>
          <a:p>
            <a:r>
              <a:rPr lang="en-US" dirty="0" smtClean="0"/>
              <a:t>If (not exist)</a:t>
            </a:r>
            <a:r>
              <a:rPr lang="en-US" dirty="0"/>
              <a:t/>
            </a:r>
            <a:br>
              <a:rPr lang="en-US" dirty="0"/>
            </a:br>
            <a:r>
              <a:rPr lang="en-US" dirty="0" smtClean="0"/>
              <a:t>	create</a:t>
            </a:r>
          </a:p>
          <a:p>
            <a:endParaRPr lang="en-US" dirty="0"/>
          </a:p>
          <a:p>
            <a:r>
              <a:rPr lang="en-US" dirty="0" smtClean="0"/>
              <a:t>Always a source of potential problems because element may already exist, but local node may not know about it yet.</a:t>
            </a:r>
          </a:p>
          <a:p>
            <a:endParaRPr lang="en-US" dirty="0"/>
          </a:p>
          <a:p>
            <a:r>
              <a:rPr lang="en-US" dirty="0" smtClean="0"/>
              <a:t>Possible solution: detect duplicates, merge them</a:t>
            </a:r>
          </a:p>
          <a:p>
            <a:endParaRPr lang="en-US" dirty="0" smtClean="0"/>
          </a:p>
          <a:p>
            <a:r>
              <a:rPr lang="en-US" dirty="0" smtClean="0"/>
              <a:t>Even better idea: use a </a:t>
            </a:r>
            <a:r>
              <a:rPr lang="en-US" dirty="0" smtClean="0">
                <a:solidFill>
                  <a:srgbClr val="FF0000"/>
                </a:solidFill>
              </a:rPr>
              <a:t>cloud index</a:t>
            </a:r>
            <a:br>
              <a:rPr lang="en-US" dirty="0" smtClean="0">
                <a:solidFill>
                  <a:srgbClr val="FF0000"/>
                </a:solidFill>
              </a:rPr>
            </a:br>
            <a:r>
              <a:rPr lang="en-US" dirty="0" smtClean="0"/>
              <a:t>(a special kind of key-value data structure where all entries are pre-initialized)</a:t>
            </a:r>
          </a:p>
        </p:txBody>
      </p:sp>
    </p:spTree>
    <p:extLst>
      <p:ext uri="{BB962C8B-B14F-4D97-AF65-F5344CB8AC3E}">
        <p14:creationId xmlns:p14="http://schemas.microsoft.com/office/powerpoint/2010/main" val="323442454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ird log v3</a:t>
            </a:r>
            <a:endParaRPr lang="en-US" dirty="0"/>
          </a:p>
        </p:txBody>
      </p:sp>
      <p:sp>
        <p:nvSpPr>
          <p:cNvPr id="3" name="Content Placeholder 2"/>
          <p:cNvSpPr>
            <a:spLocks noGrp="1"/>
          </p:cNvSpPr>
          <p:nvPr>
            <p:ph idx="1"/>
          </p:nvPr>
        </p:nvSpPr>
        <p:spPr/>
        <p:txBody>
          <a:bodyPr/>
          <a:lstStyle/>
          <a:p>
            <a:r>
              <a:rPr lang="en-US" dirty="0" smtClean="0"/>
              <a:t>Change “bird table” to “bird index”</a:t>
            </a:r>
            <a:endParaRPr lang="en-US" dirty="0"/>
          </a:p>
        </p:txBody>
      </p:sp>
      <p:pic>
        <p:nvPicPr>
          <p:cNvPr id="4" name="Picture 3"/>
          <p:cNvPicPr>
            <a:picLocks noChangeAspect="1"/>
          </p:cNvPicPr>
          <p:nvPr/>
        </p:nvPicPr>
        <p:blipFill rotWithShape="1">
          <a:blip r:embed="rId2"/>
          <a:srcRect l="10784" t="74509" r="63706" b="3275"/>
          <a:stretch/>
        </p:blipFill>
        <p:spPr>
          <a:xfrm>
            <a:off x="1533957" y="1981200"/>
            <a:ext cx="3766285" cy="2406826"/>
          </a:xfrm>
          <a:prstGeom prst="rect">
            <a:avLst/>
          </a:prstGeom>
          <a:effectLst>
            <a:glow rad="63500">
              <a:schemeClr val="accent4">
                <a:satMod val="175000"/>
                <a:alpha val="40000"/>
              </a:schemeClr>
            </a:glow>
          </a:effectLst>
        </p:spPr>
      </p:pic>
      <p:pic>
        <p:nvPicPr>
          <p:cNvPr id="6" name="Picture 5"/>
          <p:cNvPicPr>
            <a:picLocks noChangeAspect="1"/>
          </p:cNvPicPr>
          <p:nvPr/>
        </p:nvPicPr>
        <p:blipFill rotWithShape="1">
          <a:blip r:embed="rId3"/>
          <a:srcRect l="4553" t="42968" r="15039" b="3115"/>
          <a:stretch/>
        </p:blipFill>
        <p:spPr>
          <a:xfrm>
            <a:off x="4795980" y="1891701"/>
            <a:ext cx="5718032" cy="4765028"/>
          </a:xfrm>
          <a:prstGeom prst="rect">
            <a:avLst/>
          </a:prstGeom>
          <a:effectLst>
            <a:glow rad="139700">
              <a:schemeClr val="accent1">
                <a:satMod val="175000"/>
                <a:alpha val="40000"/>
              </a:schemeClr>
            </a:glow>
          </a:effectLst>
        </p:spPr>
      </p:pic>
    </p:spTree>
    <p:extLst>
      <p:ext uri="{BB962C8B-B14F-4D97-AF65-F5344CB8AC3E}">
        <p14:creationId xmlns:p14="http://schemas.microsoft.com/office/powerpoint/2010/main" val="348229965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132013" y="1887339"/>
            <a:ext cx="4307117" cy="162042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13" name="Rectangle 12"/>
          <p:cNvSpPr/>
          <p:nvPr/>
        </p:nvSpPr>
        <p:spPr>
          <a:xfrm>
            <a:off x="2132013" y="3590318"/>
            <a:ext cx="3857685" cy="80650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2" name="Title 1"/>
          <p:cNvSpPr>
            <a:spLocks noGrp="1"/>
          </p:cNvSpPr>
          <p:nvPr>
            <p:ph type="title"/>
          </p:nvPr>
        </p:nvSpPr>
        <p:spPr/>
        <p:txBody>
          <a:bodyPr/>
          <a:lstStyle/>
          <a:p>
            <a:r>
              <a:rPr lang="en-US" dirty="0" smtClean="0"/>
              <a:t>bird log v3</a:t>
            </a:r>
            <a:endParaRPr lang="en-US" dirty="0"/>
          </a:p>
        </p:txBody>
      </p:sp>
      <p:sp>
        <p:nvSpPr>
          <p:cNvPr id="3" name="Content Placeholder 2"/>
          <p:cNvSpPr>
            <a:spLocks noGrp="1"/>
          </p:cNvSpPr>
          <p:nvPr>
            <p:ph idx="1"/>
          </p:nvPr>
        </p:nvSpPr>
        <p:spPr>
          <a:xfrm>
            <a:off x="2132012" y="990600"/>
            <a:ext cx="8229600" cy="5334000"/>
          </a:xfrm>
        </p:spPr>
        <p:txBody>
          <a:bodyPr/>
          <a:lstStyle/>
          <a:p>
            <a:r>
              <a:rPr lang="en-US" dirty="0" smtClean="0"/>
              <a:t>Less code needed!</a:t>
            </a:r>
            <a:endParaRPr lang="en-US" dirty="0"/>
          </a:p>
        </p:txBody>
      </p:sp>
      <p:sp>
        <p:nvSpPr>
          <p:cNvPr id="4" name="Rectangle 3"/>
          <p:cNvSpPr/>
          <p:nvPr/>
        </p:nvSpPr>
        <p:spPr>
          <a:xfrm>
            <a:off x="2132012" y="1967539"/>
            <a:ext cx="4572000" cy="2308324"/>
          </a:xfrm>
          <a:prstGeom prst="rect">
            <a:avLst/>
          </a:prstGeom>
        </p:spPr>
        <p:txBody>
          <a:bodyPr>
            <a:spAutoFit/>
          </a:bodyPr>
          <a:lstStyle/>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add sighting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a:solidFill>
                  <a:prstClr val="black"/>
                </a:solidFill>
                <a:latin typeface="Arial" panose="020B0604020202020204" pitchFamily="34" charset="0"/>
              </a:rPr>
              <a:t>entry := ⌹ bird index → at(name)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entry → count → add(1)</a:t>
            </a:r>
            <a:br>
              <a:rPr lang="en-US" dirty="0">
                <a:solidFill>
                  <a:prstClr val="black"/>
                </a:solidFill>
                <a:latin typeface="Arial" panose="020B0604020202020204" pitchFamily="34" charset="0"/>
              </a:rPr>
            </a:br>
            <a:endParaRPr lang="en-US" dirty="0">
              <a:solidFill>
                <a:prstClr val="black"/>
              </a:solidFill>
              <a:latin typeface="Arial" panose="020B0604020202020204" pitchFamily="34" charset="0"/>
            </a:endParaRPr>
          </a:p>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clear all sightings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⌹ bird index → clear</a:t>
            </a:r>
          </a:p>
        </p:txBody>
      </p:sp>
      <p:sp>
        <p:nvSpPr>
          <p:cNvPr id="5" name="Rectangle 4"/>
          <p:cNvSpPr/>
          <p:nvPr/>
        </p:nvSpPr>
        <p:spPr>
          <a:xfrm>
            <a:off x="6439130" y="5864856"/>
            <a:ext cx="5767435" cy="80650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6" name="Rectangle 5"/>
          <p:cNvSpPr/>
          <p:nvPr/>
        </p:nvSpPr>
        <p:spPr>
          <a:xfrm>
            <a:off x="6439130" y="1102635"/>
            <a:ext cx="5767435" cy="4685410"/>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solidFill>
                <a:prstClr val="black"/>
              </a:solidFill>
              <a:latin typeface="Consolas" pitchFamily="49" charset="0"/>
            </a:endParaRPr>
          </a:p>
        </p:txBody>
      </p:sp>
      <p:sp>
        <p:nvSpPr>
          <p:cNvPr id="7" name="Rectangle 6"/>
          <p:cNvSpPr/>
          <p:nvPr/>
        </p:nvSpPr>
        <p:spPr>
          <a:xfrm>
            <a:off x="6516867" y="1211206"/>
            <a:ext cx="6764362" cy="5355312"/>
          </a:xfrm>
          <a:prstGeom prst="rect">
            <a:avLst/>
          </a:prstGeom>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add sighting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a:solidFill>
                  <a:prstClr val="black"/>
                </a:solidFill>
                <a:latin typeface="Arial" panose="020B0604020202020204" pitchFamily="34" charset="0"/>
              </a:rPr>
              <a:t>found := false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for each</a:t>
            </a:r>
            <a:r>
              <a:rPr lang="en-US" dirty="0">
                <a:solidFill>
                  <a:prstClr val="black"/>
                </a:solidFill>
                <a:latin typeface="Arial" panose="020B0604020202020204" pitchFamily="34" charset="0"/>
              </a:rPr>
              <a:t> birds </a:t>
            </a:r>
            <a:r>
              <a:rPr lang="en-US" b="1" dirty="0">
                <a:solidFill>
                  <a:srgbClr val="008800"/>
                </a:solidFill>
                <a:latin typeface="Arial" panose="020B0604020202020204" pitchFamily="34" charset="0"/>
              </a:rPr>
              <a:t>in</a:t>
            </a:r>
            <a:r>
              <a:rPr lang="en-US" dirty="0">
                <a:solidFill>
                  <a:prstClr val="black"/>
                </a:solidFill>
                <a:latin typeface="Arial" panose="020B0604020202020204" pitchFamily="34" charset="0"/>
              </a:rPr>
              <a:t> ⌹ bird table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where</a:t>
            </a:r>
            <a:r>
              <a:rPr lang="en-US" dirty="0">
                <a:solidFill>
                  <a:prstClr val="black"/>
                </a:solidFill>
                <a:latin typeface="Arial" panose="020B0604020202020204" pitchFamily="34" charset="0"/>
              </a:rPr>
              <a:t> birds → name → get → equals(name)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prstClr val="black"/>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birds → count → set(birds → count → get + 1)</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found := true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prstClr val="black"/>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if</a:t>
            </a: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not</a:t>
            </a:r>
            <a:r>
              <a:rPr lang="en-US" dirty="0">
                <a:solidFill>
                  <a:prstClr val="black"/>
                </a:solidFill>
                <a:latin typeface="Arial" panose="020B0604020202020204" pitchFamily="34" charset="0"/>
              </a:rPr>
              <a:t> found </a:t>
            </a:r>
            <a:r>
              <a:rPr lang="en-US" b="1" dirty="0">
                <a:solidFill>
                  <a:srgbClr val="008800"/>
                </a:solidFill>
                <a:latin typeface="Arial" panose="020B0604020202020204" pitchFamily="34" charset="0"/>
              </a:rPr>
              <a:t>then</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err="1">
                <a:solidFill>
                  <a:srgbClr val="008800"/>
                </a:solidFill>
                <a:latin typeface="Arial" panose="020B0604020202020204" pitchFamily="34" charset="0"/>
              </a:rPr>
              <a:t>var</a:t>
            </a:r>
            <a:r>
              <a:rPr lang="en-US" b="1" dirty="0">
                <a:solidFill>
                  <a:srgbClr val="008800"/>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⌹ bird table → add row</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name → set(name)</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dirty="0" err="1">
                <a:solidFill>
                  <a:prstClr val="black"/>
                </a:solidFill>
                <a:latin typeface="Arial" panose="020B0604020202020204" pitchFamily="34" charset="0"/>
              </a:rPr>
              <a:t>newbird</a:t>
            </a:r>
            <a:r>
              <a:rPr lang="en-US" dirty="0">
                <a:solidFill>
                  <a:prstClr val="black"/>
                </a:solidFill>
                <a:latin typeface="Arial" panose="020B0604020202020204" pitchFamily="34" charset="0"/>
              </a:rPr>
              <a:t> → count → set(1)</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r>
              <a:rPr lang="en-US" b="1" dirty="0">
                <a:solidFill>
                  <a:srgbClr val="008800"/>
                </a:solidFill>
                <a:latin typeface="Arial" panose="020B0604020202020204" pitchFamily="34" charset="0"/>
              </a:rPr>
              <a:t>else</a:t>
            </a:r>
            <a:r>
              <a:rPr lang="en-US" dirty="0">
                <a:solidFill>
                  <a:prstClr val="black"/>
                </a:solidFill>
                <a:latin typeface="Arial" panose="020B0604020202020204" pitchFamily="34" charset="0"/>
              </a:rPr>
              <a:t> </a:t>
            </a:r>
            <a:r>
              <a:rPr lang="en-US" dirty="0">
                <a:solidFill>
                  <a:srgbClr val="999999"/>
                </a:solidFill>
                <a:latin typeface="Arial" panose="020B0604020202020204" pitchFamily="34" charset="0"/>
              </a:rPr>
              <a:t>do nothing</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endParaRPr lang="en-US" dirty="0">
              <a:solidFill>
                <a:prstClr val="black"/>
              </a:solidFill>
              <a:latin typeface="Arial" panose="020B0604020202020204" pitchFamily="34" charset="0"/>
            </a:endParaRPr>
          </a:p>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clear all sightings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⌹ bird table → clear</a:t>
            </a:r>
          </a:p>
        </p:txBody>
      </p:sp>
      <p:cxnSp>
        <p:nvCxnSpPr>
          <p:cNvPr id="9" name="Straight Connector 8"/>
          <p:cNvCxnSpPr/>
          <p:nvPr/>
        </p:nvCxnSpPr>
        <p:spPr>
          <a:xfrm>
            <a:off x="6439130" y="1102635"/>
            <a:ext cx="5767435" cy="5568724"/>
          </a:xfrm>
          <a:prstGeom prst="line">
            <a:avLst/>
          </a:prstGeom>
          <a:ln w="952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6439130" y="1106366"/>
            <a:ext cx="5767435" cy="5641805"/>
          </a:xfrm>
          <a:prstGeom prst="line">
            <a:avLst/>
          </a:prstGeom>
          <a:ln w="952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39323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Indexes + Tables = Relational Data</a:t>
            </a:r>
            <a:endParaRPr lang="en-US" dirty="0"/>
          </a:p>
        </p:txBody>
      </p:sp>
      <p:sp>
        <p:nvSpPr>
          <p:cNvPr id="3" name="Content Placeholder 2"/>
          <p:cNvSpPr>
            <a:spLocks noGrp="1"/>
          </p:cNvSpPr>
          <p:nvPr>
            <p:ph idx="1"/>
          </p:nvPr>
        </p:nvSpPr>
        <p:spPr>
          <a:xfrm>
            <a:off x="1979612" y="1086296"/>
            <a:ext cx="7620000" cy="5543105"/>
          </a:xfrm>
        </p:spPr>
        <p:txBody>
          <a:bodyPr>
            <a:normAutofit/>
          </a:bodyPr>
          <a:lstStyle/>
          <a:p>
            <a:r>
              <a:rPr lang="en-US" dirty="0" smtClean="0"/>
              <a:t>Tables</a:t>
            </a:r>
          </a:p>
          <a:p>
            <a:pPr lvl="1"/>
            <a:r>
              <a:rPr lang="en-US" dirty="0" smtClean="0"/>
              <a:t>Define entities</a:t>
            </a:r>
          </a:p>
          <a:p>
            <a:pPr lvl="1"/>
            <a:r>
              <a:rPr lang="en-US" dirty="0" smtClean="0"/>
              <a:t>Row identity = Invisible primary key</a:t>
            </a:r>
          </a:p>
          <a:p>
            <a:pPr lvl="1"/>
            <a:endParaRPr lang="en-US" dirty="0" smtClean="0"/>
          </a:p>
          <a:p>
            <a:r>
              <a:rPr lang="en-US" dirty="0" smtClean="0"/>
              <a:t>Indexes</a:t>
            </a:r>
          </a:p>
          <a:p>
            <a:pPr lvl="1"/>
            <a:r>
              <a:rPr lang="en-US" dirty="0" smtClean="0"/>
              <a:t>Can define key-value store</a:t>
            </a:r>
          </a:p>
          <a:p>
            <a:pPr lvl="1"/>
            <a:r>
              <a:rPr lang="en-US" dirty="0" smtClean="0"/>
              <a:t>Can define relations (using multiple keys)</a:t>
            </a:r>
          </a:p>
          <a:p>
            <a:pPr lvl="1"/>
            <a:endParaRPr lang="en-US" dirty="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172745941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Indexes + Tables = Relational Data</a:t>
            </a:r>
            <a:endParaRPr lang="en-US" dirty="0"/>
          </a:p>
        </p:txBody>
      </p:sp>
      <p:sp>
        <p:nvSpPr>
          <p:cNvPr id="3" name="Content Placeholder 2"/>
          <p:cNvSpPr>
            <a:spLocks noGrp="1"/>
          </p:cNvSpPr>
          <p:nvPr>
            <p:ph idx="1"/>
          </p:nvPr>
        </p:nvSpPr>
        <p:spPr>
          <a:xfrm>
            <a:off x="2732755" y="1368690"/>
            <a:ext cx="7028115" cy="844839"/>
          </a:xfrm>
        </p:spPr>
        <p:txBody>
          <a:bodyPr>
            <a:normAutofit/>
          </a:bodyPr>
          <a:lstStyle/>
          <a:p>
            <a:r>
              <a:rPr lang="en-US" dirty="0" smtClean="0"/>
              <a:t>Example: “is friends with” relation</a:t>
            </a:r>
            <a:endParaRPr lang="en-US" dirty="0"/>
          </a:p>
        </p:txBody>
      </p:sp>
      <p:sp>
        <p:nvSpPr>
          <p:cNvPr id="7" name="Rectangle 6"/>
          <p:cNvSpPr/>
          <p:nvPr/>
        </p:nvSpPr>
        <p:spPr>
          <a:xfrm>
            <a:off x="3022012" y="4770787"/>
            <a:ext cx="6914226"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make friends(</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user1 : ⌹ user,</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user2 : ⌹ user)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⌹ friends index → at(user1, user2) → set(true)</a:t>
            </a:r>
            <a:endParaRPr lang="en-US" dirty="0">
              <a:solidFill>
                <a:prstClr val="black"/>
              </a:solidFill>
            </a:endParaRPr>
          </a:p>
        </p:txBody>
      </p:sp>
      <p:sp>
        <p:nvSpPr>
          <p:cNvPr id="8" name="Rectangle 7"/>
          <p:cNvSpPr/>
          <p:nvPr/>
        </p:nvSpPr>
        <p:spPr>
          <a:xfrm>
            <a:off x="6228245" y="2596771"/>
            <a:ext cx="3032218" cy="1754326"/>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index</a:t>
            </a:r>
            <a:r>
              <a:rPr lang="en-US" dirty="0">
                <a:solidFill>
                  <a:prstClr val="black"/>
                </a:solidFill>
                <a:latin typeface="Arial" panose="020B0604020202020204" pitchFamily="34" charset="0"/>
              </a:rPr>
              <a:t> friends</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keys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 : ⌹ user</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b : ⌹ user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fields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value: Boolean</a:t>
            </a:r>
            <a:endParaRPr lang="en-US" dirty="0">
              <a:solidFill>
                <a:prstClr val="black"/>
              </a:solidFill>
            </a:endParaRPr>
          </a:p>
        </p:txBody>
      </p:sp>
      <p:sp>
        <p:nvSpPr>
          <p:cNvPr id="10" name="Rectangle 9"/>
          <p:cNvSpPr/>
          <p:nvPr/>
        </p:nvSpPr>
        <p:spPr>
          <a:xfrm>
            <a:off x="2369127" y="2735270"/>
            <a:ext cx="3032218"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table</a:t>
            </a:r>
            <a:r>
              <a:rPr lang="en-US" dirty="0">
                <a:solidFill>
                  <a:prstClr val="black"/>
                </a:solidFill>
                <a:latin typeface="Arial" panose="020B0604020202020204" pitchFamily="34" charset="0"/>
              </a:rPr>
              <a:t> user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columns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e-mail : String</a:t>
            </a:r>
          </a:p>
          <a:p>
            <a:pPr defTabSz="914400"/>
            <a:r>
              <a:rPr lang="en-US" dirty="0">
                <a:solidFill>
                  <a:prstClr val="black"/>
                </a:solidFill>
                <a:latin typeface="Arial" panose="020B0604020202020204" pitchFamily="34" charset="0"/>
              </a:rPr>
              <a:t>     …</a:t>
            </a:r>
            <a:endParaRPr lang="en-US" dirty="0">
              <a:solidFill>
                <a:prstClr val="black"/>
              </a:solidFill>
            </a:endParaRPr>
          </a:p>
        </p:txBody>
      </p:sp>
    </p:spTree>
    <p:extLst>
      <p:ext uri="{BB962C8B-B14F-4D97-AF65-F5344CB8AC3E}">
        <p14:creationId xmlns:p14="http://schemas.microsoft.com/office/powerpoint/2010/main" val="345864424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Indexes + Tables = Relational Data</a:t>
            </a:r>
            <a:endParaRPr lang="en-US" dirty="0"/>
          </a:p>
        </p:txBody>
      </p:sp>
      <p:sp>
        <p:nvSpPr>
          <p:cNvPr id="3" name="Content Placeholder 2"/>
          <p:cNvSpPr>
            <a:spLocks noGrp="1"/>
          </p:cNvSpPr>
          <p:nvPr>
            <p:ph idx="1"/>
          </p:nvPr>
        </p:nvSpPr>
        <p:spPr>
          <a:xfrm>
            <a:off x="5633553" y="1470417"/>
            <a:ext cx="4570195" cy="844839"/>
          </a:xfrm>
        </p:spPr>
        <p:txBody>
          <a:bodyPr>
            <a:normAutofit fontScale="92500" lnSpcReduction="20000"/>
          </a:bodyPr>
          <a:lstStyle/>
          <a:p>
            <a:r>
              <a:rPr lang="en-US" dirty="0" smtClean="0"/>
              <a:t>Example: shopping cart</a:t>
            </a:r>
            <a:br>
              <a:rPr lang="en-US" dirty="0" smtClean="0"/>
            </a:br>
            <a:endParaRPr lang="en-US" dirty="0"/>
          </a:p>
        </p:txBody>
      </p:sp>
      <p:sp>
        <p:nvSpPr>
          <p:cNvPr id="7" name="Rectangle 6"/>
          <p:cNvSpPr/>
          <p:nvPr/>
        </p:nvSpPr>
        <p:spPr>
          <a:xfrm>
            <a:off x="3022012" y="4770787"/>
            <a:ext cx="6914226"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private action</a:t>
            </a:r>
            <a:r>
              <a:rPr lang="en-US" dirty="0">
                <a:solidFill>
                  <a:prstClr val="black"/>
                </a:solidFill>
                <a:latin typeface="Arial" panose="020B0604020202020204" pitchFamily="34" charset="0"/>
              </a:rPr>
              <a:t> add to cart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customer : ⌹ customer,</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product : ⌹ product)</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do</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⌹ cart index → at(customer, product) → quantity → add(1)</a:t>
            </a:r>
            <a:endParaRPr lang="en-US" dirty="0">
              <a:solidFill>
                <a:prstClr val="black"/>
              </a:solidFill>
            </a:endParaRPr>
          </a:p>
        </p:txBody>
      </p:sp>
      <p:sp>
        <p:nvSpPr>
          <p:cNvPr id="8" name="Rectangle 7"/>
          <p:cNvSpPr/>
          <p:nvPr/>
        </p:nvSpPr>
        <p:spPr>
          <a:xfrm>
            <a:off x="6228245" y="2596771"/>
            <a:ext cx="3032218" cy="1754326"/>
          </a:xfrm>
          <a:prstGeom prst="rect">
            <a:avLst/>
          </a:prstGeom>
          <a:solidFill>
            <a:schemeClr val="bg2"/>
          </a:solidFill>
          <a:ln w="31750">
            <a:solidFill>
              <a:schemeClr val="accent1"/>
            </a:solidFill>
          </a:ln>
        </p:spPr>
        <p:txBody>
          <a:bodyPr wrap="square">
            <a:spAutoFit/>
          </a:bodyPr>
          <a:lstStyle/>
          <a:p>
            <a:pPr defTabSz="914400"/>
            <a:r>
              <a:rPr lang="en-US" b="1">
                <a:solidFill>
                  <a:srgbClr val="008800"/>
                </a:solidFill>
                <a:latin typeface="Arial" panose="020B0604020202020204" pitchFamily="34" charset="0"/>
              </a:rPr>
              <a:t>index</a:t>
            </a:r>
            <a:r>
              <a:rPr lang="en-US">
                <a:solidFill>
                  <a:prstClr val="black"/>
                </a:solidFill>
                <a:latin typeface="Arial" panose="020B0604020202020204" pitchFamily="34" charset="0"/>
              </a:rPr>
              <a:t> cart</a:t>
            </a:r>
            <a:br>
              <a:rPr lang="en-US">
                <a:solidFill>
                  <a:prstClr val="black"/>
                </a:solidFill>
                <a:latin typeface="Arial" panose="020B0604020202020204" pitchFamily="34" charset="0"/>
              </a:rPr>
            </a:br>
            <a:r>
              <a:rPr lang="en-US" b="1">
                <a:solidFill>
                  <a:srgbClr val="008800"/>
                </a:solidFill>
                <a:latin typeface="Arial" panose="020B0604020202020204" pitchFamily="34" charset="0"/>
              </a:rPr>
              <a:t>keys</a:t>
            </a:r>
            <a:r>
              <a:rPr lang="en-US">
                <a:solidFill>
                  <a:prstClr val="black"/>
                </a:solidFill>
                <a:latin typeface="Arial" panose="020B0604020202020204" pitchFamily="34" charset="0"/>
              </a:rPr>
              <a:t/>
            </a:r>
            <a:br>
              <a:rPr lang="en-US">
                <a:solidFill>
                  <a:prstClr val="black"/>
                </a:solidFill>
                <a:latin typeface="Arial" panose="020B0604020202020204" pitchFamily="34" charset="0"/>
              </a:rPr>
            </a:br>
            <a:r>
              <a:rPr lang="en-US">
                <a:solidFill>
                  <a:prstClr val="black"/>
                </a:solidFill>
                <a:latin typeface="Arial" panose="020B0604020202020204" pitchFamily="34" charset="0"/>
              </a:rPr>
              <a:t>     who : ⌹ customer</a:t>
            </a:r>
            <a:br>
              <a:rPr lang="en-US">
                <a:solidFill>
                  <a:prstClr val="black"/>
                </a:solidFill>
                <a:latin typeface="Arial" panose="020B0604020202020204" pitchFamily="34" charset="0"/>
              </a:rPr>
            </a:br>
            <a:r>
              <a:rPr lang="en-US">
                <a:solidFill>
                  <a:prstClr val="black"/>
                </a:solidFill>
                <a:latin typeface="Arial" panose="020B0604020202020204" pitchFamily="34" charset="0"/>
              </a:rPr>
              <a:t>     what : ⌹ product</a:t>
            </a:r>
            <a:br>
              <a:rPr lang="en-US">
                <a:solidFill>
                  <a:prstClr val="black"/>
                </a:solidFill>
                <a:latin typeface="Arial" panose="020B0604020202020204" pitchFamily="34" charset="0"/>
              </a:rPr>
            </a:br>
            <a:r>
              <a:rPr lang="en-US" b="1">
                <a:solidFill>
                  <a:srgbClr val="008800"/>
                </a:solidFill>
                <a:latin typeface="Arial" panose="020B0604020202020204" pitchFamily="34" charset="0"/>
              </a:rPr>
              <a:t>fields</a:t>
            </a:r>
            <a:r>
              <a:rPr lang="en-US">
                <a:solidFill>
                  <a:prstClr val="black"/>
                </a:solidFill>
                <a:latin typeface="Arial" panose="020B0604020202020204" pitchFamily="34" charset="0"/>
              </a:rPr>
              <a:t/>
            </a:r>
            <a:br>
              <a:rPr lang="en-US">
                <a:solidFill>
                  <a:prstClr val="black"/>
                </a:solidFill>
                <a:latin typeface="Arial" panose="020B0604020202020204" pitchFamily="34" charset="0"/>
              </a:rPr>
            </a:br>
            <a:r>
              <a:rPr lang="en-US">
                <a:solidFill>
                  <a:prstClr val="black"/>
                </a:solidFill>
                <a:latin typeface="Arial" panose="020B0604020202020204" pitchFamily="34" charset="0"/>
              </a:rPr>
              <a:t>     quantity : Number</a:t>
            </a:r>
            <a:endParaRPr lang="en-US" dirty="0">
              <a:solidFill>
                <a:prstClr val="black"/>
              </a:solidFill>
            </a:endParaRPr>
          </a:p>
        </p:txBody>
      </p:sp>
      <p:sp>
        <p:nvSpPr>
          <p:cNvPr id="10" name="Rectangle 9"/>
          <p:cNvSpPr/>
          <p:nvPr/>
        </p:nvSpPr>
        <p:spPr>
          <a:xfrm>
            <a:off x="2125855" y="1470416"/>
            <a:ext cx="3032218"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table</a:t>
            </a:r>
            <a:r>
              <a:rPr lang="en-US" dirty="0">
                <a:solidFill>
                  <a:prstClr val="black"/>
                </a:solidFill>
                <a:latin typeface="Arial" panose="020B0604020202020204" pitchFamily="34" charset="0"/>
              </a:rPr>
              <a:t> customer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columns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e-mail : String</a:t>
            </a:r>
          </a:p>
          <a:p>
            <a:pPr defTabSz="914400"/>
            <a:r>
              <a:rPr lang="en-US" dirty="0">
                <a:solidFill>
                  <a:prstClr val="black"/>
                </a:solidFill>
                <a:latin typeface="Arial" panose="020B0604020202020204" pitchFamily="34" charset="0"/>
              </a:rPr>
              <a:t>     …</a:t>
            </a:r>
            <a:endParaRPr lang="en-US" dirty="0">
              <a:solidFill>
                <a:prstClr val="black"/>
              </a:solidFill>
            </a:endParaRPr>
          </a:p>
        </p:txBody>
      </p:sp>
      <p:sp>
        <p:nvSpPr>
          <p:cNvPr id="11" name="Rectangle 10"/>
          <p:cNvSpPr/>
          <p:nvPr/>
        </p:nvSpPr>
        <p:spPr>
          <a:xfrm>
            <a:off x="2125855" y="3064267"/>
            <a:ext cx="3032218"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table</a:t>
            </a:r>
            <a:r>
              <a:rPr lang="en-US" dirty="0">
                <a:solidFill>
                  <a:prstClr val="black"/>
                </a:solidFill>
                <a:latin typeface="Arial" panose="020B0604020202020204" pitchFamily="34" charset="0"/>
              </a:rPr>
              <a:t> product</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columns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SKU : String</a:t>
            </a:r>
          </a:p>
          <a:p>
            <a:pPr defTabSz="914400"/>
            <a:r>
              <a:rPr lang="en-US" dirty="0">
                <a:solidFill>
                  <a:prstClr val="black"/>
                </a:solidFill>
                <a:latin typeface="Arial" panose="020B0604020202020204" pitchFamily="34" charset="0"/>
              </a:rPr>
              <a:t>     …</a:t>
            </a:r>
            <a:endParaRPr lang="en-US" dirty="0">
              <a:solidFill>
                <a:prstClr val="black"/>
              </a:solidFill>
            </a:endParaRPr>
          </a:p>
        </p:txBody>
      </p:sp>
    </p:spTree>
    <p:extLst>
      <p:ext uri="{BB962C8B-B14F-4D97-AF65-F5344CB8AC3E}">
        <p14:creationId xmlns:p14="http://schemas.microsoft.com/office/powerpoint/2010/main" val="20196531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Linked Tables</a:t>
            </a:r>
            <a:endParaRPr lang="en-US" dirty="0"/>
          </a:p>
        </p:txBody>
      </p:sp>
      <p:sp>
        <p:nvSpPr>
          <p:cNvPr id="3" name="Content Placeholder 2"/>
          <p:cNvSpPr>
            <a:spLocks noGrp="1"/>
          </p:cNvSpPr>
          <p:nvPr>
            <p:ph idx="1"/>
          </p:nvPr>
        </p:nvSpPr>
        <p:spPr>
          <a:xfrm>
            <a:off x="1979612" y="5274584"/>
            <a:ext cx="8569780" cy="1354817"/>
          </a:xfrm>
        </p:spPr>
        <p:txBody>
          <a:bodyPr>
            <a:normAutofit/>
          </a:bodyPr>
          <a:lstStyle/>
          <a:p>
            <a:pPr lvl="1"/>
            <a:r>
              <a:rPr lang="en-US" dirty="0" smtClean="0"/>
              <a:t>Cascading delete: When customer is deleted by user, all orders are automatically deleted also</a:t>
            </a:r>
          </a:p>
          <a:p>
            <a:endParaRPr lang="en-US" dirty="0"/>
          </a:p>
          <a:p>
            <a:endParaRPr lang="en-US" dirty="0"/>
          </a:p>
        </p:txBody>
      </p:sp>
      <p:sp>
        <p:nvSpPr>
          <p:cNvPr id="5" name="Rectangle 4"/>
          <p:cNvSpPr/>
          <p:nvPr/>
        </p:nvSpPr>
        <p:spPr>
          <a:xfrm>
            <a:off x="7131347" y="1171294"/>
            <a:ext cx="3032218"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table</a:t>
            </a:r>
            <a:r>
              <a:rPr lang="en-US" dirty="0">
                <a:solidFill>
                  <a:prstClr val="black"/>
                </a:solidFill>
                <a:latin typeface="Arial" panose="020B0604020202020204" pitchFamily="34" charset="0"/>
              </a:rPr>
              <a:t> order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links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by : ⌹ customer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columns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a:t>
            </a:r>
            <a:endParaRPr lang="en-US" dirty="0">
              <a:solidFill>
                <a:prstClr val="black"/>
              </a:solidFill>
            </a:endParaRPr>
          </a:p>
        </p:txBody>
      </p:sp>
      <p:sp>
        <p:nvSpPr>
          <p:cNvPr id="6" name="Rectangle 5"/>
          <p:cNvSpPr/>
          <p:nvPr/>
        </p:nvSpPr>
        <p:spPr>
          <a:xfrm>
            <a:off x="2945202" y="1241367"/>
            <a:ext cx="3032218" cy="1477328"/>
          </a:xfrm>
          <a:prstGeom prst="rect">
            <a:avLst/>
          </a:prstGeom>
          <a:solidFill>
            <a:schemeClr val="bg2"/>
          </a:solidFill>
          <a:ln w="31750">
            <a:solidFill>
              <a:schemeClr val="accent1"/>
            </a:solidFill>
          </a:ln>
        </p:spPr>
        <p:txBody>
          <a:bodyPr wrap="square">
            <a:spAutoFit/>
          </a:bodyPr>
          <a:lstStyle/>
          <a:p>
            <a:pPr defTabSz="914400"/>
            <a:r>
              <a:rPr lang="en-US" b="1" dirty="0">
                <a:solidFill>
                  <a:srgbClr val="008800"/>
                </a:solidFill>
                <a:latin typeface="Arial" panose="020B0604020202020204" pitchFamily="34" charset="0"/>
              </a:rPr>
              <a:t>table</a:t>
            </a:r>
            <a:r>
              <a:rPr lang="en-US" dirty="0">
                <a:solidFill>
                  <a:prstClr val="black"/>
                </a:solidFill>
                <a:latin typeface="Arial" panose="020B0604020202020204" pitchFamily="34" charset="0"/>
              </a:rPr>
              <a:t> customer</a:t>
            </a:r>
            <a:br>
              <a:rPr lang="en-US" dirty="0">
                <a:solidFill>
                  <a:prstClr val="black"/>
                </a:solidFill>
                <a:latin typeface="Arial" panose="020B0604020202020204" pitchFamily="34" charset="0"/>
              </a:rPr>
            </a:br>
            <a:r>
              <a:rPr lang="en-US" b="1" dirty="0">
                <a:solidFill>
                  <a:srgbClr val="008800"/>
                </a:solidFill>
                <a:latin typeface="Arial" panose="020B0604020202020204" pitchFamily="34" charset="0"/>
              </a:rPr>
              <a:t>columns</a:t>
            </a:r>
            <a:r>
              <a:rPr lang="en-US" dirty="0">
                <a:solidFill>
                  <a:prstClr val="black"/>
                </a:solidFill>
                <a:latin typeface="Arial" panose="020B0604020202020204" pitchFamily="34" charset="0"/>
              </a:rPr>
              <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name : String</a:t>
            </a:r>
            <a:br>
              <a:rPr lang="en-US" dirty="0">
                <a:solidFill>
                  <a:prstClr val="black"/>
                </a:solidFill>
                <a:latin typeface="Arial" panose="020B0604020202020204" pitchFamily="34" charset="0"/>
              </a:rPr>
            </a:br>
            <a:r>
              <a:rPr lang="en-US" dirty="0">
                <a:solidFill>
                  <a:prstClr val="black"/>
                </a:solidFill>
                <a:latin typeface="Arial" panose="020B0604020202020204" pitchFamily="34" charset="0"/>
              </a:rPr>
              <a:t>     e-mail : String</a:t>
            </a:r>
          </a:p>
          <a:p>
            <a:pPr defTabSz="914400"/>
            <a:r>
              <a:rPr lang="en-US" dirty="0">
                <a:solidFill>
                  <a:prstClr val="black"/>
                </a:solidFill>
                <a:latin typeface="Arial" panose="020B0604020202020204" pitchFamily="34" charset="0"/>
              </a:rPr>
              <a:t>     …</a:t>
            </a:r>
            <a:endParaRPr lang="en-US" dirty="0">
              <a:solidFill>
                <a:prstClr val="black"/>
              </a:solidFill>
            </a:endParaRPr>
          </a:p>
        </p:txBody>
      </p:sp>
      <p:sp>
        <p:nvSpPr>
          <p:cNvPr id="4" name="Rectangle 3"/>
          <p:cNvSpPr/>
          <p:nvPr/>
        </p:nvSpPr>
        <p:spPr>
          <a:xfrm>
            <a:off x="3521277" y="3091256"/>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customer1</a:t>
            </a:r>
          </a:p>
        </p:txBody>
      </p:sp>
      <p:sp>
        <p:nvSpPr>
          <p:cNvPr id="8" name="Rectangle 7"/>
          <p:cNvSpPr/>
          <p:nvPr/>
        </p:nvSpPr>
        <p:spPr>
          <a:xfrm>
            <a:off x="3521277" y="3513711"/>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customer2</a:t>
            </a:r>
          </a:p>
        </p:txBody>
      </p:sp>
      <p:sp>
        <p:nvSpPr>
          <p:cNvPr id="9" name="Rectangle 8"/>
          <p:cNvSpPr/>
          <p:nvPr/>
        </p:nvSpPr>
        <p:spPr>
          <a:xfrm>
            <a:off x="7524468" y="3079554"/>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order1</a:t>
            </a:r>
          </a:p>
        </p:txBody>
      </p:sp>
      <p:sp>
        <p:nvSpPr>
          <p:cNvPr id="10" name="Rectangle 9"/>
          <p:cNvSpPr/>
          <p:nvPr/>
        </p:nvSpPr>
        <p:spPr>
          <a:xfrm>
            <a:off x="7515397" y="3483878"/>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order1</a:t>
            </a:r>
          </a:p>
        </p:txBody>
      </p:sp>
      <p:sp>
        <p:nvSpPr>
          <p:cNvPr id="11" name="Rectangle 10"/>
          <p:cNvSpPr/>
          <p:nvPr/>
        </p:nvSpPr>
        <p:spPr>
          <a:xfrm>
            <a:off x="7524468" y="3884360"/>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order1</a:t>
            </a:r>
          </a:p>
        </p:txBody>
      </p:sp>
      <p:sp>
        <p:nvSpPr>
          <p:cNvPr id="12" name="Rectangle 11"/>
          <p:cNvSpPr/>
          <p:nvPr/>
        </p:nvSpPr>
        <p:spPr>
          <a:xfrm>
            <a:off x="7524468" y="4272819"/>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order1</a:t>
            </a:r>
          </a:p>
        </p:txBody>
      </p:sp>
      <p:sp>
        <p:nvSpPr>
          <p:cNvPr id="13" name="Rectangle 12"/>
          <p:cNvSpPr/>
          <p:nvPr/>
        </p:nvSpPr>
        <p:spPr>
          <a:xfrm>
            <a:off x="7515397" y="4677143"/>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order1</a:t>
            </a:r>
          </a:p>
        </p:txBody>
      </p:sp>
      <p:sp>
        <p:nvSpPr>
          <p:cNvPr id="14" name="Rectangle 13"/>
          <p:cNvSpPr/>
          <p:nvPr/>
        </p:nvSpPr>
        <p:spPr>
          <a:xfrm>
            <a:off x="3521277" y="3936166"/>
            <a:ext cx="1613010" cy="3456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dirty="0">
                <a:solidFill>
                  <a:prstClr val="black"/>
                </a:solidFill>
                <a:latin typeface="Consolas" pitchFamily="49" charset="0"/>
              </a:rPr>
              <a:t>customer3</a:t>
            </a:r>
          </a:p>
        </p:txBody>
      </p:sp>
      <p:cxnSp>
        <p:nvCxnSpPr>
          <p:cNvPr id="16" name="Straight Arrow Connector 15"/>
          <p:cNvCxnSpPr>
            <a:stCxn id="9" idx="1"/>
            <a:endCxn id="4" idx="3"/>
          </p:cNvCxnSpPr>
          <p:nvPr/>
        </p:nvCxnSpPr>
        <p:spPr>
          <a:xfrm flipH="1">
            <a:off x="5134288" y="3252376"/>
            <a:ext cx="2390181" cy="11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7" name="Straight Arrow Connector 16"/>
          <p:cNvCxnSpPr/>
          <p:nvPr/>
        </p:nvCxnSpPr>
        <p:spPr>
          <a:xfrm flipH="1">
            <a:off x="5137681" y="3654939"/>
            <a:ext cx="2390181" cy="117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8" name="Straight Arrow Connector 17"/>
          <p:cNvCxnSpPr/>
          <p:nvPr/>
        </p:nvCxnSpPr>
        <p:spPr>
          <a:xfrm flipH="1" flipV="1">
            <a:off x="5143359" y="3340819"/>
            <a:ext cx="2390181" cy="79310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a:stCxn id="12" idx="1"/>
          </p:cNvCxnSpPr>
          <p:nvPr/>
        </p:nvCxnSpPr>
        <p:spPr>
          <a:xfrm flipH="1" flipV="1">
            <a:off x="5125218" y="4079059"/>
            <a:ext cx="2399251" cy="36658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a:stCxn id="13" idx="1"/>
          </p:cNvCxnSpPr>
          <p:nvPr/>
        </p:nvCxnSpPr>
        <p:spPr>
          <a:xfrm flipH="1" flipV="1">
            <a:off x="5125219" y="4207223"/>
            <a:ext cx="2390179" cy="64274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7" name="TextBox 26"/>
          <p:cNvSpPr txBox="1"/>
          <p:nvPr/>
        </p:nvSpPr>
        <p:spPr>
          <a:xfrm>
            <a:off x="6725135" y="2927977"/>
            <a:ext cx="451220" cy="369332"/>
          </a:xfrm>
          <a:prstGeom prst="rect">
            <a:avLst/>
          </a:prstGeom>
          <a:noFill/>
        </p:spPr>
        <p:txBody>
          <a:bodyPr wrap="square" rtlCol="0">
            <a:spAutoFit/>
          </a:bodyPr>
          <a:lstStyle/>
          <a:p>
            <a:pPr defTabSz="914400"/>
            <a:r>
              <a:rPr lang="en-US" dirty="0">
                <a:solidFill>
                  <a:prstClr val="black"/>
                </a:solidFill>
              </a:rPr>
              <a:t>by</a:t>
            </a:r>
          </a:p>
        </p:txBody>
      </p:sp>
      <p:sp>
        <p:nvSpPr>
          <p:cNvPr id="28" name="TextBox 27"/>
          <p:cNvSpPr txBox="1"/>
          <p:nvPr/>
        </p:nvSpPr>
        <p:spPr>
          <a:xfrm>
            <a:off x="6725135" y="3328949"/>
            <a:ext cx="451220" cy="369332"/>
          </a:xfrm>
          <a:prstGeom prst="rect">
            <a:avLst/>
          </a:prstGeom>
          <a:noFill/>
        </p:spPr>
        <p:txBody>
          <a:bodyPr wrap="square" rtlCol="0">
            <a:spAutoFit/>
          </a:bodyPr>
          <a:lstStyle/>
          <a:p>
            <a:pPr defTabSz="914400"/>
            <a:r>
              <a:rPr lang="en-US" dirty="0">
                <a:solidFill>
                  <a:prstClr val="black"/>
                </a:solidFill>
              </a:rPr>
              <a:t>by</a:t>
            </a:r>
          </a:p>
        </p:txBody>
      </p:sp>
      <p:sp>
        <p:nvSpPr>
          <p:cNvPr id="29" name="TextBox 28"/>
          <p:cNvSpPr txBox="1"/>
          <p:nvPr/>
        </p:nvSpPr>
        <p:spPr>
          <a:xfrm>
            <a:off x="7073248" y="3699739"/>
            <a:ext cx="451220" cy="369332"/>
          </a:xfrm>
          <a:prstGeom prst="rect">
            <a:avLst/>
          </a:prstGeom>
          <a:noFill/>
        </p:spPr>
        <p:txBody>
          <a:bodyPr wrap="square" rtlCol="0">
            <a:spAutoFit/>
          </a:bodyPr>
          <a:lstStyle/>
          <a:p>
            <a:pPr defTabSz="914400"/>
            <a:r>
              <a:rPr lang="en-US" dirty="0">
                <a:solidFill>
                  <a:prstClr val="black"/>
                </a:solidFill>
              </a:rPr>
              <a:t>by</a:t>
            </a:r>
          </a:p>
        </p:txBody>
      </p:sp>
      <p:sp>
        <p:nvSpPr>
          <p:cNvPr id="30" name="TextBox 29"/>
          <p:cNvSpPr txBox="1"/>
          <p:nvPr/>
        </p:nvSpPr>
        <p:spPr>
          <a:xfrm>
            <a:off x="6622028" y="4016387"/>
            <a:ext cx="451220" cy="369332"/>
          </a:xfrm>
          <a:prstGeom prst="rect">
            <a:avLst/>
          </a:prstGeom>
          <a:noFill/>
        </p:spPr>
        <p:txBody>
          <a:bodyPr wrap="square" rtlCol="0">
            <a:spAutoFit/>
          </a:bodyPr>
          <a:lstStyle/>
          <a:p>
            <a:pPr defTabSz="914400"/>
            <a:r>
              <a:rPr lang="en-US" dirty="0">
                <a:solidFill>
                  <a:prstClr val="black"/>
                </a:solidFill>
              </a:rPr>
              <a:t>by</a:t>
            </a:r>
          </a:p>
        </p:txBody>
      </p:sp>
      <p:sp>
        <p:nvSpPr>
          <p:cNvPr id="31" name="TextBox 30"/>
          <p:cNvSpPr txBox="1"/>
          <p:nvPr/>
        </p:nvSpPr>
        <p:spPr>
          <a:xfrm>
            <a:off x="7055106" y="4430858"/>
            <a:ext cx="451220" cy="369332"/>
          </a:xfrm>
          <a:prstGeom prst="rect">
            <a:avLst/>
          </a:prstGeom>
          <a:noFill/>
        </p:spPr>
        <p:txBody>
          <a:bodyPr wrap="square" rtlCol="0">
            <a:spAutoFit/>
          </a:bodyPr>
          <a:lstStyle/>
          <a:p>
            <a:pPr defTabSz="914400"/>
            <a:r>
              <a:rPr lang="en-US" dirty="0">
                <a:solidFill>
                  <a:prstClr val="black"/>
                </a:solidFill>
              </a:rPr>
              <a:t>by</a:t>
            </a:r>
          </a:p>
        </p:txBody>
      </p:sp>
    </p:spTree>
    <p:extLst>
      <p:ext uri="{BB962C8B-B14F-4D97-AF65-F5344CB8AC3E}">
        <p14:creationId xmlns:p14="http://schemas.microsoft.com/office/powerpoint/2010/main" val="178457847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 Preparation: Session Management</a:t>
            </a:r>
            <a:endParaRPr lang="en-US" dirty="0"/>
          </a:p>
        </p:txBody>
      </p:sp>
      <p:sp>
        <p:nvSpPr>
          <p:cNvPr id="3" name="Content Placeholder 2"/>
          <p:cNvSpPr>
            <a:spLocks noGrp="1"/>
          </p:cNvSpPr>
          <p:nvPr>
            <p:ph idx="1"/>
          </p:nvPr>
        </p:nvSpPr>
        <p:spPr>
          <a:xfrm>
            <a:off x="2140788" y="1316725"/>
            <a:ext cx="8229600" cy="5334000"/>
          </a:xfrm>
        </p:spPr>
        <p:txBody>
          <a:bodyPr>
            <a:normAutofit fontScale="92500"/>
          </a:bodyPr>
          <a:lstStyle/>
          <a:p>
            <a:r>
              <a:rPr lang="en-US" dirty="0" smtClean="0"/>
              <a:t>one</a:t>
            </a:r>
            <a:r>
              <a:rPr lang="en-US" dirty="0" smtClean="0">
                <a:solidFill>
                  <a:srgbClr val="FF0000"/>
                </a:solidFill>
              </a:rPr>
              <a:t> private session </a:t>
            </a:r>
            <a:r>
              <a:rPr lang="en-US" dirty="0" smtClean="0"/>
              <a:t>for each script and user</a:t>
            </a:r>
          </a:p>
          <a:p>
            <a:pPr lvl="1"/>
            <a:r>
              <a:rPr lang="en-US" dirty="0" smtClean="0"/>
              <a:t>Is the default session, if script does not specify</a:t>
            </a:r>
          </a:p>
          <a:p>
            <a:pPr lvl="1"/>
            <a:r>
              <a:rPr lang="en-US" dirty="0" smtClean="0"/>
              <a:t>Contents are shared between devices by same user</a:t>
            </a:r>
            <a:endParaRPr lang="en-US" dirty="0"/>
          </a:p>
          <a:p>
            <a:r>
              <a:rPr lang="en-US" dirty="0"/>
              <a:t>o</a:t>
            </a:r>
            <a:r>
              <a:rPr lang="en-US" dirty="0" smtClean="0"/>
              <a:t>ne</a:t>
            </a:r>
            <a:r>
              <a:rPr lang="en-US" dirty="0" smtClean="0">
                <a:solidFill>
                  <a:srgbClr val="FF0000"/>
                </a:solidFill>
              </a:rPr>
              <a:t> public session </a:t>
            </a:r>
            <a:r>
              <a:rPr lang="en-US" dirty="0" smtClean="0"/>
              <a:t>for each script</a:t>
            </a:r>
          </a:p>
          <a:p>
            <a:pPr lvl="1"/>
            <a:r>
              <a:rPr lang="en-US" dirty="0" smtClean="0"/>
              <a:t>Contents shared between everyone running this script</a:t>
            </a:r>
            <a:endParaRPr lang="en-US" dirty="0"/>
          </a:p>
          <a:p>
            <a:r>
              <a:rPr lang="en-US" dirty="0"/>
              <a:t>a</a:t>
            </a:r>
            <a:r>
              <a:rPr lang="en-US" dirty="0" smtClean="0"/>
              <a:t>ny number of </a:t>
            </a:r>
            <a:r>
              <a:rPr lang="en-US" dirty="0" smtClean="0">
                <a:solidFill>
                  <a:srgbClr val="FF0000"/>
                </a:solidFill>
              </a:rPr>
              <a:t>custom sessions</a:t>
            </a:r>
          </a:p>
          <a:p>
            <a:pPr lvl="1"/>
            <a:r>
              <a:rPr lang="en-US" dirty="0" smtClean="0"/>
              <a:t>Created and managed by users</a:t>
            </a:r>
          </a:p>
          <a:p>
            <a:pPr lvl="1"/>
            <a:r>
              <a:rPr lang="en-US" dirty="0" smtClean="0"/>
              <a:t>Each session has a “host” (the user that created it)</a:t>
            </a:r>
          </a:p>
          <a:p>
            <a:pPr lvl="1"/>
            <a:r>
              <a:rPr lang="en-US" dirty="0" smtClean="0"/>
              <a:t>Can be public, private, or broadcast</a:t>
            </a:r>
          </a:p>
          <a:p>
            <a:pPr lvl="1"/>
            <a:r>
              <a:rPr lang="en-US" dirty="0" smtClean="0"/>
              <a:t>Can manage access permissions for individual users</a:t>
            </a:r>
            <a:endParaRPr lang="en-US" dirty="0"/>
          </a:p>
        </p:txBody>
      </p:sp>
    </p:spTree>
    <p:extLst>
      <p:ext uri="{BB962C8B-B14F-4D97-AF65-F5344CB8AC3E}">
        <p14:creationId xmlns:p14="http://schemas.microsoft.com/office/powerpoint/2010/main" val="265582132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1887" y="433410"/>
            <a:ext cx="8229600" cy="1143000"/>
          </a:xfrm>
        </p:spPr>
        <p:txBody>
          <a:bodyPr>
            <a:normAutofit fontScale="90000"/>
          </a:bodyPr>
          <a:lstStyle/>
          <a:p>
            <a:r>
              <a:rPr lang="en-US" dirty="0" smtClean="0"/>
              <a:t>Planned Feature: </a:t>
            </a:r>
            <a:br>
              <a:rPr lang="en-US" dirty="0" smtClean="0"/>
            </a:br>
            <a:r>
              <a:rPr lang="en-US" dirty="0" smtClean="0"/>
              <a:t>Recover stronger consistency</a:t>
            </a:r>
            <a:endParaRPr lang="en-US" dirty="0"/>
          </a:p>
        </p:txBody>
      </p:sp>
      <p:sp>
        <p:nvSpPr>
          <p:cNvPr id="3" name="Content Placeholder 2"/>
          <p:cNvSpPr>
            <a:spLocks noGrp="1"/>
          </p:cNvSpPr>
          <p:nvPr>
            <p:ph idx="1"/>
          </p:nvPr>
        </p:nvSpPr>
        <p:spPr>
          <a:xfrm>
            <a:off x="2140788" y="2468875"/>
            <a:ext cx="8229600" cy="4181850"/>
          </a:xfrm>
        </p:spPr>
        <p:txBody>
          <a:bodyPr>
            <a:normAutofit/>
          </a:bodyPr>
          <a:lstStyle/>
          <a:p>
            <a:r>
              <a:rPr lang="en-US" dirty="0" smtClean="0"/>
              <a:t>Use ‘flush’ statement to block until all local rounds are confirmed by server.</a:t>
            </a:r>
          </a:p>
          <a:p>
            <a:endParaRPr lang="en-US" dirty="0"/>
          </a:p>
          <a:p>
            <a:r>
              <a:rPr lang="en-US" dirty="0" smtClean="0"/>
              <a:t>Can be used to implement strong consistency.</a:t>
            </a:r>
          </a:p>
          <a:p>
            <a:endParaRPr lang="en-US" dirty="0"/>
          </a:p>
          <a:p>
            <a:r>
              <a:rPr lang="en-US" dirty="0" smtClean="0"/>
              <a:t>But: hangs if no server connection (need timeout).</a:t>
            </a:r>
          </a:p>
          <a:p>
            <a:endParaRPr lang="en-US" dirty="0"/>
          </a:p>
        </p:txBody>
      </p:sp>
    </p:spTree>
    <p:extLst>
      <p:ext uri="{BB962C8B-B14F-4D97-AF65-F5344CB8AC3E}">
        <p14:creationId xmlns:p14="http://schemas.microsoft.com/office/powerpoint/2010/main" val="22639314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dirty="0" smtClean="0">
              <a:solidFill>
                <a:schemeClr val="bg1"/>
              </a:solidFill>
              <a:latin typeface="Segoe UI (Body)"/>
            </a:endParaRPr>
          </a:p>
        </p:txBody>
      </p:sp>
      <p:sp>
        <p:nvSpPr>
          <p:cNvPr id="6" name="Text Placeholder 5"/>
          <p:cNvSpPr>
            <a:spLocks noGrp="1"/>
          </p:cNvSpPr>
          <p:nvPr>
            <p:ph type="body" sz="quarter" idx="10"/>
          </p:nvPr>
        </p:nvSpPr>
        <p:spPr>
          <a:xfrm>
            <a:off x="976313" y="2687782"/>
            <a:ext cx="10242550" cy="1378644"/>
          </a:xfrm>
        </p:spPr>
        <p:txBody>
          <a:bodyPr/>
          <a:lstStyle/>
          <a:p>
            <a:r>
              <a:rPr lang="en-US" dirty="0" smtClean="0">
                <a:solidFill>
                  <a:schemeClr val="bg1"/>
                </a:solidFill>
              </a:rPr>
              <a:t>the </a:t>
            </a:r>
            <a:r>
              <a:rPr lang="en-US" dirty="0" err="1" smtClean="0">
                <a:solidFill>
                  <a:schemeClr val="bg1"/>
                </a:solidFill>
              </a:rPr>
              <a:t>langauge</a:t>
            </a:r>
            <a:endParaRPr lang="en-US" dirty="0">
              <a:solidFill>
                <a:schemeClr val="bg1"/>
              </a:solidFill>
            </a:endParaRPr>
          </a:p>
        </p:txBody>
      </p:sp>
      <p:sp>
        <p:nvSpPr>
          <p:cNvPr id="26" name="Text Placeholder 25"/>
          <p:cNvSpPr>
            <a:spLocks noGrp="1"/>
          </p:cNvSpPr>
          <p:nvPr>
            <p:ph type="body" sz="quarter" idx="11"/>
          </p:nvPr>
        </p:nvSpPr>
        <p:spPr/>
        <p:txBody>
          <a:bodyPr/>
          <a:lstStyle/>
          <a:p>
            <a:r>
              <a:rPr lang="en-US" dirty="0" err="1" smtClean="0">
                <a:solidFill>
                  <a:schemeClr val="bg1"/>
                </a:solidFill>
              </a:rPr>
              <a:t>touch</a:t>
            </a:r>
            <a:r>
              <a:rPr lang="en-US" dirty="0" err="1" smtClean="0">
                <a:solidFill>
                  <a:schemeClr val="bg1"/>
                </a:solidFill>
                <a:latin typeface="Segoe UI Semibold" pitchFamily="34" charset="0"/>
              </a:rPr>
              <a:t>develop</a:t>
            </a:r>
            <a:endParaRPr lang="en-US" dirty="0">
              <a:solidFill>
                <a:schemeClr val="bg1"/>
              </a:solidFill>
            </a:endParaRPr>
          </a:p>
        </p:txBody>
      </p:sp>
    </p:spTree>
    <p:extLst>
      <p:ext uri="{BB962C8B-B14F-4D97-AF65-F5344CB8AC3E}">
        <p14:creationId xmlns:p14="http://schemas.microsoft.com/office/powerpoint/2010/main" val="4238694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2104" y="-219475"/>
            <a:ext cx="3476025" cy="2649945"/>
          </a:xfrm>
        </p:spPr>
        <p:txBody>
          <a:bodyPr>
            <a:normAutofit/>
          </a:bodyPr>
          <a:lstStyle/>
          <a:p>
            <a:r>
              <a:rPr lang="en-US" dirty="0" smtClean="0"/>
              <a:t>Our research papers behind it all</a:t>
            </a:r>
            <a:endParaRPr lang="en-US" dirty="0"/>
          </a:p>
        </p:txBody>
      </p:sp>
      <p:sp>
        <p:nvSpPr>
          <p:cNvPr id="8" name="Content Placeholder 7"/>
          <p:cNvSpPr>
            <a:spLocks noGrp="1"/>
          </p:cNvSpPr>
          <p:nvPr>
            <p:ph idx="1"/>
          </p:nvPr>
        </p:nvSpPr>
        <p:spPr>
          <a:xfrm>
            <a:off x="2200569" y="2622495"/>
            <a:ext cx="3847795" cy="4509830"/>
          </a:xfrm>
        </p:spPr>
        <p:txBody>
          <a:bodyPr>
            <a:normAutofit lnSpcReduction="10000"/>
          </a:bodyPr>
          <a:lstStyle/>
          <a:p>
            <a:r>
              <a:rPr lang="en-US" dirty="0" smtClean="0"/>
              <a:t>How to formalize the consistency model?</a:t>
            </a:r>
          </a:p>
          <a:p>
            <a:r>
              <a:rPr lang="en-US" dirty="0" smtClean="0"/>
              <a:t>How to visualize and implement consistency?</a:t>
            </a:r>
          </a:p>
          <a:p>
            <a:r>
              <a:rPr lang="en-US" dirty="0" smtClean="0"/>
              <a:t>How to write programs for this model?</a:t>
            </a:r>
            <a:endParaRPr lang="en-US" dirty="0"/>
          </a:p>
        </p:txBody>
      </p:sp>
      <p:sp>
        <p:nvSpPr>
          <p:cNvPr id="4" name="TextBox 3"/>
          <p:cNvSpPr txBox="1"/>
          <p:nvPr/>
        </p:nvSpPr>
        <p:spPr>
          <a:xfrm>
            <a:off x="6094412" y="433410"/>
            <a:ext cx="3610070" cy="181588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r>
              <a:rPr lang="en-US" sz="2800" b="1" dirty="0">
                <a:solidFill>
                  <a:prstClr val="black"/>
                </a:solidFill>
              </a:rPr>
              <a:t>Eventually Consistent Transactions (ECT)</a:t>
            </a:r>
          </a:p>
          <a:p>
            <a:pPr defTabSz="914400"/>
            <a:r>
              <a:rPr lang="en-US" sz="2800" dirty="0">
                <a:solidFill>
                  <a:prstClr val="black"/>
                </a:solidFill>
              </a:rPr>
              <a:t>An abstract consistency model </a:t>
            </a:r>
            <a:r>
              <a:rPr lang="en-US" sz="2800" dirty="0">
                <a:solidFill>
                  <a:srgbClr val="990000"/>
                </a:solidFill>
              </a:rPr>
              <a:t>[ESOP ‘12]</a:t>
            </a:r>
          </a:p>
        </p:txBody>
      </p:sp>
      <p:sp>
        <p:nvSpPr>
          <p:cNvPr id="5" name="TextBox 4"/>
          <p:cNvSpPr txBox="1"/>
          <p:nvPr/>
        </p:nvSpPr>
        <p:spPr>
          <a:xfrm>
            <a:off x="7056342" y="2737711"/>
            <a:ext cx="3610070" cy="2246769"/>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r>
              <a:rPr lang="en-US" sz="2800" b="1" dirty="0">
                <a:solidFill>
                  <a:prstClr val="black"/>
                </a:solidFill>
              </a:rPr>
              <a:t>Revision Consistency</a:t>
            </a:r>
          </a:p>
          <a:p>
            <a:pPr defTabSz="914400"/>
            <a:r>
              <a:rPr lang="en-US" sz="2800" dirty="0">
                <a:solidFill>
                  <a:prstClr val="black"/>
                </a:solidFill>
              </a:rPr>
              <a:t>An implementation technique reminiscent of source control systems </a:t>
            </a:r>
            <a:r>
              <a:rPr lang="en-US" sz="2800" dirty="0">
                <a:solidFill>
                  <a:srgbClr val="990000"/>
                </a:solidFill>
              </a:rPr>
              <a:t>[ESOP ‘11,’12]</a:t>
            </a:r>
          </a:p>
        </p:txBody>
      </p:sp>
      <p:sp>
        <p:nvSpPr>
          <p:cNvPr id="6" name="TextBox 5"/>
          <p:cNvSpPr txBox="1"/>
          <p:nvPr/>
        </p:nvSpPr>
        <p:spPr>
          <a:xfrm>
            <a:off x="6094412" y="5328215"/>
            <a:ext cx="4203162" cy="138499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defTabSz="914400"/>
            <a:r>
              <a:rPr lang="en-US" sz="2800" b="1" dirty="0">
                <a:solidFill>
                  <a:prstClr val="black"/>
                </a:solidFill>
              </a:rPr>
              <a:t>Cloud Types</a:t>
            </a:r>
            <a:br>
              <a:rPr lang="en-US" sz="2800" b="1" dirty="0">
                <a:solidFill>
                  <a:prstClr val="black"/>
                </a:solidFill>
              </a:rPr>
            </a:br>
            <a:r>
              <a:rPr lang="en-US" sz="2800" dirty="0">
                <a:solidFill>
                  <a:prstClr val="black"/>
                </a:solidFill>
              </a:rPr>
              <a:t>Defining Structured EC Data </a:t>
            </a:r>
            <a:r>
              <a:rPr lang="en-US" sz="2800" dirty="0">
                <a:solidFill>
                  <a:srgbClr val="990000"/>
                </a:solidFill>
              </a:rPr>
              <a:t>[ECOOP ’12]</a:t>
            </a:r>
          </a:p>
        </p:txBody>
      </p:sp>
      <p:cxnSp>
        <p:nvCxnSpPr>
          <p:cNvPr id="10" name="Straight Arrow Connector 9"/>
          <p:cNvCxnSpPr/>
          <p:nvPr/>
        </p:nvCxnSpPr>
        <p:spPr>
          <a:xfrm>
            <a:off x="6440057" y="2249292"/>
            <a:ext cx="0" cy="3078922"/>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195993" y="2249292"/>
            <a:ext cx="0" cy="488418"/>
          </a:xfrm>
          <a:prstGeom prst="straightConnector1">
            <a:avLst/>
          </a:prstGeom>
          <a:ln w="952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3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 calcmode="lin" valueType="num">
                                      <p:cBhvr additive="base">
                                        <p:cTn id="21"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a:xfrm>
            <a:off x="2208212" y="1278320"/>
            <a:ext cx="8229600" cy="5376701"/>
          </a:xfrm>
        </p:spPr>
        <p:txBody>
          <a:bodyPr>
            <a:normAutofit/>
          </a:bodyPr>
          <a:lstStyle/>
          <a:p>
            <a:r>
              <a:rPr lang="en-US" dirty="0"/>
              <a:t>CRDTs (Conflict-Free Replicated Data Types)</a:t>
            </a:r>
          </a:p>
          <a:p>
            <a:pPr lvl="1"/>
            <a:r>
              <a:rPr lang="en-US" dirty="0" smtClean="0"/>
              <a:t>[</a:t>
            </a:r>
            <a:r>
              <a:rPr lang="en-US" dirty="0"/>
              <a:t>S</a:t>
            </a:r>
            <a:r>
              <a:rPr lang="en-US" dirty="0" smtClean="0"/>
              <a:t>hapiro, </a:t>
            </a:r>
            <a:r>
              <a:rPr lang="en-US" dirty="0" err="1"/>
              <a:t>P</a:t>
            </a:r>
            <a:r>
              <a:rPr lang="en-US" dirty="0" err="1" smtClean="0"/>
              <a:t>reguica</a:t>
            </a:r>
            <a:r>
              <a:rPr lang="en-US" dirty="0" smtClean="0"/>
              <a:t>, </a:t>
            </a:r>
            <a:r>
              <a:rPr lang="en-US" dirty="0" err="1" smtClean="0"/>
              <a:t>Baquero</a:t>
            </a:r>
            <a:r>
              <a:rPr lang="en-US" dirty="0" smtClean="0"/>
              <a:t>, Zawirski]</a:t>
            </a:r>
          </a:p>
          <a:p>
            <a:pPr lvl="1"/>
            <a:r>
              <a:rPr lang="en-US" dirty="0" smtClean="0"/>
              <a:t>Similar motivation and similar techniques</a:t>
            </a:r>
          </a:p>
          <a:p>
            <a:pPr lvl="1"/>
            <a:r>
              <a:rPr lang="en-US" dirty="0" smtClean="0"/>
              <a:t>use commutative operations only</a:t>
            </a:r>
          </a:p>
          <a:p>
            <a:pPr lvl="1"/>
            <a:r>
              <a:rPr lang="en-US" dirty="0" smtClean="0"/>
              <a:t>not clear how to do composition</a:t>
            </a:r>
          </a:p>
          <a:p>
            <a:r>
              <a:rPr lang="en-US" dirty="0" smtClean="0"/>
              <a:t>Bayou</a:t>
            </a:r>
          </a:p>
          <a:p>
            <a:pPr lvl="1"/>
            <a:r>
              <a:rPr lang="en-US" dirty="0" smtClean="0"/>
              <a:t>user-defined conflict resolution (merge </a:t>
            </a:r>
            <a:r>
              <a:rPr lang="en-US" dirty="0" err="1" smtClean="0"/>
              <a:t>fcts</a:t>
            </a:r>
            <a:r>
              <a:rPr lang="en-US" dirty="0" smtClean="0"/>
              <a:t>.)</a:t>
            </a:r>
          </a:p>
        </p:txBody>
      </p:sp>
    </p:spTree>
    <p:extLst>
      <p:ext uri="{BB962C8B-B14F-4D97-AF65-F5344CB8AC3E}">
        <p14:creationId xmlns:p14="http://schemas.microsoft.com/office/powerpoint/2010/main" val="14771804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8212" y="2161635"/>
            <a:ext cx="8229600" cy="4010565"/>
          </a:xfrm>
        </p:spPr>
        <p:txBody>
          <a:bodyPr/>
          <a:lstStyle/>
          <a:p>
            <a:r>
              <a:rPr lang="en-US" dirty="0" smtClean="0"/>
              <a:t>Claim: this is not too hard. Developers can write nice apps using these primitives.</a:t>
            </a:r>
          </a:p>
          <a:p>
            <a:endParaRPr lang="en-US" dirty="0"/>
          </a:p>
          <a:p>
            <a:r>
              <a:rPr lang="en-US" dirty="0" smtClean="0"/>
              <a:t>How to evaluate claim: see what scripts our users write…</a:t>
            </a:r>
            <a:endParaRPr lang="en-US"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24878" b="5660"/>
          <a:stretch/>
        </p:blipFill>
        <p:spPr bwMode="auto">
          <a:xfrm>
            <a:off x="1522414" y="0"/>
            <a:ext cx="914399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061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7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 ids</a:t>
            </a:r>
            <a:endParaRPr lang="en-US" dirty="0"/>
          </a:p>
        </p:txBody>
      </p:sp>
      <p:sp>
        <p:nvSpPr>
          <p:cNvPr id="3" name="Content Placeholder 2"/>
          <p:cNvSpPr>
            <a:spLocks noGrp="1"/>
          </p:cNvSpPr>
          <p:nvPr>
            <p:ph idx="1"/>
          </p:nvPr>
        </p:nvSpPr>
        <p:spPr/>
        <p:txBody>
          <a:bodyPr/>
          <a:lstStyle/>
          <a:p>
            <a:r>
              <a:rPr lang="en-US" dirty="0"/>
              <a:t>b</a:t>
            </a:r>
            <a:r>
              <a:rPr lang="en-US" dirty="0" smtClean="0"/>
              <a:t>ird log v1	/</a:t>
            </a:r>
            <a:r>
              <a:rPr lang="en-US" dirty="0" err="1" smtClean="0"/>
              <a:t>xzpgzmjn</a:t>
            </a:r>
            <a:endParaRPr lang="en-US" dirty="0" smtClean="0"/>
          </a:p>
          <a:p>
            <a:r>
              <a:rPr lang="en-US" dirty="0"/>
              <a:t>b</a:t>
            </a:r>
            <a:r>
              <a:rPr lang="en-US" dirty="0" smtClean="0"/>
              <a:t>ird log v2	</a:t>
            </a:r>
            <a:r>
              <a:rPr lang="en-US" dirty="0"/>
              <a:t>/</a:t>
            </a:r>
            <a:r>
              <a:rPr lang="en-US" dirty="0" err="1" smtClean="0"/>
              <a:t>tlwfhpwf</a:t>
            </a:r>
            <a:endParaRPr lang="en-US" dirty="0" smtClean="0"/>
          </a:p>
          <a:p>
            <a:r>
              <a:rPr lang="en-US" dirty="0" smtClean="0"/>
              <a:t>bird log v3       /</a:t>
            </a:r>
            <a:r>
              <a:rPr lang="en-US" dirty="0" err="1" smtClean="0"/>
              <a:t>mhuekiwn</a:t>
            </a:r>
            <a:endParaRPr lang="en-US" dirty="0"/>
          </a:p>
        </p:txBody>
      </p:sp>
    </p:spTree>
    <p:extLst>
      <p:ext uri="{BB962C8B-B14F-4D97-AF65-F5344CB8AC3E}">
        <p14:creationId xmlns:p14="http://schemas.microsoft.com/office/powerpoint/2010/main" val="77586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Recovering stronger consistency</a:t>
            </a:r>
            <a:endParaRPr lang="en-US" dirty="0"/>
          </a:p>
        </p:txBody>
      </p:sp>
      <p:sp>
        <p:nvSpPr>
          <p:cNvPr id="3" name="Content Placeholder 2"/>
          <p:cNvSpPr>
            <a:spLocks noGrp="1"/>
          </p:cNvSpPr>
          <p:nvPr>
            <p:ph idx="1"/>
          </p:nvPr>
        </p:nvSpPr>
        <p:spPr>
          <a:xfrm>
            <a:off x="2292318" y="1431940"/>
            <a:ext cx="8187559" cy="5426060"/>
          </a:xfrm>
        </p:spPr>
        <p:txBody>
          <a:bodyPr>
            <a:normAutofit/>
          </a:bodyPr>
          <a:lstStyle/>
          <a:p>
            <a:r>
              <a:rPr lang="en-US" dirty="0" smtClean="0"/>
              <a:t>Everything we’ve shown so far is non-blocking.</a:t>
            </a:r>
          </a:p>
          <a:p>
            <a:pPr lvl="1"/>
            <a:r>
              <a:rPr lang="en-US" dirty="0" smtClean="0"/>
              <a:t>Client program can actually not see in any way if connected to server or not.</a:t>
            </a:r>
          </a:p>
          <a:p>
            <a:pPr lvl="1"/>
            <a:r>
              <a:rPr lang="en-US" dirty="0" smtClean="0"/>
              <a:t>Great for performance, robustness and offline operation</a:t>
            </a:r>
          </a:p>
          <a:p>
            <a:pPr lvl="1"/>
            <a:r>
              <a:rPr lang="en-US" dirty="0" smtClean="0"/>
              <a:t>But, cannot do operations that require </a:t>
            </a:r>
            <a:r>
              <a:rPr lang="en-US" dirty="0" smtClean="0">
                <a:solidFill>
                  <a:schemeClr val="accent1"/>
                </a:solidFill>
              </a:rPr>
              <a:t>true</a:t>
            </a:r>
            <a:r>
              <a:rPr lang="en-US" dirty="0" smtClean="0"/>
              <a:t> arbitration (e.g. acquire a lock) at all, even if we are willing to sacrifice offline operation</a:t>
            </a:r>
          </a:p>
        </p:txBody>
      </p:sp>
    </p:spTree>
    <p:extLst>
      <p:ext uri="{BB962C8B-B14F-4D97-AF65-F5344CB8AC3E}">
        <p14:creationId xmlns:p14="http://schemas.microsoft.com/office/powerpoint/2010/main" val="13403889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44468" y="1497935"/>
            <a:ext cx="2112275" cy="4734630"/>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endParaRPr lang="en-US" sz="2400" dirty="0">
              <a:solidFill>
                <a:prstClr val="black"/>
              </a:solidFill>
            </a:endParaRPr>
          </a:p>
        </p:txBody>
      </p:sp>
      <p:sp>
        <p:nvSpPr>
          <p:cNvPr id="2" name="Title 1"/>
          <p:cNvSpPr>
            <a:spLocks noGrp="1"/>
          </p:cNvSpPr>
          <p:nvPr>
            <p:ph type="title"/>
          </p:nvPr>
        </p:nvSpPr>
        <p:spPr>
          <a:xfrm>
            <a:off x="1827213" y="68400"/>
            <a:ext cx="8508843" cy="1143000"/>
          </a:xfrm>
        </p:spPr>
        <p:txBody>
          <a:bodyPr>
            <a:normAutofit fontScale="90000"/>
          </a:bodyPr>
          <a:lstStyle/>
          <a:p>
            <a:r>
              <a:rPr lang="en-US" sz="3600" dirty="0"/>
              <a:t>Planned Feature: </a:t>
            </a:r>
            <a:br>
              <a:rPr lang="en-US" sz="3600" dirty="0"/>
            </a:br>
            <a:r>
              <a:rPr lang="en-US" sz="3600" dirty="0"/>
              <a:t>On-Demand Stronger Consistency</a:t>
            </a:r>
          </a:p>
        </p:txBody>
      </p:sp>
      <p:sp>
        <p:nvSpPr>
          <p:cNvPr id="3" name="Content Placeholder 2"/>
          <p:cNvSpPr>
            <a:spLocks noGrp="1"/>
          </p:cNvSpPr>
          <p:nvPr>
            <p:ph idx="1"/>
          </p:nvPr>
        </p:nvSpPr>
        <p:spPr>
          <a:xfrm>
            <a:off x="6831208" y="1264187"/>
            <a:ext cx="3156505" cy="5426060"/>
          </a:xfrm>
        </p:spPr>
        <p:txBody>
          <a:bodyPr>
            <a:noAutofit/>
          </a:bodyPr>
          <a:lstStyle/>
          <a:p>
            <a:r>
              <a:rPr lang="en-US" sz="2400" dirty="0">
                <a:solidFill>
                  <a:schemeClr val="accent6"/>
                </a:solidFill>
              </a:rPr>
              <a:t>flush</a:t>
            </a:r>
            <a:r>
              <a:rPr lang="en-US" sz="2400" dirty="0"/>
              <a:t> primitive blocks until local state has reached main revision and result has come back to device</a:t>
            </a:r>
          </a:p>
          <a:p>
            <a:r>
              <a:rPr lang="en-US" sz="2400" dirty="0"/>
              <a:t>Sufficient to implement strong consistency</a:t>
            </a:r>
          </a:p>
          <a:p>
            <a:r>
              <a:rPr lang="en-US" sz="2400" dirty="0"/>
              <a:t>Flush </a:t>
            </a:r>
            <a:r>
              <a:rPr lang="en-US" sz="2400" dirty="0">
                <a:solidFill>
                  <a:srgbClr val="C00000"/>
                </a:solidFill>
              </a:rPr>
              <a:t>blocks</a:t>
            </a:r>
            <a:r>
              <a:rPr lang="en-US" sz="2400" dirty="0"/>
              <a:t> –times out if server connection is not available.</a:t>
            </a:r>
          </a:p>
        </p:txBody>
      </p:sp>
      <p:sp>
        <p:nvSpPr>
          <p:cNvPr id="8" name="TextBox 7"/>
          <p:cNvSpPr txBox="1"/>
          <p:nvPr/>
        </p:nvSpPr>
        <p:spPr>
          <a:xfrm flipH="1">
            <a:off x="5543920" y="2946769"/>
            <a:ext cx="1328057" cy="295978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spcBef>
                <a:spcPts val="1400"/>
              </a:spcBef>
            </a:pPr>
            <a:endParaRPr lang="en-US" sz="1600" b="1" dirty="0">
              <a:solidFill>
                <a:prstClr val="black"/>
              </a:solidFill>
              <a:latin typeface="Consolas" pitchFamily="49" charset="0"/>
              <a:cs typeface="Consolas" pitchFamily="49" charset="0"/>
            </a:endParaRPr>
          </a:p>
          <a:p>
            <a:pPr defTabSz="914400">
              <a:spcBef>
                <a:spcPts val="1400"/>
              </a:spcBef>
            </a:pPr>
            <a:r>
              <a:rPr lang="en-US" sz="1600" b="1" dirty="0">
                <a:solidFill>
                  <a:srgbClr val="0000BF"/>
                </a:solidFill>
                <a:latin typeface="Consolas" pitchFamily="49" charset="0"/>
                <a:cs typeface="Consolas" pitchFamily="49" charset="0"/>
              </a:rPr>
              <a:t>flush</a:t>
            </a:r>
            <a:r>
              <a:rPr lang="en-US" sz="1600" b="1" dirty="0">
                <a:solidFill>
                  <a:prstClr val="black"/>
                </a:solidFill>
                <a:latin typeface="Consolas" pitchFamily="49" charset="0"/>
                <a:cs typeface="Consolas" pitchFamily="49" charset="0"/>
              </a:rPr>
              <a:t/>
            </a:r>
            <a:br>
              <a:rPr lang="en-US" sz="1600" b="1" dirty="0">
                <a:solidFill>
                  <a:prstClr val="black"/>
                </a:solidFill>
                <a:latin typeface="Consolas" pitchFamily="49" charset="0"/>
                <a:cs typeface="Consolas" pitchFamily="49" charset="0"/>
              </a:rPr>
            </a:br>
            <a:r>
              <a:rPr lang="en-US" sz="1600" dirty="0">
                <a:solidFill>
                  <a:prstClr val="black"/>
                </a:solidFill>
                <a:latin typeface="Consolas" pitchFamily="49" charset="0"/>
                <a:cs typeface="Consolas" pitchFamily="49" charset="0"/>
              </a:rPr>
              <a:t>(blocks)</a:t>
            </a: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r>
              <a:rPr lang="en-US" sz="1600" dirty="0">
                <a:solidFill>
                  <a:prstClr val="black"/>
                </a:solidFill>
                <a:latin typeface="Consolas" pitchFamily="49" charset="0"/>
                <a:cs typeface="Consolas" pitchFamily="49" charset="0"/>
              </a:rPr>
              <a:t/>
            </a:r>
            <a:br>
              <a:rPr lang="en-US" sz="1600" dirty="0">
                <a:solidFill>
                  <a:prstClr val="black"/>
                </a:solidFill>
                <a:latin typeface="Consolas" pitchFamily="49" charset="0"/>
                <a:cs typeface="Consolas" pitchFamily="49" charset="0"/>
              </a:rPr>
            </a:br>
            <a:r>
              <a:rPr lang="en-US" sz="1600" dirty="0">
                <a:solidFill>
                  <a:prstClr val="black"/>
                </a:solidFill>
                <a:latin typeface="Consolas" pitchFamily="49" charset="0"/>
                <a:cs typeface="Consolas" pitchFamily="49" charset="0"/>
              </a:rPr>
              <a:t>(continue)</a:t>
            </a:r>
          </a:p>
        </p:txBody>
      </p:sp>
      <p:cxnSp>
        <p:nvCxnSpPr>
          <p:cNvPr id="10" name="Straight Connector 9"/>
          <p:cNvCxnSpPr/>
          <p:nvPr/>
        </p:nvCxnSpPr>
        <p:spPr>
          <a:xfrm flipH="1">
            <a:off x="3001767" y="1900767"/>
            <a:ext cx="1" cy="415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260075" y="3137290"/>
            <a:ext cx="1906" cy="477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61982" y="5529956"/>
            <a:ext cx="9795" cy="512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90881" y="2091723"/>
            <a:ext cx="1509725" cy="310601"/>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001767" y="2946769"/>
            <a:ext cx="1495917" cy="4404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990880" y="3460029"/>
            <a:ext cx="1475886" cy="5171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497683" y="2402324"/>
            <a:ext cx="0" cy="544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500605" y="2798625"/>
            <a:ext cx="784236" cy="362496"/>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466766" y="3614364"/>
            <a:ext cx="793310" cy="5017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466767" y="3977218"/>
            <a:ext cx="17109" cy="449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981300" y="4426661"/>
            <a:ext cx="1495917" cy="4404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2990881" y="4925085"/>
            <a:ext cx="1509725" cy="310601"/>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97683" y="5235686"/>
            <a:ext cx="0" cy="544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66766" y="5357960"/>
            <a:ext cx="784236" cy="18124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2445937" y="1497935"/>
            <a:ext cx="998530"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endParaRPr lang="en-US" sz="2400" dirty="0">
              <a:solidFill>
                <a:prstClr val="black"/>
              </a:solidFill>
            </a:endParaRPr>
          </a:p>
        </p:txBody>
      </p:sp>
    </p:spTree>
    <p:extLst>
      <p:ext uri="{BB962C8B-B14F-4D97-AF65-F5344CB8AC3E}">
        <p14:creationId xmlns:p14="http://schemas.microsoft.com/office/powerpoint/2010/main" val="3000949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3444468" y="1497935"/>
            <a:ext cx="2112275" cy="4734630"/>
          </a:xfrm>
          <a:prstGeom prst="rect">
            <a:avLst/>
          </a:prstGeom>
          <a:solidFill>
            <a:schemeClr val="accent3">
              <a:alpha val="35000"/>
            </a:schemeClr>
          </a:solidFill>
          <a:ln>
            <a:noFill/>
          </a:ln>
        </p:spPr>
        <p:style>
          <a:lnRef idx="1">
            <a:schemeClr val="accent1"/>
          </a:lnRef>
          <a:fillRef idx="2">
            <a:schemeClr val="accent1"/>
          </a:fillRef>
          <a:effectRef idx="1">
            <a:schemeClr val="accent1"/>
          </a:effectRef>
          <a:fontRef idx="minor">
            <a:schemeClr val="dk1"/>
          </a:fontRef>
        </p:style>
        <p:txBody>
          <a:bodyPr rtlCol="0" anchor="t" anchorCtr="0"/>
          <a:lstStyle/>
          <a:p>
            <a:pPr algn="ctr" defTabSz="914400"/>
            <a:endParaRPr lang="en-US" sz="2400" dirty="0">
              <a:solidFill>
                <a:prstClr val="black"/>
              </a:solidFill>
            </a:endParaRPr>
          </a:p>
        </p:txBody>
      </p:sp>
      <p:sp>
        <p:nvSpPr>
          <p:cNvPr id="2" name="Title 1"/>
          <p:cNvSpPr>
            <a:spLocks noGrp="1"/>
          </p:cNvSpPr>
          <p:nvPr>
            <p:ph type="title"/>
          </p:nvPr>
        </p:nvSpPr>
        <p:spPr/>
        <p:txBody>
          <a:bodyPr/>
          <a:lstStyle/>
          <a:p>
            <a:r>
              <a:rPr lang="en-US" dirty="0" smtClean="0"/>
              <a:t>Recovering stronger consistency</a:t>
            </a:r>
            <a:endParaRPr lang="en-US" dirty="0"/>
          </a:p>
        </p:txBody>
      </p:sp>
      <p:sp>
        <p:nvSpPr>
          <p:cNvPr id="3" name="Content Placeholder 2"/>
          <p:cNvSpPr>
            <a:spLocks noGrp="1"/>
          </p:cNvSpPr>
          <p:nvPr>
            <p:ph idx="1"/>
          </p:nvPr>
        </p:nvSpPr>
        <p:spPr>
          <a:xfrm>
            <a:off x="7323372" y="1431940"/>
            <a:ext cx="3156505" cy="5426060"/>
          </a:xfrm>
        </p:spPr>
        <p:txBody>
          <a:bodyPr>
            <a:normAutofit fontScale="85000" lnSpcReduction="10000"/>
          </a:bodyPr>
          <a:lstStyle/>
          <a:p>
            <a:r>
              <a:rPr lang="en-US" dirty="0" smtClean="0"/>
              <a:t>While connected to server, we may want more certainty</a:t>
            </a:r>
          </a:p>
          <a:p>
            <a:r>
              <a:rPr lang="en-US" dirty="0" smtClean="0">
                <a:solidFill>
                  <a:schemeClr val="accent6"/>
                </a:solidFill>
              </a:rPr>
              <a:t>flush</a:t>
            </a:r>
            <a:r>
              <a:rPr lang="en-US" dirty="0" smtClean="0"/>
              <a:t> primitive blocks until local state has reached main revision and result has come back to device</a:t>
            </a:r>
          </a:p>
          <a:p>
            <a:r>
              <a:rPr lang="en-US" dirty="0" smtClean="0"/>
              <a:t>Sufficient to implement strong consistency</a:t>
            </a:r>
          </a:p>
        </p:txBody>
      </p:sp>
      <p:sp>
        <p:nvSpPr>
          <p:cNvPr id="8" name="TextBox 7"/>
          <p:cNvSpPr txBox="1"/>
          <p:nvPr/>
        </p:nvSpPr>
        <p:spPr>
          <a:xfrm flipH="1">
            <a:off x="5543920" y="2946769"/>
            <a:ext cx="1328057" cy="295978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spcBef>
                <a:spcPts val="1400"/>
              </a:spcBef>
            </a:pPr>
            <a:endParaRPr lang="en-US" sz="1600" b="1" dirty="0">
              <a:solidFill>
                <a:prstClr val="black"/>
              </a:solidFill>
              <a:latin typeface="Consolas" pitchFamily="49" charset="0"/>
              <a:cs typeface="Consolas" pitchFamily="49" charset="0"/>
            </a:endParaRPr>
          </a:p>
          <a:p>
            <a:pPr defTabSz="914400">
              <a:spcBef>
                <a:spcPts val="1400"/>
              </a:spcBef>
            </a:pPr>
            <a:r>
              <a:rPr lang="en-US" sz="1600" b="1" dirty="0">
                <a:solidFill>
                  <a:srgbClr val="0000BF"/>
                </a:solidFill>
                <a:latin typeface="Consolas" pitchFamily="49" charset="0"/>
                <a:cs typeface="Consolas" pitchFamily="49" charset="0"/>
              </a:rPr>
              <a:t>flush</a:t>
            </a:r>
            <a:r>
              <a:rPr lang="en-US" sz="1600" b="1" dirty="0">
                <a:solidFill>
                  <a:prstClr val="black"/>
                </a:solidFill>
                <a:latin typeface="Consolas" pitchFamily="49" charset="0"/>
                <a:cs typeface="Consolas" pitchFamily="49" charset="0"/>
              </a:rPr>
              <a:t/>
            </a:r>
            <a:br>
              <a:rPr lang="en-US" sz="1600" b="1" dirty="0">
                <a:solidFill>
                  <a:prstClr val="black"/>
                </a:solidFill>
                <a:latin typeface="Consolas" pitchFamily="49" charset="0"/>
                <a:cs typeface="Consolas" pitchFamily="49" charset="0"/>
              </a:rPr>
            </a:br>
            <a:r>
              <a:rPr lang="en-US" sz="1600" dirty="0">
                <a:solidFill>
                  <a:prstClr val="black"/>
                </a:solidFill>
                <a:latin typeface="Consolas" pitchFamily="49" charset="0"/>
                <a:cs typeface="Consolas" pitchFamily="49" charset="0"/>
              </a:rPr>
              <a:t>(blocks)</a:t>
            </a: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endParaRPr lang="en-US" sz="1600" dirty="0">
              <a:solidFill>
                <a:prstClr val="black"/>
              </a:solidFill>
              <a:latin typeface="Consolas" pitchFamily="49" charset="0"/>
              <a:cs typeface="Consolas" pitchFamily="49" charset="0"/>
            </a:endParaRPr>
          </a:p>
          <a:p>
            <a:pPr defTabSz="914400">
              <a:spcBef>
                <a:spcPts val="1400"/>
              </a:spcBef>
            </a:pPr>
            <a:r>
              <a:rPr lang="en-US" sz="1600" dirty="0">
                <a:solidFill>
                  <a:prstClr val="black"/>
                </a:solidFill>
                <a:latin typeface="Consolas" pitchFamily="49" charset="0"/>
                <a:cs typeface="Consolas" pitchFamily="49" charset="0"/>
              </a:rPr>
              <a:t/>
            </a:r>
            <a:br>
              <a:rPr lang="en-US" sz="1600" dirty="0">
                <a:solidFill>
                  <a:prstClr val="black"/>
                </a:solidFill>
                <a:latin typeface="Consolas" pitchFamily="49" charset="0"/>
                <a:cs typeface="Consolas" pitchFamily="49" charset="0"/>
              </a:rPr>
            </a:br>
            <a:r>
              <a:rPr lang="en-US" sz="1600" dirty="0">
                <a:solidFill>
                  <a:prstClr val="black"/>
                </a:solidFill>
                <a:latin typeface="Consolas" pitchFamily="49" charset="0"/>
                <a:cs typeface="Consolas" pitchFamily="49" charset="0"/>
              </a:rPr>
              <a:t>(continue)</a:t>
            </a:r>
          </a:p>
        </p:txBody>
      </p:sp>
      <p:cxnSp>
        <p:nvCxnSpPr>
          <p:cNvPr id="10" name="Straight Connector 9"/>
          <p:cNvCxnSpPr/>
          <p:nvPr/>
        </p:nvCxnSpPr>
        <p:spPr>
          <a:xfrm flipH="1">
            <a:off x="3001767" y="1900767"/>
            <a:ext cx="1" cy="415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260075" y="3137290"/>
            <a:ext cx="1906" cy="477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61982" y="5529956"/>
            <a:ext cx="9795" cy="51237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90881" y="2091723"/>
            <a:ext cx="1509725" cy="310601"/>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3001767" y="2946769"/>
            <a:ext cx="1495917" cy="44048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990880" y="3460029"/>
            <a:ext cx="1475886" cy="517188"/>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497683" y="2402324"/>
            <a:ext cx="0" cy="544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4500605" y="2798625"/>
            <a:ext cx="784236" cy="362496"/>
          </a:xfrm>
          <a:prstGeom prst="straightConnector1">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466766" y="3614364"/>
            <a:ext cx="793310" cy="50177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0" name="Straight Connector 19"/>
          <p:cNvCxnSpPr/>
          <p:nvPr/>
        </p:nvCxnSpPr>
        <p:spPr>
          <a:xfrm>
            <a:off x="4466767" y="3977218"/>
            <a:ext cx="17109" cy="44944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981300" y="4426661"/>
            <a:ext cx="1495917" cy="44048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3" name="Straight Arrow Connector 22"/>
          <p:cNvCxnSpPr/>
          <p:nvPr/>
        </p:nvCxnSpPr>
        <p:spPr>
          <a:xfrm>
            <a:off x="2990881" y="4925085"/>
            <a:ext cx="1509725" cy="310601"/>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cxnSp>
        <p:nvCxnSpPr>
          <p:cNvPr id="24" name="Straight Connector 23"/>
          <p:cNvCxnSpPr/>
          <p:nvPr/>
        </p:nvCxnSpPr>
        <p:spPr>
          <a:xfrm flipH="1">
            <a:off x="4497683" y="5235686"/>
            <a:ext cx="0" cy="544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466766" y="5357960"/>
            <a:ext cx="784236" cy="181248"/>
          </a:xfrm>
          <a:prstGeom prst="straightConnector1">
            <a:avLst/>
          </a:prstGeom>
          <a:ln>
            <a:tailEnd type="none"/>
          </a:ln>
        </p:spPr>
        <p:style>
          <a:lnRef idx="3">
            <a:schemeClr val="accent2"/>
          </a:lnRef>
          <a:fillRef idx="0">
            <a:schemeClr val="accent2"/>
          </a:fillRef>
          <a:effectRef idx="2">
            <a:schemeClr val="accent2"/>
          </a:effectRef>
          <a:fontRef idx="minor">
            <a:schemeClr val="tx1"/>
          </a:fontRef>
        </p:style>
      </p:cxnSp>
      <p:sp>
        <p:nvSpPr>
          <p:cNvPr id="27" name="Rectangle 26"/>
          <p:cNvSpPr/>
          <p:nvPr/>
        </p:nvSpPr>
        <p:spPr>
          <a:xfrm>
            <a:off x="2445937" y="1497935"/>
            <a:ext cx="998530" cy="4734630"/>
          </a:xfrm>
          <a:prstGeom prst="rect">
            <a:avLst/>
          </a:prstGeom>
          <a:solidFill>
            <a:schemeClr val="tx2">
              <a:alpha val="35000"/>
            </a:schemeClr>
          </a:solidFill>
          <a:ln>
            <a:noFill/>
          </a:ln>
        </p:spPr>
        <p:style>
          <a:lnRef idx="1">
            <a:schemeClr val="accent6"/>
          </a:lnRef>
          <a:fillRef idx="2">
            <a:schemeClr val="accent6"/>
          </a:fillRef>
          <a:effectRef idx="1">
            <a:schemeClr val="accent6"/>
          </a:effectRef>
          <a:fontRef idx="minor">
            <a:schemeClr val="dk1"/>
          </a:fontRef>
        </p:style>
        <p:txBody>
          <a:bodyPr rtlCol="0" anchor="t" anchorCtr="0"/>
          <a:lstStyle/>
          <a:p>
            <a:pPr algn="ctr" defTabSz="914400"/>
            <a:endParaRPr lang="en-US" sz="2400" dirty="0">
              <a:solidFill>
                <a:prstClr val="black"/>
              </a:solidFill>
            </a:endParaRPr>
          </a:p>
        </p:txBody>
      </p:sp>
    </p:spTree>
    <p:extLst>
      <p:ext uri="{BB962C8B-B14F-4D97-AF65-F5344CB8AC3E}">
        <p14:creationId xmlns:p14="http://schemas.microsoft.com/office/powerpoint/2010/main" val="36004915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Flush can be used to implement a lock</a:t>
            </a:r>
            <a:endParaRPr lang="en-US" dirty="0"/>
          </a:p>
        </p:txBody>
      </p:sp>
      <p:sp>
        <p:nvSpPr>
          <p:cNvPr id="3" name="Content Placeholder 2"/>
          <p:cNvSpPr>
            <a:spLocks noGrp="1"/>
          </p:cNvSpPr>
          <p:nvPr>
            <p:ph idx="1"/>
          </p:nvPr>
        </p:nvSpPr>
        <p:spPr>
          <a:xfrm>
            <a:off x="2156865" y="1515422"/>
            <a:ext cx="8229600" cy="5334000"/>
          </a:xfrm>
        </p:spPr>
        <p:txBody>
          <a:bodyPr>
            <a:normAutofit lnSpcReduction="10000"/>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We don’t recommend you actually do this in practice. (why?)</a:t>
            </a:r>
            <a:endParaRPr lang="en-US" dirty="0"/>
          </a:p>
        </p:txBody>
      </p:sp>
      <p:sp>
        <p:nvSpPr>
          <p:cNvPr id="4" name="Rectangle 3"/>
          <p:cNvSpPr/>
          <p:nvPr/>
        </p:nvSpPr>
        <p:spPr>
          <a:xfrm>
            <a:off x="2138697" y="2353661"/>
            <a:ext cx="4378170" cy="25731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spcBef>
                <a:spcPts val="1400"/>
              </a:spcBef>
            </a:pPr>
            <a:r>
              <a:rPr lang="en-US" dirty="0">
                <a:solidFill>
                  <a:prstClr val="black"/>
                </a:solidFill>
                <a:latin typeface="Consolas" pitchFamily="49" charset="0"/>
                <a:cs typeface="Consolas" pitchFamily="49" charset="0"/>
              </a:rPr>
              <a:t>function Lock()</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while(lock != </a:t>
            </a:r>
            <a:r>
              <a:rPr lang="en-US" dirty="0" err="1">
                <a:solidFill>
                  <a:prstClr val="black"/>
                </a:solidFill>
                <a:latin typeface="Consolas" pitchFamily="49" charset="0"/>
                <a:cs typeface="Consolas" pitchFamily="49" charset="0"/>
              </a:rPr>
              <a:t>my_id</a:t>
            </a: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lock.setIfEmpty</a:t>
            </a:r>
            <a:r>
              <a:rPr lang="en-US" dirty="0">
                <a:solidFill>
                  <a:prstClr val="black"/>
                </a:solidFill>
                <a:latin typeface="Consolas" pitchFamily="49" charset="0"/>
                <a:cs typeface="Consolas" pitchFamily="49" charset="0"/>
              </a:rPr>
              <a:t>(</a:t>
            </a:r>
            <a:r>
              <a:rPr lang="en-US" dirty="0" err="1">
                <a:solidFill>
                  <a:prstClr val="black"/>
                </a:solidFill>
                <a:latin typeface="Consolas" pitchFamily="49" charset="0"/>
                <a:cs typeface="Consolas" pitchFamily="49" charset="0"/>
              </a:rPr>
              <a:t>my_id</a:t>
            </a: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a:t>
            </a:r>
            <a:r>
              <a:rPr lang="en-US" dirty="0">
                <a:solidFill>
                  <a:srgbClr val="0000BF"/>
                </a:solidFill>
                <a:latin typeface="Consolas" pitchFamily="49" charset="0"/>
                <a:cs typeface="Consolas" pitchFamily="49" charset="0"/>
              </a:rPr>
              <a:t>flush</a:t>
            </a: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a:t>
            </a:r>
          </a:p>
        </p:txBody>
      </p:sp>
      <p:sp>
        <p:nvSpPr>
          <p:cNvPr id="5" name="TextBox 4"/>
          <p:cNvSpPr txBox="1"/>
          <p:nvPr/>
        </p:nvSpPr>
        <p:spPr>
          <a:xfrm>
            <a:off x="2138698" y="1585560"/>
            <a:ext cx="8026644" cy="369332"/>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r>
              <a:rPr lang="en-US" dirty="0">
                <a:solidFill>
                  <a:prstClr val="black"/>
                </a:solidFill>
                <a:latin typeface="Consolas" pitchFamily="49" charset="0"/>
                <a:cs typeface="Consolas" pitchFamily="49" charset="0"/>
              </a:rPr>
              <a:t>lock: cloud string;</a:t>
            </a:r>
          </a:p>
        </p:txBody>
      </p:sp>
      <p:sp>
        <p:nvSpPr>
          <p:cNvPr id="6" name="Rectangle 5"/>
          <p:cNvSpPr/>
          <p:nvPr/>
        </p:nvSpPr>
        <p:spPr>
          <a:xfrm>
            <a:off x="6708892" y="2353660"/>
            <a:ext cx="3456450" cy="2573135"/>
          </a:xfrm>
          <a:prstGeom prst="rect">
            <a:avLst/>
          </a:prstGeom>
          <a:solidFill>
            <a:schemeClr val="bg2"/>
          </a:solidFill>
          <a:ln>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spcBef>
                <a:spcPts val="1400"/>
              </a:spcBef>
            </a:pPr>
            <a:r>
              <a:rPr lang="en-US" dirty="0">
                <a:solidFill>
                  <a:prstClr val="black"/>
                </a:solidFill>
                <a:latin typeface="Consolas" pitchFamily="49" charset="0"/>
                <a:cs typeface="Consolas" pitchFamily="49" charset="0"/>
              </a:rPr>
              <a:t>function Unlock()</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    </a:t>
            </a:r>
            <a:r>
              <a:rPr lang="en-US" dirty="0" err="1">
                <a:solidFill>
                  <a:prstClr val="black"/>
                </a:solidFill>
                <a:latin typeface="Consolas" pitchFamily="49" charset="0"/>
                <a:cs typeface="Consolas" pitchFamily="49" charset="0"/>
              </a:rPr>
              <a:t>lock.set</a:t>
            </a:r>
            <a:r>
              <a:rPr lang="en-US" dirty="0">
                <a:solidFill>
                  <a:prstClr val="black"/>
                </a:solidFill>
                <a:latin typeface="Consolas" pitchFamily="49" charset="0"/>
                <a:cs typeface="Consolas" pitchFamily="49" charset="0"/>
              </a:rPr>
              <a:t>(“”);</a:t>
            </a:r>
            <a:br>
              <a:rPr lang="en-US" dirty="0">
                <a:solidFill>
                  <a:prstClr val="black"/>
                </a:solidFill>
                <a:latin typeface="Consolas" pitchFamily="49" charset="0"/>
                <a:cs typeface="Consolas" pitchFamily="49" charset="0"/>
              </a:rPr>
            </a:br>
            <a:r>
              <a:rPr lang="en-US"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199893119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Table</a:t>
            </a:r>
            <a:endParaRPr lang="en-US" dirty="0"/>
          </a:p>
        </p:txBody>
      </p:sp>
      <p:sp>
        <p:nvSpPr>
          <p:cNvPr id="3" name="Content Placeholder 2"/>
          <p:cNvSpPr>
            <a:spLocks noGrp="1"/>
          </p:cNvSpPr>
          <p:nvPr>
            <p:ph idx="1"/>
          </p:nvPr>
        </p:nvSpPr>
        <p:spPr>
          <a:xfrm>
            <a:off x="2208212" y="932674"/>
            <a:ext cx="8229600" cy="5925326"/>
          </a:xfrm>
        </p:spPr>
        <p:txBody>
          <a:bodyPr>
            <a:normAutofit lnSpcReduction="10000"/>
          </a:bodyPr>
          <a:lstStyle/>
          <a:p>
            <a:r>
              <a:rPr lang="en-US" dirty="0" smtClean="0"/>
              <a:t>Declares</a:t>
            </a:r>
          </a:p>
          <a:p>
            <a:pPr lvl="1"/>
            <a:r>
              <a:rPr lang="en-US" dirty="0" smtClean="0"/>
              <a:t>Link columns</a:t>
            </a:r>
          </a:p>
          <a:p>
            <a:pPr lvl="1"/>
            <a:r>
              <a:rPr lang="en-US" dirty="0" smtClean="0"/>
              <a:t>Regular columns</a:t>
            </a:r>
          </a:p>
          <a:p>
            <a:r>
              <a:rPr lang="en-US" dirty="0" smtClean="0"/>
              <a:t>Initial value: empty </a:t>
            </a:r>
          </a:p>
          <a:p>
            <a:r>
              <a:rPr lang="en-US" dirty="0" smtClean="0"/>
              <a:t>Operations: </a:t>
            </a:r>
          </a:p>
          <a:p>
            <a:pPr lvl="1"/>
            <a:r>
              <a:rPr lang="en-US" dirty="0"/>
              <a:t>n</a:t>
            </a:r>
            <a:r>
              <a:rPr lang="en-US" dirty="0" smtClean="0"/>
              <a:t>ew E(l</a:t>
            </a:r>
            <a:r>
              <a:rPr lang="en-US" baseline="-25000" dirty="0" smtClean="0"/>
              <a:t>1</a:t>
            </a:r>
            <a:r>
              <a:rPr lang="en-US" dirty="0" smtClean="0"/>
              <a:t>,l</a:t>
            </a:r>
            <a:r>
              <a:rPr lang="en-US" baseline="-25000" dirty="0" smtClean="0"/>
              <a:t>2</a:t>
            </a:r>
            <a:r>
              <a:rPr lang="en-US" dirty="0" smtClean="0"/>
              <a:t>)	add new row (at end)</a:t>
            </a:r>
          </a:p>
          <a:p>
            <a:pPr lvl="1"/>
            <a:r>
              <a:rPr lang="en-US" dirty="0"/>
              <a:t>a</a:t>
            </a:r>
            <a:r>
              <a:rPr lang="en-US" dirty="0" smtClean="0"/>
              <a:t>ll E		return all rows (top to bottom)</a:t>
            </a:r>
          </a:p>
          <a:p>
            <a:pPr lvl="1"/>
            <a:r>
              <a:rPr lang="en-US" dirty="0"/>
              <a:t>d</a:t>
            </a:r>
            <a:r>
              <a:rPr lang="en-US" dirty="0" smtClean="0"/>
              <a:t>elete e	delete row</a:t>
            </a:r>
          </a:p>
          <a:p>
            <a:pPr lvl="1"/>
            <a:r>
              <a:rPr lang="en-US" dirty="0" smtClean="0"/>
              <a:t>e.f</a:t>
            </a:r>
            <a:r>
              <a:rPr lang="en-US" baseline="-25000" dirty="0"/>
              <a:t>1</a:t>
            </a:r>
            <a:endParaRPr lang="en-US" dirty="0" smtClean="0"/>
          </a:p>
          <a:p>
            <a:pPr lvl="1"/>
            <a:r>
              <a:rPr lang="en-US" dirty="0" err="1" smtClean="0"/>
              <a:t>e.col</a:t>
            </a:r>
            <a:r>
              <a:rPr lang="en-US" baseline="-25000" dirty="0" err="1" smtClean="0"/>
              <a:t>i</a:t>
            </a:r>
            <a:r>
              <a:rPr lang="en-US" dirty="0" err="1" smtClean="0"/>
              <a:t>.op</a:t>
            </a:r>
            <a:r>
              <a:rPr lang="en-US" dirty="0" smtClean="0"/>
              <a:t>	perform operation on cell</a:t>
            </a:r>
          </a:p>
          <a:p>
            <a:pPr lvl="6"/>
            <a:r>
              <a:rPr lang="en-US" dirty="0" smtClean="0"/>
              <a:t>If e deleted: queries return initial value, updates have no effect</a:t>
            </a:r>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6324842" y="625436"/>
            <a:ext cx="3917310" cy="2585323"/>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r>
              <a:rPr lang="en-US" dirty="0">
                <a:solidFill>
                  <a:prstClr val="black"/>
                </a:solidFill>
                <a:latin typeface="Consolas" pitchFamily="49" charset="0"/>
                <a:cs typeface="Consolas" pitchFamily="49" charset="0"/>
              </a:rPr>
              <a:t>cloud table E</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link</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 table_type</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link</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 table_type</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col</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 cloud_type</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col</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 cloud_type</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278108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Index</a:t>
            </a:r>
            <a:endParaRPr lang="en-US" dirty="0"/>
          </a:p>
        </p:txBody>
      </p:sp>
      <p:sp>
        <p:nvSpPr>
          <p:cNvPr id="3" name="Content Placeholder 2"/>
          <p:cNvSpPr>
            <a:spLocks noGrp="1"/>
          </p:cNvSpPr>
          <p:nvPr>
            <p:ph idx="1"/>
          </p:nvPr>
        </p:nvSpPr>
        <p:spPr>
          <a:xfrm>
            <a:off x="2208212" y="932674"/>
            <a:ext cx="8229600" cy="5925326"/>
          </a:xfrm>
        </p:spPr>
        <p:txBody>
          <a:bodyPr>
            <a:normAutofit/>
          </a:bodyPr>
          <a:lstStyle/>
          <a:p>
            <a:r>
              <a:rPr lang="en-US" dirty="0" smtClean="0"/>
              <a:t>Example:</a:t>
            </a:r>
          </a:p>
          <a:p>
            <a:endParaRPr lang="en-US" dirty="0" smtClean="0"/>
          </a:p>
          <a:p>
            <a:endParaRPr lang="en-US" dirty="0"/>
          </a:p>
          <a:p>
            <a:endParaRPr lang="en-US" dirty="0" smtClean="0"/>
          </a:p>
          <a:p>
            <a:r>
              <a:rPr lang="en-US" dirty="0" smtClean="0"/>
              <a:t>Initial value: </a:t>
            </a:r>
            <a:br>
              <a:rPr lang="en-US" dirty="0" smtClean="0"/>
            </a:br>
            <a:r>
              <a:rPr lang="en-US" dirty="0" smtClean="0"/>
              <a:t>for all keys, fields have initial value</a:t>
            </a:r>
          </a:p>
          <a:p>
            <a:r>
              <a:rPr lang="en-US" dirty="0" smtClean="0"/>
              <a:t>Operations: </a:t>
            </a:r>
          </a:p>
          <a:p>
            <a:pPr lvl="1"/>
            <a:r>
              <a:rPr lang="en-US" dirty="0" smtClean="0"/>
              <a:t>A[i</a:t>
            </a:r>
            <a:r>
              <a:rPr lang="en-US" baseline="-25000" dirty="0" smtClean="0"/>
              <a:t>1</a:t>
            </a:r>
            <a:r>
              <a:rPr lang="en-US" dirty="0" smtClean="0"/>
              <a:t>,i</a:t>
            </a:r>
            <a:r>
              <a:rPr lang="en-US" baseline="-25000" dirty="0" smtClean="0"/>
              <a:t>2</a:t>
            </a:r>
            <a:r>
              <a:rPr lang="en-US" dirty="0" smtClean="0"/>
              <a:t>].</a:t>
            </a:r>
            <a:r>
              <a:rPr lang="en-US" dirty="0" err="1" smtClean="0"/>
              <a:t>val</a:t>
            </a:r>
            <a:r>
              <a:rPr lang="en-US" baseline="-25000" dirty="0" err="1" smtClean="0"/>
              <a:t>i</a:t>
            </a:r>
            <a:r>
              <a:rPr lang="en-US" dirty="0" err="1" smtClean="0"/>
              <a:t>.op</a:t>
            </a:r>
            <a:r>
              <a:rPr lang="en-US" dirty="0"/>
              <a:t>	</a:t>
            </a:r>
            <a:r>
              <a:rPr lang="en-US" dirty="0" smtClean="0"/>
              <a:t>	perform </a:t>
            </a:r>
            <a:r>
              <a:rPr lang="en-US" dirty="0"/>
              <a:t>operation on </a:t>
            </a:r>
            <a:r>
              <a:rPr lang="en-US" dirty="0" smtClean="0"/>
              <a:t>value</a:t>
            </a:r>
          </a:p>
          <a:p>
            <a:pPr lvl="1"/>
            <a:r>
              <a:rPr lang="en-US" dirty="0"/>
              <a:t>e</a:t>
            </a:r>
            <a:r>
              <a:rPr lang="en-US" dirty="0" smtClean="0"/>
              <a:t>ntries </a:t>
            </a:r>
            <a:r>
              <a:rPr lang="en-US" dirty="0" err="1" smtClean="0"/>
              <a:t>A</a:t>
            </a:r>
            <a:r>
              <a:rPr lang="en-US" dirty="0" err="1"/>
              <a:t>.val</a:t>
            </a:r>
            <a:r>
              <a:rPr lang="en-US" baseline="-25000" dirty="0" err="1"/>
              <a:t>i</a:t>
            </a:r>
            <a:r>
              <a:rPr lang="en-US" dirty="0" smtClean="0"/>
              <a:t>		return entries for which </a:t>
            </a:r>
            <a:r>
              <a:rPr lang="en-US" dirty="0" err="1" smtClean="0"/>
              <a:t>val</a:t>
            </a:r>
            <a:r>
              <a:rPr lang="en-US" baseline="-25000" dirty="0" err="1"/>
              <a:t>i</a:t>
            </a:r>
            <a:r>
              <a:rPr lang="en-US" dirty="0" smtClean="0"/>
              <a:t> </a:t>
            </a:r>
            <a:r>
              <a:rPr lang="en-US" dirty="0"/>
              <a:t>	</a:t>
            </a:r>
            <a:r>
              <a:rPr lang="en-US" dirty="0" smtClean="0"/>
              <a:t>			is not initial value</a:t>
            </a:r>
            <a:endParaRPr lang="en-US" dirty="0"/>
          </a:p>
          <a:p>
            <a:endParaRPr lang="en-US" dirty="0"/>
          </a:p>
          <a:p>
            <a:endParaRPr lang="en-US" dirty="0" smtClean="0"/>
          </a:p>
          <a:p>
            <a:endParaRPr lang="en-US" dirty="0" smtClean="0"/>
          </a:p>
          <a:p>
            <a:endParaRPr lang="en-US" dirty="0"/>
          </a:p>
          <a:p>
            <a:endParaRPr lang="en-US" dirty="0" smtClean="0"/>
          </a:p>
          <a:p>
            <a:endParaRPr lang="en-US" dirty="0"/>
          </a:p>
          <a:p>
            <a:endParaRPr lang="en-US" dirty="0"/>
          </a:p>
        </p:txBody>
      </p:sp>
      <p:sp>
        <p:nvSpPr>
          <p:cNvPr id="4" name="TextBox 3"/>
          <p:cNvSpPr txBox="1"/>
          <p:nvPr/>
        </p:nvSpPr>
        <p:spPr>
          <a:xfrm>
            <a:off x="5403122" y="1035703"/>
            <a:ext cx="3917310" cy="2585323"/>
          </a:xfrm>
          <a:prstGeom prst="rect">
            <a:avLst/>
          </a:prstGeom>
          <a:ln>
            <a:solidFill>
              <a:schemeClr val="accent2"/>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defTabSz="914400"/>
            <a:r>
              <a:rPr lang="en-US" dirty="0">
                <a:solidFill>
                  <a:prstClr val="black"/>
                </a:solidFill>
                <a:latin typeface="Consolas" pitchFamily="49" charset="0"/>
                <a:cs typeface="Consolas" pitchFamily="49" charset="0"/>
              </a:rPr>
              <a:t>cloud array A</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idx</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 index_type</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idx</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 index_type</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val</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 cloud_type</a:t>
            </a:r>
            <a:r>
              <a:rPr lang="en-US" baseline="-25000" dirty="0">
                <a:solidFill>
                  <a:prstClr val="black"/>
                </a:solidFill>
                <a:latin typeface="Consolas" pitchFamily="49" charset="0"/>
                <a:cs typeface="Consolas" pitchFamily="49" charset="0"/>
              </a:rPr>
              <a:t>1</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   val</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 cloud_type</a:t>
            </a:r>
            <a:r>
              <a:rPr lang="en-US" baseline="-25000" dirty="0">
                <a:solidFill>
                  <a:prstClr val="black"/>
                </a:solidFill>
                <a:latin typeface="Consolas" pitchFamily="49" charset="0"/>
                <a:cs typeface="Consolas" pitchFamily="49" charset="0"/>
              </a:rPr>
              <a:t>2</a:t>
            </a:r>
            <a:r>
              <a:rPr lang="en-US" dirty="0">
                <a:solidFill>
                  <a:prstClr val="black"/>
                </a:solidFill>
                <a:latin typeface="Consolas" pitchFamily="49" charset="0"/>
                <a:cs typeface="Consolas" pitchFamily="49" charset="0"/>
              </a:rPr>
              <a:t>;</a:t>
            </a:r>
          </a:p>
          <a:p>
            <a:pPr defTabSz="914400"/>
            <a:r>
              <a:rPr lang="en-US" dirty="0">
                <a:solidFill>
                  <a:prstClr val="black"/>
                </a:solidFill>
                <a:latin typeface="Consolas" pitchFamily="49" charset="0"/>
                <a:cs typeface="Consolas" pitchFamily="49" charset="0"/>
              </a:rPr>
              <a:t>}</a:t>
            </a:r>
          </a:p>
        </p:txBody>
      </p:sp>
    </p:spTree>
    <p:extLst>
      <p:ext uri="{BB962C8B-B14F-4D97-AF65-F5344CB8AC3E}">
        <p14:creationId xmlns:p14="http://schemas.microsoft.com/office/powerpoint/2010/main" val="283550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0"/>
            <a:ext cx="10969943" cy="4876799"/>
          </a:xfrm>
          <a:prstGeom prst="rect">
            <a:avLst/>
          </a:prstGeom>
        </p:spPr>
        <p:txBody>
          <a:bodyPr>
            <a:normAutofit/>
          </a:bodyPr>
          <a:lstStyle/>
          <a:p>
            <a:pPr marL="0" indent="0">
              <a:lnSpc>
                <a:spcPct val="120000"/>
              </a:lnSpc>
              <a:spcBef>
                <a:spcPts val="2400"/>
              </a:spcBef>
              <a:buNone/>
            </a:pPr>
            <a:r>
              <a:rPr lang="en-US" sz="5200" dirty="0" smtClean="0">
                <a:solidFill>
                  <a:schemeClr val="accent2"/>
                </a:solidFill>
              </a:rPr>
              <a:t>typed </a:t>
            </a:r>
            <a:r>
              <a:rPr lang="en-US" sz="5200" dirty="0">
                <a:solidFill>
                  <a:schemeClr val="accent2"/>
                </a:solidFill>
              </a:rPr>
              <a:t>language + semi-structured editor</a:t>
            </a:r>
            <a:endParaRPr lang="en-US" sz="5200" dirty="0" smtClean="0">
              <a:solidFill>
                <a:schemeClr val="accent2"/>
              </a:solidFill>
            </a:endParaRPr>
          </a:p>
          <a:p>
            <a:pPr marL="0" indent="0">
              <a:lnSpc>
                <a:spcPct val="120000"/>
              </a:lnSpc>
              <a:spcBef>
                <a:spcPts val="2400"/>
              </a:spcBef>
              <a:buNone/>
            </a:pPr>
            <a:r>
              <a:rPr lang="en-US" sz="3500" dirty="0" smtClean="0"/>
              <a:t>statements edited as trees</a:t>
            </a:r>
            <a:endParaRPr lang="en-US" sz="3500" dirty="0"/>
          </a:p>
          <a:p>
            <a:pPr marL="0" indent="0">
              <a:lnSpc>
                <a:spcPct val="120000"/>
              </a:lnSpc>
              <a:spcBef>
                <a:spcPts val="2400"/>
              </a:spcBef>
              <a:buNone/>
            </a:pPr>
            <a:r>
              <a:rPr lang="en-US" sz="3500" dirty="0" smtClean="0"/>
              <a:t>expressions edited as sequences of tokens</a:t>
            </a:r>
          </a:p>
          <a:p>
            <a:pPr marL="0" indent="0">
              <a:lnSpc>
                <a:spcPct val="120000"/>
              </a:lnSpc>
              <a:spcBef>
                <a:spcPts val="2400"/>
              </a:spcBef>
              <a:buNone/>
            </a:pPr>
            <a:r>
              <a:rPr lang="en-US" sz="3500" dirty="0" smtClean="0"/>
              <a:t>static first order type system</a:t>
            </a:r>
            <a:endParaRPr lang="en-US" sz="3500" dirty="0"/>
          </a:p>
          <a:p>
            <a:pPr marL="0" indent="0">
              <a:lnSpc>
                <a:spcPct val="120000"/>
              </a:lnSpc>
              <a:spcBef>
                <a:spcPts val="2400"/>
              </a:spcBef>
              <a:buNone/>
            </a:pPr>
            <a:r>
              <a:rPr lang="en-US" sz="3500" dirty="0" err="1" smtClean="0"/>
              <a:t>parametricity</a:t>
            </a:r>
            <a:r>
              <a:rPr lang="en-US" sz="3500" dirty="0" smtClean="0"/>
              <a:t> via module system (libraries)</a:t>
            </a:r>
          </a:p>
        </p:txBody>
      </p:sp>
      <p:sp>
        <p:nvSpPr>
          <p:cNvPr id="6" name="Title 5"/>
          <p:cNvSpPr>
            <a:spLocks noGrp="1"/>
          </p:cNvSpPr>
          <p:nvPr>
            <p:ph type="title"/>
          </p:nvPr>
        </p:nvSpPr>
        <p:spPr/>
        <p:txBody>
          <a:bodyPr/>
          <a:lstStyle/>
          <a:p>
            <a:r>
              <a:rPr lang="en-US" dirty="0"/>
              <a:t>l</a:t>
            </a:r>
            <a:r>
              <a:rPr lang="en-US" dirty="0" smtClean="0"/>
              <a:t>anguage + editor</a:t>
            </a:r>
            <a:endParaRPr lang="en-US" dirty="0"/>
          </a:p>
        </p:txBody>
      </p:sp>
    </p:spTree>
    <p:extLst>
      <p:ext uri="{BB962C8B-B14F-4D97-AF65-F5344CB8AC3E}">
        <p14:creationId xmlns:p14="http://schemas.microsoft.com/office/powerpoint/2010/main" val="1430519779"/>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09441" y="1524001"/>
            <a:ext cx="10969943" cy="4602163"/>
          </a:xfrm>
          <a:prstGeom prst="rect">
            <a:avLst/>
          </a:prstGeom>
        </p:spPr>
        <p:txBody>
          <a:bodyPr>
            <a:noAutofit/>
          </a:bodyPr>
          <a:lstStyle/>
          <a:p>
            <a:pPr marL="0" indent="0">
              <a:lnSpc>
                <a:spcPct val="100000"/>
              </a:lnSpc>
              <a:buNone/>
            </a:pPr>
            <a:r>
              <a:rPr lang="en-US" sz="4400" dirty="0">
                <a:solidFill>
                  <a:schemeClr val="accent2"/>
                </a:solidFill>
              </a:rPr>
              <a:t>API overview</a:t>
            </a:r>
          </a:p>
          <a:p>
            <a:pPr marL="0" indent="0">
              <a:lnSpc>
                <a:spcPct val="100000"/>
              </a:lnSpc>
              <a:buNone/>
            </a:pPr>
            <a:r>
              <a:rPr lang="en-US" sz="4400" dirty="0" smtClean="0">
                <a:solidFill>
                  <a:schemeClr val="accent2"/>
                </a:solidFill>
              </a:rPr>
              <a:t>program state shared in the cloud</a:t>
            </a:r>
          </a:p>
          <a:p>
            <a:pPr marL="0" indent="0">
              <a:lnSpc>
                <a:spcPct val="100000"/>
              </a:lnSpc>
              <a:buNone/>
            </a:pPr>
            <a:r>
              <a:rPr lang="en-US" sz="4400" u="sng" dirty="0" smtClean="0">
                <a:solidFill>
                  <a:schemeClr val="accent2"/>
                </a:solidFill>
              </a:rPr>
              <a:t>cloud off-loading of execution</a:t>
            </a:r>
          </a:p>
          <a:p>
            <a:pPr marL="0" indent="0">
              <a:lnSpc>
                <a:spcPct val="100000"/>
              </a:lnSpc>
              <a:buNone/>
            </a:pPr>
            <a:r>
              <a:rPr lang="en-US" sz="4400" dirty="0" smtClean="0">
                <a:solidFill>
                  <a:schemeClr val="accent2"/>
                </a:solidFill>
              </a:rPr>
              <a:t>example research collaboration (analysis)</a:t>
            </a:r>
          </a:p>
        </p:txBody>
      </p:sp>
      <p:sp>
        <p:nvSpPr>
          <p:cNvPr id="11" name="Title 10"/>
          <p:cNvSpPr>
            <a:spLocks noGrp="1"/>
          </p:cNvSpPr>
          <p:nvPr>
            <p:ph type="title"/>
          </p:nvPr>
        </p:nvSpPr>
        <p:spPr/>
        <p:txBody>
          <a:bodyPr/>
          <a:lstStyle/>
          <a:p>
            <a:r>
              <a:rPr lang="en-US" dirty="0" smtClean="0"/>
              <a:t>next in the tutorial</a:t>
            </a:r>
            <a:endParaRPr lang="en-US" dirty="0"/>
          </a:p>
        </p:txBody>
      </p:sp>
    </p:spTree>
    <p:extLst>
      <p:ext uri="{BB962C8B-B14F-4D97-AF65-F5344CB8AC3E}">
        <p14:creationId xmlns:p14="http://schemas.microsoft.com/office/powerpoint/2010/main" val="2369247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Supporting Mobile Cloud Computing in </a:t>
            </a:r>
            <a:r>
              <a:rPr lang="en-US" sz="4000" dirty="0" err="1"/>
              <a:t>TouchDevelop</a:t>
            </a:r>
            <a:endParaRPr lang="en-US" sz="4000" dirty="0"/>
          </a:p>
        </p:txBody>
      </p:sp>
      <p:sp>
        <p:nvSpPr>
          <p:cNvPr id="3" name="Subtitle 2"/>
          <p:cNvSpPr>
            <a:spLocks noGrp="1"/>
          </p:cNvSpPr>
          <p:nvPr>
            <p:ph type="subTitle" idx="1"/>
          </p:nvPr>
        </p:nvSpPr>
        <p:spPr>
          <a:xfrm>
            <a:off x="2055812" y="3429000"/>
            <a:ext cx="7854696" cy="1752600"/>
          </a:xfrm>
        </p:spPr>
        <p:txBody>
          <a:bodyPr>
            <a:normAutofit/>
          </a:bodyPr>
          <a:lstStyle/>
          <a:p>
            <a:r>
              <a:rPr lang="en-US" dirty="0" smtClean="0"/>
              <a:t>Juan Chen</a:t>
            </a:r>
          </a:p>
          <a:p>
            <a:r>
              <a:rPr lang="en-US" dirty="0" smtClean="0"/>
              <a:t>MSR </a:t>
            </a:r>
            <a:r>
              <a:rPr lang="en-US" dirty="0" err="1" smtClean="0"/>
              <a:t>RiSE</a:t>
            </a:r>
            <a:endParaRPr lang="en-US" dirty="0" smtClean="0"/>
          </a:p>
          <a:p>
            <a:endParaRPr lang="en-US" dirty="0" smtClean="0"/>
          </a:p>
        </p:txBody>
      </p:sp>
    </p:spTree>
    <p:extLst>
      <p:ext uri="{BB962C8B-B14F-4D97-AF65-F5344CB8AC3E}">
        <p14:creationId xmlns:p14="http://schemas.microsoft.com/office/powerpoint/2010/main" val="160860797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9612" y="609600"/>
            <a:ext cx="8229600" cy="1143000"/>
          </a:xfrm>
        </p:spPr>
        <p:txBody>
          <a:bodyPr/>
          <a:lstStyle/>
          <a:p>
            <a:r>
              <a:rPr lang="en-US" dirty="0" smtClean="0"/>
              <a:t>Mobile Cloud Computing (MCC)</a:t>
            </a:r>
            <a:endParaRPr lang="en-US" dirty="0"/>
          </a:p>
        </p:txBody>
      </p:sp>
      <p:sp>
        <p:nvSpPr>
          <p:cNvPr id="4" name="Cloud"/>
          <p:cNvSpPr>
            <a:spLocks noChangeAspect="1" noEditPoints="1" noChangeArrowheads="1"/>
          </p:cNvSpPr>
          <p:nvPr/>
        </p:nvSpPr>
        <p:spPr bwMode="auto">
          <a:xfrm>
            <a:off x="2894012" y="1761806"/>
            <a:ext cx="3581400" cy="240003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pic>
        <p:nvPicPr>
          <p:cNvPr id="1027" name="Picture 3" descr="C:\Users\juanchen\AppData\Local\Microsoft\Windows\Temporary Internet Files\Content.IE5\1LESEFVD\MC900433826[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12" y="4780898"/>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juanchen\AppData\Local\Microsoft\Windows\Temporary Internet Files\Content.IE5\1LESEFVD\MC9004338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340" y="4286760"/>
            <a:ext cx="1828572" cy="18285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1027" idx="0"/>
          </p:cNvCxnSpPr>
          <p:nvPr/>
        </p:nvCxnSpPr>
        <p:spPr>
          <a:xfrm flipV="1">
            <a:off x="3427412" y="4052568"/>
            <a:ext cx="533400" cy="728330"/>
          </a:xfrm>
          <a:prstGeom prst="line">
            <a:avLst/>
          </a:prstGeom>
          <a:ln w="41275"/>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5722556" y="3886200"/>
            <a:ext cx="638556" cy="868118"/>
          </a:xfrm>
          <a:prstGeom prst="line">
            <a:avLst/>
          </a:prstGeom>
          <a:ln w="41275"/>
        </p:spPr>
        <p:style>
          <a:lnRef idx="1">
            <a:schemeClr val="accent1"/>
          </a:lnRef>
          <a:fillRef idx="0">
            <a:schemeClr val="accent1"/>
          </a:fillRef>
          <a:effectRef idx="0">
            <a:schemeClr val="accent1"/>
          </a:effectRef>
          <a:fontRef idx="minor">
            <a:schemeClr val="tx1"/>
          </a:fontRef>
        </p:style>
      </p:cxnSp>
      <p:pic>
        <p:nvPicPr>
          <p:cNvPr id="1035" name="Picture 11" descr="C:\Users\juanchen\AppData\Local\Microsoft\Windows\Temporary Internet Files\Content.IE5\BPMECJ0J\MP90039009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3068" y="5091271"/>
            <a:ext cx="237744" cy="3332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1" descr="C:\Users\juanchen\AppData\Local\Microsoft\Windows\Temporary Internet Files\Content.IE5\BPMECJ0J\MP90039009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9468" y="5114605"/>
            <a:ext cx="237744" cy="33328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9817" y="2075465"/>
            <a:ext cx="2590800" cy="1223962"/>
          </a:xfrm>
          <a:prstGeom prst="rect">
            <a:avLst/>
          </a:prstGeom>
        </p:spPr>
      </p:pic>
      <p:sp>
        <p:nvSpPr>
          <p:cNvPr id="25" name="Content Placeholder 2"/>
          <p:cNvSpPr>
            <a:spLocks noGrp="1"/>
          </p:cNvSpPr>
          <p:nvPr>
            <p:ph idx="1"/>
          </p:nvPr>
        </p:nvSpPr>
        <p:spPr>
          <a:xfrm>
            <a:off x="7032104" y="2558865"/>
            <a:ext cx="3670005" cy="3715736"/>
          </a:xfrm>
        </p:spPr>
        <p:txBody>
          <a:bodyPr>
            <a:normAutofit/>
          </a:bodyPr>
          <a:lstStyle/>
          <a:p>
            <a:pPr lvl="1"/>
            <a:r>
              <a:rPr lang="en-US" dirty="0" smtClean="0"/>
              <a:t>Save </a:t>
            </a:r>
          </a:p>
          <a:p>
            <a:pPr lvl="2"/>
            <a:r>
              <a:rPr lang="en-US" dirty="0" smtClean="0"/>
              <a:t>battery</a:t>
            </a:r>
          </a:p>
          <a:p>
            <a:pPr lvl="2"/>
            <a:r>
              <a:rPr lang="en-US" dirty="0" smtClean="0"/>
              <a:t>time</a:t>
            </a:r>
          </a:p>
          <a:p>
            <a:pPr lvl="2"/>
            <a:r>
              <a:rPr lang="en-US" dirty="0" smtClean="0"/>
              <a:t>data</a:t>
            </a:r>
          </a:p>
          <a:p>
            <a:pPr lvl="1"/>
            <a:r>
              <a:rPr lang="en-US" dirty="0" smtClean="0"/>
              <a:t>Enrich functionality</a:t>
            </a:r>
          </a:p>
        </p:txBody>
      </p:sp>
      <p:pic>
        <p:nvPicPr>
          <p:cNvPr id="12" name="Picture 11" descr="C:\Users\juanchen\AppData\Local\Microsoft\Windows\Temporary Internet Files\Content.IE5\BPMECJ0J\MP90039009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8412" y="5181600"/>
            <a:ext cx="237744" cy="3332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descr="C:\Users\juanchen\AppData\Local\Microsoft\Windows\Temporary Internet Files\Content.IE5\BPMECJ0J\MP900390094[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84812" y="5181600"/>
            <a:ext cx="237744" cy="33328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79812" y="5452646"/>
            <a:ext cx="685800" cy="338554"/>
          </a:xfrm>
          <a:prstGeom prst="rect">
            <a:avLst/>
          </a:prstGeom>
          <a:noFill/>
        </p:spPr>
        <p:txBody>
          <a:bodyPr wrap="square" rtlCol="0">
            <a:spAutoFit/>
          </a:bodyPr>
          <a:lstStyle/>
          <a:p>
            <a:pPr defTabSz="914400"/>
            <a:r>
              <a:rPr lang="en-US" sz="1600" dirty="0">
                <a:solidFill>
                  <a:prstClr val="black"/>
                </a:solidFill>
              </a:rPr>
              <a:t>apps</a:t>
            </a:r>
          </a:p>
        </p:txBody>
      </p:sp>
      <p:sp>
        <p:nvSpPr>
          <p:cNvPr id="7" name="Slide Number Placeholder 6"/>
          <p:cNvSpPr>
            <a:spLocks noGrp="1"/>
          </p:cNvSpPr>
          <p:nvPr>
            <p:ph type="sldNum" sz="quarter" idx="12"/>
          </p:nvPr>
        </p:nvSpPr>
        <p:spPr/>
        <p:txBody>
          <a:bodyPr/>
          <a:lstStyle/>
          <a:p>
            <a:fld id="{7015C0ED-47E4-47C7-85FD-7D6D04668B49}" type="slidenum">
              <a:rPr lang="en-US" smtClean="0">
                <a:solidFill>
                  <a:srgbClr val="04617B">
                    <a:shade val="90000"/>
                  </a:srgbClr>
                </a:solidFill>
              </a:rPr>
              <a:pPr/>
              <a:t>92</a:t>
            </a:fld>
            <a:endParaRPr lang="en-US">
              <a:solidFill>
                <a:srgbClr val="04617B">
                  <a:shade val="90000"/>
                </a:srgbClr>
              </a:solidFill>
            </a:endParaRPr>
          </a:p>
        </p:txBody>
      </p:sp>
    </p:spTree>
    <p:extLst>
      <p:ext uri="{BB962C8B-B14F-4D97-AF65-F5344CB8AC3E}">
        <p14:creationId xmlns:p14="http://schemas.microsoft.com/office/powerpoint/2010/main" val="586975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0 L 0 -0.25 E" pathEditMode="relative" ptsTypes="">
                                      <p:cBhvr>
                                        <p:cTn id="6" dur="2000" fill="hold"/>
                                        <p:tgtEl>
                                          <p:spTgt spid="1035"/>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2000" fill="hold"/>
                                        <p:tgtEl>
                                          <p:spTgt spid="21"/>
                                        </p:tgtEl>
                                        <p:attrNameLst>
                                          <p:attrName>ppt_x</p:attrName>
                                          <p:attrName>ppt_y</p:attrName>
                                        </p:attrNameLst>
                                      </p:cBhvr>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lstStyle/>
          <a:p>
            <a:r>
              <a:rPr lang="en-US" dirty="0" smtClean="0"/>
              <a:t>Make offload decisions dynamically</a:t>
            </a:r>
            <a:endParaRPr lang="en-US" dirty="0"/>
          </a:p>
          <a:p>
            <a:pPr lvl="1"/>
            <a:r>
              <a:rPr lang="en-US" dirty="0"/>
              <a:t>Connectivity, </a:t>
            </a:r>
            <a:r>
              <a:rPr lang="en-US" dirty="0" smtClean="0"/>
              <a:t>battery status</a:t>
            </a:r>
            <a:endParaRPr lang="en-US" dirty="0"/>
          </a:p>
          <a:p>
            <a:pPr lvl="1"/>
            <a:r>
              <a:rPr lang="en-US" dirty="0" smtClean="0"/>
              <a:t>Heterogeneous environments</a:t>
            </a:r>
          </a:p>
          <a:p>
            <a:pPr lvl="1"/>
            <a:r>
              <a:rPr lang="en-US" dirty="0"/>
              <a:t>Limited </a:t>
            </a:r>
            <a:r>
              <a:rPr lang="en-US" dirty="0" smtClean="0"/>
              <a:t>resources</a:t>
            </a:r>
            <a:endParaRPr lang="en-US" dirty="0"/>
          </a:p>
          <a:p>
            <a:r>
              <a:rPr lang="en-US" dirty="0" smtClean="0"/>
              <a:t>Non-blocking data </a:t>
            </a:r>
            <a:r>
              <a:rPr lang="en-US" dirty="0"/>
              <a:t>sharing between devices and </a:t>
            </a:r>
            <a:r>
              <a:rPr lang="en-US" dirty="0" smtClean="0"/>
              <a:t>cloud</a:t>
            </a: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93</a:t>
            </a:fld>
            <a:endParaRPr lang="en-US">
              <a:solidFill>
                <a:srgbClr val="04617B">
                  <a:shade val="90000"/>
                </a:srgbClr>
              </a:solidFill>
            </a:endParaRPr>
          </a:p>
        </p:txBody>
      </p:sp>
    </p:spTree>
    <p:extLst>
      <p:ext uri="{BB962C8B-B14F-4D97-AF65-F5344CB8AC3E}">
        <p14:creationId xmlns:p14="http://schemas.microsoft.com/office/powerpoint/2010/main" val="42213850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Prior Approaches</a:t>
            </a:r>
            <a:endParaRPr lang="en-US" dirty="0"/>
          </a:p>
        </p:txBody>
      </p:sp>
      <p:sp>
        <p:nvSpPr>
          <p:cNvPr id="3" name="Content Placeholder 2"/>
          <p:cNvSpPr>
            <a:spLocks noGrp="1"/>
          </p:cNvSpPr>
          <p:nvPr>
            <p:ph idx="1"/>
          </p:nvPr>
        </p:nvSpPr>
        <p:spPr>
          <a:xfrm>
            <a:off x="2055812" y="2074031"/>
            <a:ext cx="3048000" cy="3812530"/>
          </a:xfrm>
        </p:spPr>
        <p:txBody>
          <a:bodyPr>
            <a:normAutofit/>
          </a:bodyPr>
          <a:lstStyle/>
          <a:p>
            <a:r>
              <a:rPr lang="en-US" sz="1800" dirty="0"/>
              <a:t>MAUI [</a:t>
            </a:r>
            <a:r>
              <a:rPr lang="en-US" sz="1800" dirty="0" err="1"/>
              <a:t>MobiSys</a:t>
            </a:r>
            <a:r>
              <a:rPr lang="en-US" sz="1800" dirty="0"/>
              <a:t> 10]</a:t>
            </a:r>
          </a:p>
          <a:p>
            <a:r>
              <a:rPr lang="en-US" sz="1800" dirty="0" err="1"/>
              <a:t>CloneCloud</a:t>
            </a:r>
            <a:r>
              <a:rPr lang="en-US" sz="1800" dirty="0"/>
              <a:t> [</a:t>
            </a:r>
            <a:r>
              <a:rPr lang="en-US" sz="1800" dirty="0" err="1"/>
              <a:t>EuroSys</a:t>
            </a:r>
            <a:r>
              <a:rPr lang="en-US" sz="1800" dirty="0"/>
              <a:t> 11]</a:t>
            </a:r>
          </a:p>
          <a:p>
            <a:r>
              <a:rPr lang="en-US" sz="1800" dirty="0"/>
              <a:t>Odessa [</a:t>
            </a:r>
            <a:r>
              <a:rPr lang="en-US" sz="1800" dirty="0" err="1"/>
              <a:t>MobiSys</a:t>
            </a:r>
            <a:r>
              <a:rPr lang="en-US" sz="1800" dirty="0"/>
              <a:t> 11]</a:t>
            </a:r>
          </a:p>
          <a:p>
            <a:r>
              <a:rPr lang="en-US" sz="1800" dirty="0"/>
              <a:t>Orleans [SOCC 11]</a:t>
            </a:r>
          </a:p>
          <a:p>
            <a:r>
              <a:rPr lang="en-US" sz="1800" dirty="0" err="1"/>
              <a:t>Weblet</a:t>
            </a:r>
            <a:r>
              <a:rPr lang="en-US" sz="1800" dirty="0"/>
              <a:t> [Mobile Networks and Applications]</a:t>
            </a:r>
          </a:p>
          <a:p>
            <a:r>
              <a:rPr lang="en-US" sz="1800" dirty="0" err="1"/>
              <a:t>Tasklet</a:t>
            </a:r>
            <a:r>
              <a:rPr lang="en-US" sz="1800" dirty="0"/>
              <a:t> [MCS 12]</a:t>
            </a:r>
          </a:p>
          <a:p>
            <a:r>
              <a:rPr lang="en-US" sz="1800" dirty="0" err="1"/>
              <a:t>Dpartner</a:t>
            </a:r>
            <a:r>
              <a:rPr lang="en-US" sz="1800" dirty="0"/>
              <a:t> [</a:t>
            </a:r>
            <a:r>
              <a:rPr lang="en-US" sz="1800" dirty="0" err="1"/>
              <a:t>Oopsla</a:t>
            </a:r>
            <a:r>
              <a:rPr lang="en-US" sz="1800" dirty="0"/>
              <a:t> 12]</a:t>
            </a:r>
          </a:p>
        </p:txBody>
      </p:sp>
      <p:sp>
        <p:nvSpPr>
          <p:cNvPr id="4" name="TextBox 3"/>
          <p:cNvSpPr txBox="1"/>
          <p:nvPr/>
        </p:nvSpPr>
        <p:spPr>
          <a:xfrm>
            <a:off x="2360612" y="5731785"/>
            <a:ext cx="7086600" cy="523220"/>
          </a:xfrm>
          <a:prstGeom prst="rect">
            <a:avLst/>
          </a:prstGeom>
          <a:noFill/>
        </p:spPr>
        <p:txBody>
          <a:bodyPr wrap="square" rtlCol="0">
            <a:spAutoFit/>
          </a:bodyPr>
          <a:lstStyle/>
          <a:p>
            <a:pPr defTabSz="914400"/>
            <a:r>
              <a:rPr lang="en-US" sz="2800" dirty="0">
                <a:solidFill>
                  <a:srgbClr val="002060"/>
                </a:solidFill>
              </a:rPr>
              <a:t>Address the 1</a:t>
            </a:r>
            <a:r>
              <a:rPr lang="en-US" sz="2800" baseline="30000" dirty="0">
                <a:solidFill>
                  <a:srgbClr val="002060"/>
                </a:solidFill>
              </a:rPr>
              <a:t>st</a:t>
            </a:r>
            <a:r>
              <a:rPr lang="en-US" sz="2800" dirty="0">
                <a:solidFill>
                  <a:srgbClr val="002060"/>
                </a:solidFill>
              </a:rPr>
              <a:t> challenge but not the 2</a:t>
            </a:r>
            <a:r>
              <a:rPr lang="en-US" sz="2800" baseline="30000" dirty="0">
                <a:solidFill>
                  <a:srgbClr val="002060"/>
                </a:solidFill>
              </a:rPr>
              <a:t>nd</a:t>
            </a:r>
            <a:r>
              <a:rPr lang="en-US" sz="2800" dirty="0">
                <a:solidFill>
                  <a:srgbClr val="002060"/>
                </a:solidFill>
              </a:rPr>
              <a:t> </a:t>
            </a:r>
          </a:p>
        </p:txBody>
      </p:sp>
      <p:sp>
        <p:nvSpPr>
          <p:cNvPr id="6" name="Rounded Rectangle 5"/>
          <p:cNvSpPr/>
          <p:nvPr/>
        </p:nvSpPr>
        <p:spPr>
          <a:xfrm>
            <a:off x="5445944" y="2256055"/>
            <a:ext cx="1540933"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sz="1600" dirty="0" err="1">
                <a:solidFill>
                  <a:prstClr val="black">
                    <a:lumMod val="85000"/>
                    <a:lumOff val="15000"/>
                  </a:prstClr>
                </a:solidFill>
              </a:rPr>
              <a:t>Remotable</a:t>
            </a:r>
            <a:r>
              <a:rPr lang="en-US" dirty="0">
                <a:solidFill>
                  <a:prstClr val="black">
                    <a:lumMod val="85000"/>
                    <a:lumOff val="15000"/>
                  </a:prstClr>
                </a:solidFill>
              </a:rPr>
              <a:t>]</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7" name="Cloud"/>
          <p:cNvSpPr>
            <a:spLocks noChangeAspect="1" noEditPoints="1" noChangeArrowheads="1"/>
          </p:cNvSpPr>
          <p:nvPr/>
        </p:nvSpPr>
        <p:spPr bwMode="auto">
          <a:xfrm>
            <a:off x="8112943" y="3137334"/>
            <a:ext cx="2133600" cy="184877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8" name="Rounded Rectangular Callout 7"/>
          <p:cNvSpPr/>
          <p:nvPr/>
        </p:nvSpPr>
        <p:spPr>
          <a:xfrm>
            <a:off x="7105410" y="1834574"/>
            <a:ext cx="1522953" cy="842963"/>
          </a:xfrm>
          <a:prstGeom prst="wedgeRoundRectCallout">
            <a:avLst>
              <a:gd name="adj1" fmla="val -77470"/>
              <a:gd name="adj2" fmla="val 51952"/>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Programmer annotations</a:t>
            </a:r>
          </a:p>
        </p:txBody>
      </p:sp>
      <p:sp>
        <p:nvSpPr>
          <p:cNvPr id="9" name="TextBox 8"/>
          <p:cNvSpPr txBox="1"/>
          <p:nvPr/>
        </p:nvSpPr>
        <p:spPr>
          <a:xfrm>
            <a:off x="5739582" y="2248430"/>
            <a:ext cx="889000" cy="338554"/>
          </a:xfrm>
          <a:prstGeom prst="rect">
            <a:avLst/>
          </a:prstGeom>
          <a:noFill/>
        </p:spPr>
        <p:txBody>
          <a:bodyPr wrap="square" rtlCol="0">
            <a:spAutoFit/>
          </a:bodyPr>
          <a:lstStyle/>
          <a:p>
            <a:pPr algn="ctr" defTabSz="914400"/>
            <a:r>
              <a:rPr lang="en-US" sz="1600" dirty="0">
                <a:solidFill>
                  <a:srgbClr val="FF0000"/>
                </a:solidFill>
              </a:rPr>
              <a:t>device</a:t>
            </a:r>
          </a:p>
        </p:txBody>
      </p:sp>
      <p:sp>
        <p:nvSpPr>
          <p:cNvPr id="12" name="TextBox 11"/>
          <p:cNvSpPr txBox="1"/>
          <p:nvPr/>
        </p:nvSpPr>
        <p:spPr>
          <a:xfrm>
            <a:off x="6138118" y="3980297"/>
            <a:ext cx="767002" cy="371431"/>
          </a:xfrm>
          <a:prstGeom prst="rect">
            <a:avLst/>
          </a:prstGeom>
          <a:noFill/>
        </p:spPr>
        <p:txBody>
          <a:bodyPr wrap="square" rtlCol="0">
            <a:spAutoFit/>
          </a:bodyPr>
          <a:lstStyle/>
          <a:p>
            <a:pPr defTabSz="914400"/>
            <a:r>
              <a:rPr lang="en-US" dirty="0">
                <a:solidFill>
                  <a:prstClr val="black"/>
                </a:solidFill>
              </a:rPr>
              <a:t>M()</a:t>
            </a:r>
          </a:p>
        </p:txBody>
      </p:sp>
      <p:sp>
        <p:nvSpPr>
          <p:cNvPr id="14" name="Right Arrow 13"/>
          <p:cNvSpPr/>
          <p:nvPr/>
        </p:nvSpPr>
        <p:spPr>
          <a:xfrm>
            <a:off x="6394210" y="3750397"/>
            <a:ext cx="2133600" cy="30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Serialization</a:t>
            </a:r>
          </a:p>
        </p:txBody>
      </p:sp>
      <p:sp>
        <p:nvSpPr>
          <p:cNvPr id="15" name="Left Arrow 14"/>
          <p:cNvSpPr/>
          <p:nvPr/>
        </p:nvSpPr>
        <p:spPr>
          <a:xfrm>
            <a:off x="6334943" y="4363460"/>
            <a:ext cx="2192866" cy="3065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Deserialization</a:t>
            </a:r>
          </a:p>
        </p:txBody>
      </p:sp>
      <p:sp>
        <p:nvSpPr>
          <p:cNvPr id="16" name="TextBox 15"/>
          <p:cNvSpPr txBox="1"/>
          <p:nvPr/>
        </p:nvSpPr>
        <p:spPr>
          <a:xfrm>
            <a:off x="6932612" y="3921560"/>
            <a:ext cx="1641486" cy="523219"/>
          </a:xfrm>
          <a:prstGeom prst="rect">
            <a:avLst/>
          </a:prstGeom>
          <a:noFill/>
        </p:spPr>
        <p:txBody>
          <a:bodyPr wrap="square" rtlCol="0">
            <a:spAutoFit/>
          </a:bodyPr>
          <a:lstStyle/>
          <a:p>
            <a:pPr defTabSz="914400"/>
            <a:r>
              <a:rPr lang="en-US" sz="1400" dirty="0">
                <a:solidFill>
                  <a:prstClr val="black"/>
                </a:solidFill>
              </a:rPr>
              <a:t>Program state</a:t>
            </a:r>
          </a:p>
          <a:p>
            <a:pPr defTabSz="914400"/>
            <a:r>
              <a:rPr lang="en-US" sz="1400" dirty="0">
                <a:solidFill>
                  <a:prstClr val="black"/>
                </a:solidFill>
              </a:rPr>
              <a:t>     (deltas)</a:t>
            </a:r>
          </a:p>
        </p:txBody>
      </p:sp>
      <p:sp>
        <p:nvSpPr>
          <p:cNvPr id="11" name="Oval Callout 10"/>
          <p:cNvSpPr/>
          <p:nvPr/>
        </p:nvSpPr>
        <p:spPr>
          <a:xfrm>
            <a:off x="7171999" y="2805257"/>
            <a:ext cx="1741813" cy="558223"/>
          </a:xfrm>
          <a:prstGeom prst="wedgeEllipseCallout">
            <a:avLst>
              <a:gd name="adj1" fmla="val -93923"/>
              <a:gd name="adj2" fmla="val 123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b="1" dirty="0">
                <a:solidFill>
                  <a:prstClr val="white"/>
                </a:solidFill>
              </a:rPr>
              <a:t>Optimizer</a:t>
            </a:r>
          </a:p>
        </p:txBody>
      </p:sp>
      <p:sp>
        <p:nvSpPr>
          <p:cNvPr id="17" name="TextBox 16"/>
          <p:cNvSpPr txBox="1"/>
          <p:nvPr/>
        </p:nvSpPr>
        <p:spPr>
          <a:xfrm>
            <a:off x="6986877" y="5257800"/>
            <a:ext cx="1126067" cy="400110"/>
          </a:xfrm>
          <a:prstGeom prst="rect">
            <a:avLst/>
          </a:prstGeom>
          <a:noFill/>
        </p:spPr>
        <p:txBody>
          <a:bodyPr wrap="square" rtlCol="0">
            <a:spAutoFit/>
          </a:bodyPr>
          <a:lstStyle/>
          <a:p>
            <a:pPr defTabSz="914400"/>
            <a:r>
              <a:rPr lang="en-US" sz="2000" dirty="0">
                <a:solidFill>
                  <a:srgbClr val="C00000"/>
                </a:solidFill>
              </a:rPr>
              <a:t>MAUI</a:t>
            </a:r>
          </a:p>
        </p:txBody>
      </p:sp>
      <p:sp>
        <p:nvSpPr>
          <p:cNvPr id="19" name="Slide Number Placeholder 18"/>
          <p:cNvSpPr>
            <a:spLocks noGrp="1"/>
          </p:cNvSpPr>
          <p:nvPr>
            <p:ph type="sldNum" sz="quarter" idx="12"/>
          </p:nvPr>
        </p:nvSpPr>
        <p:spPr/>
        <p:txBody>
          <a:bodyPr/>
          <a:lstStyle/>
          <a:p>
            <a:fld id="{7015C0ED-47E4-47C7-85FD-7D6D04668B49}" type="slidenum">
              <a:rPr lang="en-US" smtClean="0">
                <a:solidFill>
                  <a:srgbClr val="04617B">
                    <a:shade val="90000"/>
                  </a:srgbClr>
                </a:solidFill>
              </a:rPr>
              <a:pPr/>
              <a:t>94</a:t>
            </a:fld>
            <a:endParaRPr lang="en-US">
              <a:solidFill>
                <a:srgbClr val="04617B">
                  <a:shade val="90000"/>
                </a:srgbClr>
              </a:solidFill>
            </a:endParaRPr>
          </a:p>
        </p:txBody>
      </p:sp>
    </p:spTree>
    <p:extLst>
      <p:ext uri="{BB962C8B-B14F-4D97-AF65-F5344CB8AC3E}">
        <p14:creationId xmlns:p14="http://schemas.microsoft.com/office/powerpoint/2010/main" val="2224662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16"/>
                                        </p:tgtEl>
                                        <p:attrNameLst>
                                          <p:attrName>style.visibility</p:attrName>
                                        </p:attrNameLst>
                                      </p:cBhvr>
                                      <p:to>
                                        <p:strVal val="visible"/>
                                      </p:to>
                                    </p:set>
                                  </p:childTnLst>
                                </p:cTn>
                              </p:par>
                              <p:par>
                                <p:cTn id="14" presetID="42" presetClass="path" presetSubtype="0" accel="50000" decel="50000" fill="hold" grpId="0" nodeType="withEffect">
                                  <p:stCondLst>
                                    <p:cond delay="500"/>
                                  </p:stCondLst>
                                  <p:childTnLst>
                                    <p:animMotion origin="layout" path="M -1.38889E-6 2.59259E-6 L 0.23038 0.00903 " pathEditMode="relative" rAng="0" ptsTypes="AA">
                                      <p:cBhvr>
                                        <p:cTn id="15" dur="2000" fill="hold"/>
                                        <p:tgtEl>
                                          <p:spTgt spid="12"/>
                                        </p:tgtEl>
                                        <p:attrNameLst>
                                          <p:attrName>ppt_x</p:attrName>
                                          <p:attrName>ppt_y</p:attrName>
                                        </p:attrNameLst>
                                      </p:cBhvr>
                                      <p:rCtr x="11510" y="440"/>
                                    </p:animMotion>
                                  </p:childTnLst>
                                </p:cTn>
                              </p:par>
                            </p:childTnLst>
                          </p:cTn>
                        </p:par>
                        <p:par>
                          <p:cTn id="16" fill="hold">
                            <p:stCondLst>
                              <p:cond delay="2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MCC in </a:t>
            </a:r>
            <a:r>
              <a:rPr lang="en-US" dirty="0" err="1" smtClean="0"/>
              <a:t>TouchDevelop</a:t>
            </a:r>
            <a:endParaRPr lang="en-US" dirty="0"/>
          </a:p>
        </p:txBody>
      </p:sp>
      <p:sp>
        <p:nvSpPr>
          <p:cNvPr id="3" name="Content Placeholder 2"/>
          <p:cNvSpPr>
            <a:spLocks noGrp="1"/>
          </p:cNvSpPr>
          <p:nvPr>
            <p:ph idx="1"/>
          </p:nvPr>
        </p:nvSpPr>
        <p:spPr/>
        <p:txBody>
          <a:bodyPr>
            <a:normAutofit/>
          </a:bodyPr>
          <a:lstStyle/>
          <a:p>
            <a:r>
              <a:rPr lang="en-US" dirty="0" err="1" smtClean="0"/>
              <a:t>TouchDevelop</a:t>
            </a:r>
            <a:r>
              <a:rPr lang="en-US" dirty="0" smtClean="0"/>
              <a:t>:</a:t>
            </a:r>
          </a:p>
          <a:p>
            <a:pPr lvl="1"/>
            <a:r>
              <a:rPr lang="en-US" dirty="0" smtClean="0"/>
              <a:t>Customized language and programming environment</a:t>
            </a:r>
          </a:p>
          <a:p>
            <a:pPr lvl="1"/>
            <a:r>
              <a:rPr lang="en-US" dirty="0" smtClean="0"/>
              <a:t>High level APIs</a:t>
            </a:r>
          </a:p>
          <a:p>
            <a:pPr lvl="1"/>
            <a:r>
              <a:rPr lang="en-US" dirty="0" smtClean="0"/>
              <a:t>Building blocks</a:t>
            </a:r>
          </a:p>
          <a:p>
            <a:r>
              <a:rPr lang="en-US" dirty="0"/>
              <a:t>Targeted app</a:t>
            </a:r>
          </a:p>
          <a:p>
            <a:pPr lvl="1"/>
            <a:r>
              <a:rPr lang="en-US" dirty="0"/>
              <a:t>Computation intensive apps</a:t>
            </a:r>
          </a:p>
          <a:p>
            <a:pPr lvl="1"/>
            <a:r>
              <a:rPr lang="en-US" dirty="0"/>
              <a:t>Web data </a:t>
            </a:r>
            <a:r>
              <a:rPr lang="en-US" dirty="0" smtClean="0"/>
              <a:t>processing</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0813" y="838201"/>
            <a:ext cx="942857" cy="942857"/>
          </a:xfrm>
          <a:prstGeom prst="rect">
            <a:avLst/>
          </a:prstGeom>
        </p:spPr>
      </p:pic>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95</a:t>
            </a:fld>
            <a:endParaRPr lang="en-US">
              <a:solidFill>
                <a:srgbClr val="04617B">
                  <a:shade val="90000"/>
                </a:srgbClr>
              </a:solidFill>
            </a:endParaRPr>
          </a:p>
        </p:txBody>
      </p:sp>
    </p:spTree>
    <p:extLst>
      <p:ext uri="{BB962C8B-B14F-4D97-AF65-F5344CB8AC3E}">
        <p14:creationId xmlns:p14="http://schemas.microsoft.com/office/powerpoint/2010/main" val="50603932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a:t>
            </a:r>
            <a:endParaRPr lang="en-US" dirty="0"/>
          </a:p>
        </p:txBody>
      </p:sp>
      <p:sp>
        <p:nvSpPr>
          <p:cNvPr id="3" name="Content Placeholder 2"/>
          <p:cNvSpPr>
            <a:spLocks noGrp="1"/>
          </p:cNvSpPr>
          <p:nvPr>
            <p:ph idx="1"/>
          </p:nvPr>
        </p:nvSpPr>
        <p:spPr/>
        <p:txBody>
          <a:bodyPr>
            <a:normAutofit/>
          </a:bodyPr>
          <a:lstStyle/>
          <a:p>
            <a:r>
              <a:rPr lang="en-US" dirty="0" smtClean="0"/>
              <a:t>More </a:t>
            </a:r>
            <a:r>
              <a:rPr lang="en-US" dirty="0"/>
              <a:t>flexibility in decision making</a:t>
            </a:r>
          </a:p>
          <a:p>
            <a:pPr lvl="1"/>
            <a:r>
              <a:rPr lang="en-US" dirty="0"/>
              <a:t>Program abstraction</a:t>
            </a:r>
          </a:p>
          <a:p>
            <a:pPr lvl="1"/>
            <a:r>
              <a:rPr lang="en-US" dirty="0"/>
              <a:t>Programmer annotation + automatic inference</a:t>
            </a:r>
          </a:p>
          <a:p>
            <a:pPr lvl="1"/>
            <a:r>
              <a:rPr lang="en-US" dirty="0"/>
              <a:t>Static analysis + dynamic analysis</a:t>
            </a:r>
          </a:p>
          <a:p>
            <a:pPr lvl="1"/>
            <a:r>
              <a:rPr lang="en-US" dirty="0"/>
              <a:t>Optimize for battery, speed, data</a:t>
            </a:r>
          </a:p>
          <a:p>
            <a:r>
              <a:rPr lang="en-US" dirty="0"/>
              <a:t>Non-blocking data sharing</a:t>
            </a:r>
          </a:p>
          <a:p>
            <a:pPr lvl="1"/>
            <a:r>
              <a:rPr lang="en-US" dirty="0"/>
              <a:t>Asynchronous execution of offloaded </a:t>
            </a:r>
            <a:r>
              <a:rPr lang="en-US" dirty="0" smtClean="0"/>
              <a:t>code</a:t>
            </a:r>
          </a:p>
          <a:p>
            <a:pPr marL="393192" lvl="1" indent="0">
              <a:buNone/>
            </a:pP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96</a:t>
            </a:fld>
            <a:endParaRPr lang="en-US">
              <a:solidFill>
                <a:srgbClr val="04617B">
                  <a:shade val="90000"/>
                </a:srgbClr>
              </a:solidFill>
            </a:endParaRPr>
          </a:p>
        </p:txBody>
      </p:sp>
    </p:spTree>
    <p:extLst>
      <p:ext uri="{BB962C8B-B14F-4D97-AF65-F5344CB8AC3E}">
        <p14:creationId xmlns:p14="http://schemas.microsoft.com/office/powerpoint/2010/main" val="334513953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 </a:t>
            </a: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97</a:t>
            </a:fld>
            <a:endParaRPr lang="en-US">
              <a:solidFill>
                <a:srgbClr val="04617B">
                  <a:shade val="90000"/>
                </a:srgbClr>
              </a:solidFill>
            </a:endParaRPr>
          </a:p>
        </p:txBody>
      </p:sp>
      <p:sp>
        <p:nvSpPr>
          <p:cNvPr id="5" name="Rounded Rectangle 4"/>
          <p:cNvSpPr/>
          <p:nvPr/>
        </p:nvSpPr>
        <p:spPr>
          <a:xfrm>
            <a:off x="3579812" y="1926432"/>
            <a:ext cx="1752600" cy="2950369"/>
          </a:xfrm>
          <a:prstGeom prst="roundRect">
            <a:avLst/>
          </a:prstGeom>
          <a:solidFill>
            <a:schemeClr val="accent1">
              <a:alpha val="2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prstClr val="black">
                    <a:lumMod val="85000"/>
                    <a:lumOff val="15000"/>
                  </a:prstClr>
                </a:solidFill>
              </a:rPr>
              <a:t>“</a:t>
            </a:r>
            <a:r>
              <a:rPr lang="en-US" dirty="0">
                <a:solidFill>
                  <a:srgbClr val="C00000"/>
                </a:solidFill>
              </a:rPr>
              <a:t>cloud</a:t>
            </a:r>
            <a:r>
              <a:rPr lang="en-US" dirty="0">
                <a:solidFill>
                  <a:prstClr val="black">
                    <a:lumMod val="85000"/>
                    <a:lumOff val="15000"/>
                  </a:prstClr>
                </a:solidFill>
              </a:rPr>
              <a:t>” action</a:t>
            </a:r>
          </a:p>
          <a:p>
            <a:pPr algn="ctr" defTabSz="914400"/>
            <a:r>
              <a:rPr lang="en-US" dirty="0">
                <a:solidFill>
                  <a:prstClr val="black">
                    <a:lumMod val="85000"/>
                    <a:lumOff val="15000"/>
                  </a:prstClr>
                </a:solidFill>
              </a:rPr>
              <a:t>M() {…}</a:t>
            </a: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endParaRPr lang="en-US" dirty="0">
              <a:solidFill>
                <a:prstClr val="black">
                  <a:lumMod val="85000"/>
                  <a:lumOff val="15000"/>
                </a:prstClr>
              </a:solidFill>
            </a:endParaRPr>
          </a:p>
          <a:p>
            <a:pPr algn="ctr" defTabSz="914400"/>
            <a:r>
              <a:rPr lang="en-US" dirty="0">
                <a:solidFill>
                  <a:prstClr val="black">
                    <a:lumMod val="85000"/>
                    <a:lumOff val="15000"/>
                  </a:prstClr>
                </a:solidFill>
              </a:rPr>
              <a:t>…</a:t>
            </a:r>
          </a:p>
        </p:txBody>
      </p:sp>
      <p:sp>
        <p:nvSpPr>
          <p:cNvPr id="6" name="Cloud"/>
          <p:cNvSpPr>
            <a:spLocks noChangeAspect="1" noEditPoints="1" noChangeArrowheads="1"/>
          </p:cNvSpPr>
          <p:nvPr/>
        </p:nvSpPr>
        <p:spPr bwMode="auto">
          <a:xfrm>
            <a:off x="7398134" y="2946977"/>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tx2">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a:solidFill>
                <a:prstClr val="black"/>
              </a:solidFill>
            </a:endParaRPr>
          </a:p>
        </p:txBody>
      </p:sp>
      <p:sp>
        <p:nvSpPr>
          <p:cNvPr id="7" name="Right Arrow 6"/>
          <p:cNvSpPr/>
          <p:nvPr/>
        </p:nvSpPr>
        <p:spPr>
          <a:xfrm>
            <a:off x="4570412" y="3451835"/>
            <a:ext cx="2818353" cy="157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 name="Left Arrow 7"/>
          <p:cNvSpPr/>
          <p:nvPr/>
        </p:nvSpPr>
        <p:spPr>
          <a:xfrm>
            <a:off x="4570412" y="3962401"/>
            <a:ext cx="2818352" cy="152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Rounded Rectangular Callout 11"/>
          <p:cNvSpPr/>
          <p:nvPr/>
        </p:nvSpPr>
        <p:spPr>
          <a:xfrm>
            <a:off x="4799013" y="1295401"/>
            <a:ext cx="1522953" cy="842963"/>
          </a:xfrm>
          <a:prstGeom prst="wedgeRoundRectCallout">
            <a:avLst>
              <a:gd name="adj1" fmla="val -80329"/>
              <a:gd name="adj2" fmla="val 66157"/>
              <a:gd name="adj3" fmla="val 16667"/>
            </a:avLst>
          </a:prstGeom>
          <a:solidFill>
            <a:srgbClr val="FFCC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srgbClr val="FF0000"/>
                </a:solidFill>
              </a:rPr>
              <a:t>Programmer annotations</a:t>
            </a:r>
          </a:p>
        </p:txBody>
      </p:sp>
      <p:sp>
        <p:nvSpPr>
          <p:cNvPr id="13" name="Rounded Rectangular Callout 12"/>
          <p:cNvSpPr/>
          <p:nvPr/>
        </p:nvSpPr>
        <p:spPr>
          <a:xfrm>
            <a:off x="5865813" y="2509838"/>
            <a:ext cx="1522953" cy="842963"/>
          </a:xfrm>
          <a:prstGeom prst="wedgeRoundRectCallout">
            <a:avLst>
              <a:gd name="adj1" fmla="val -78185"/>
              <a:gd name="adj2" fmla="val 58409"/>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prstClr val="white"/>
                </a:solidFill>
              </a:rPr>
              <a:t>Heap Analysis</a:t>
            </a:r>
          </a:p>
        </p:txBody>
      </p:sp>
      <p:sp>
        <p:nvSpPr>
          <p:cNvPr id="14" name="Rounded Rectangular Callout 13"/>
          <p:cNvSpPr/>
          <p:nvPr/>
        </p:nvSpPr>
        <p:spPr>
          <a:xfrm>
            <a:off x="6476460" y="1295401"/>
            <a:ext cx="1751553" cy="842963"/>
          </a:xfrm>
          <a:prstGeom prst="wedgeRoundRectCallout">
            <a:avLst>
              <a:gd name="adj1" fmla="val -58886"/>
              <a:gd name="adj2" fmla="val 15794"/>
              <a:gd name="adj3" fmla="val 16667"/>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err="1">
                <a:solidFill>
                  <a:prstClr val="white"/>
                </a:solidFill>
              </a:rPr>
              <a:t>CanBeOffloaded</a:t>
            </a:r>
            <a:r>
              <a:rPr lang="en-US" sz="1600" dirty="0">
                <a:solidFill>
                  <a:prstClr val="white"/>
                </a:solidFill>
              </a:rPr>
              <a:t> Analysis</a:t>
            </a:r>
          </a:p>
        </p:txBody>
      </p:sp>
      <p:sp>
        <p:nvSpPr>
          <p:cNvPr id="15" name="TextBox 14"/>
          <p:cNvSpPr txBox="1"/>
          <p:nvPr/>
        </p:nvSpPr>
        <p:spPr>
          <a:xfrm>
            <a:off x="7694612" y="3739030"/>
            <a:ext cx="1524000" cy="646331"/>
          </a:xfrm>
          <a:prstGeom prst="rect">
            <a:avLst/>
          </a:prstGeom>
          <a:noFill/>
        </p:spPr>
        <p:txBody>
          <a:bodyPr wrap="square" rtlCol="0">
            <a:spAutoFit/>
          </a:bodyPr>
          <a:lstStyle/>
          <a:p>
            <a:pPr algn="ctr" defTabSz="914400"/>
            <a:r>
              <a:rPr lang="en-US" dirty="0" err="1">
                <a:solidFill>
                  <a:prstClr val="black"/>
                </a:solidFill>
              </a:rPr>
              <a:t>NodeJS</a:t>
            </a:r>
            <a:r>
              <a:rPr lang="en-US" dirty="0">
                <a:solidFill>
                  <a:prstClr val="black"/>
                </a:solidFill>
              </a:rPr>
              <a:t> Server</a:t>
            </a:r>
          </a:p>
        </p:txBody>
      </p:sp>
      <p:grpSp>
        <p:nvGrpSpPr>
          <p:cNvPr id="25" name="Group 24"/>
          <p:cNvGrpSpPr/>
          <p:nvPr/>
        </p:nvGrpSpPr>
        <p:grpSpPr>
          <a:xfrm>
            <a:off x="5408612" y="4953000"/>
            <a:ext cx="1972878" cy="1709504"/>
            <a:chOff x="3886200" y="4953000"/>
            <a:chExt cx="1972878" cy="1709504"/>
          </a:xfrm>
        </p:grpSpPr>
        <p:sp>
          <p:nvSpPr>
            <p:cNvPr id="17" name="Cloud"/>
            <p:cNvSpPr>
              <a:spLocks noChangeAspect="1" noEditPoints="1" noChangeArrowheads="1"/>
            </p:cNvSpPr>
            <p:nvPr/>
          </p:nvSpPr>
          <p:spPr bwMode="auto">
            <a:xfrm>
              <a:off x="3886200" y="4953000"/>
              <a:ext cx="1972878" cy="1709504"/>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pPr defTabSz="914400"/>
              <a:endParaRPr lang="en-US" dirty="0">
                <a:solidFill>
                  <a:prstClr val="black"/>
                </a:solidFill>
              </a:endParaRPr>
            </a:p>
          </p:txBody>
        </p:sp>
        <p:sp>
          <p:nvSpPr>
            <p:cNvPr id="18" name="TextBox 17"/>
            <p:cNvSpPr txBox="1"/>
            <p:nvPr/>
          </p:nvSpPr>
          <p:spPr>
            <a:xfrm>
              <a:off x="4114800" y="5410200"/>
              <a:ext cx="1524000" cy="646331"/>
            </a:xfrm>
            <a:prstGeom prst="rect">
              <a:avLst/>
            </a:prstGeom>
            <a:noFill/>
          </p:spPr>
          <p:txBody>
            <a:bodyPr wrap="square" rtlCol="0">
              <a:spAutoFit/>
            </a:bodyPr>
            <a:lstStyle/>
            <a:p>
              <a:pPr algn="ctr" defTabSz="914400"/>
              <a:r>
                <a:rPr lang="en-US" dirty="0">
                  <a:solidFill>
                    <a:prstClr val="black"/>
                  </a:solidFill>
                </a:rPr>
                <a:t>Storage Server</a:t>
              </a:r>
            </a:p>
          </p:txBody>
        </p:sp>
      </p:grpSp>
      <p:cxnSp>
        <p:nvCxnSpPr>
          <p:cNvPr id="21" name="Straight Arrow Connector 20"/>
          <p:cNvCxnSpPr/>
          <p:nvPr/>
        </p:nvCxnSpPr>
        <p:spPr>
          <a:xfrm>
            <a:off x="4989512" y="4936666"/>
            <a:ext cx="533400" cy="549953"/>
          </a:xfrm>
          <a:prstGeom prst="straightConnector1">
            <a:avLst/>
          </a:prstGeom>
          <a:ln w="666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7398134" y="4694346"/>
            <a:ext cx="563178" cy="563455"/>
          </a:xfrm>
          <a:prstGeom prst="straightConnector1">
            <a:avLst/>
          </a:prstGeom>
          <a:ln w="66675">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190478" y="3975411"/>
            <a:ext cx="557992" cy="227170"/>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529201" y="3636971"/>
            <a:ext cx="557992" cy="227170"/>
          </a:xfrm>
          <a:prstGeom prst="rect">
            <a:avLst/>
          </a:prstGeom>
        </p:spPr>
      </p:pic>
      <p:sp>
        <p:nvSpPr>
          <p:cNvPr id="31" name="Rounded Rectangular Callout 30"/>
          <p:cNvSpPr/>
          <p:nvPr/>
        </p:nvSpPr>
        <p:spPr>
          <a:xfrm>
            <a:off x="1903413" y="3957638"/>
            <a:ext cx="1522953" cy="842963"/>
          </a:xfrm>
          <a:prstGeom prst="wedgeRoundRectCallout">
            <a:avLst>
              <a:gd name="adj1" fmla="val 109802"/>
              <a:gd name="adj2" fmla="val -110760"/>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srgbClr val="0F6FC6">
                    <a:lumMod val="75000"/>
                  </a:srgbClr>
                </a:solidFill>
              </a:rPr>
              <a:t>Automatic inference</a:t>
            </a:r>
          </a:p>
        </p:txBody>
      </p:sp>
      <p:sp>
        <p:nvSpPr>
          <p:cNvPr id="33" name="Left Arrow 32"/>
          <p:cNvSpPr/>
          <p:nvPr/>
        </p:nvSpPr>
        <p:spPr>
          <a:xfrm>
            <a:off x="4570412" y="4419601"/>
            <a:ext cx="2818352" cy="1524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5" name="Rounded Rectangular Callout 34"/>
          <p:cNvSpPr/>
          <p:nvPr/>
        </p:nvSpPr>
        <p:spPr>
          <a:xfrm>
            <a:off x="1858038" y="5065137"/>
            <a:ext cx="1522953" cy="842963"/>
          </a:xfrm>
          <a:prstGeom prst="wedgeRoundRectCallout">
            <a:avLst>
              <a:gd name="adj1" fmla="val 171273"/>
              <a:gd name="adj2" fmla="val -103012"/>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sz="1600" dirty="0">
                <a:solidFill>
                  <a:srgbClr val="0F6FC6">
                    <a:lumMod val="75000"/>
                  </a:srgbClr>
                </a:solidFill>
              </a:rPr>
              <a:t>Notification</a:t>
            </a:r>
          </a:p>
        </p:txBody>
      </p:sp>
      <p:sp>
        <p:nvSpPr>
          <p:cNvPr id="36" name="TextBox 35"/>
          <p:cNvSpPr txBox="1"/>
          <p:nvPr/>
        </p:nvSpPr>
        <p:spPr>
          <a:xfrm>
            <a:off x="7542212" y="3581400"/>
            <a:ext cx="762000" cy="369332"/>
          </a:xfrm>
          <a:prstGeom prst="rect">
            <a:avLst/>
          </a:prstGeom>
          <a:noFill/>
        </p:spPr>
        <p:txBody>
          <a:bodyPr wrap="square" rtlCol="0">
            <a:spAutoFit/>
          </a:bodyPr>
          <a:lstStyle/>
          <a:p>
            <a:pPr defTabSz="914400"/>
            <a:r>
              <a:rPr lang="en-US" dirty="0">
                <a:solidFill>
                  <a:prstClr val="black"/>
                </a:solidFill>
              </a:rPr>
              <a:t>M()</a:t>
            </a:r>
          </a:p>
        </p:txBody>
      </p:sp>
    </p:spTree>
    <p:extLst>
      <p:ext uri="{BB962C8B-B14F-4D97-AF65-F5344CB8AC3E}">
        <p14:creationId xmlns:p14="http://schemas.microsoft.com/office/powerpoint/2010/main" val="265307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P spid="14" grpId="0" animBg="1"/>
      <p:bldP spid="31" grpId="0" animBg="1"/>
      <p:bldP spid="33" grpId="0" animBg="1"/>
      <p:bldP spid="3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buFont typeface="Wingdings" pitchFamily="2" charset="2"/>
              <a:buChar char="ü"/>
            </a:pPr>
            <a:r>
              <a:rPr lang="en-US" dirty="0" smtClean="0"/>
              <a:t>Introduction</a:t>
            </a:r>
          </a:p>
          <a:p>
            <a:r>
              <a:rPr lang="en-US" dirty="0" smtClean="0"/>
              <a:t>Static analyses</a:t>
            </a:r>
          </a:p>
          <a:p>
            <a:pPr lvl="1"/>
            <a:r>
              <a:rPr lang="en-US" dirty="0" err="1" smtClean="0"/>
              <a:t>CanBeOffloaded</a:t>
            </a:r>
            <a:r>
              <a:rPr lang="en-US" dirty="0" smtClean="0"/>
              <a:t>: decide what can be offloaded</a:t>
            </a:r>
          </a:p>
          <a:p>
            <a:pPr lvl="1"/>
            <a:r>
              <a:rPr lang="en-US" dirty="0" smtClean="0">
                <a:solidFill>
                  <a:schemeClr val="bg1">
                    <a:lumMod val="65000"/>
                  </a:schemeClr>
                </a:solidFill>
              </a:rPr>
              <a:t>Heap analysis: decide what data needs to transfer</a:t>
            </a:r>
          </a:p>
          <a:p>
            <a:r>
              <a:rPr lang="en-US" dirty="0" smtClean="0"/>
              <a:t>Cloud state in offloaded code</a:t>
            </a:r>
          </a:p>
          <a:p>
            <a:r>
              <a:rPr lang="en-US" dirty="0" smtClean="0"/>
              <a:t>Asynchronous execution</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7015C0ED-47E4-47C7-85FD-7D6D04668B49}" type="slidenum">
              <a:rPr lang="en-US" smtClean="0">
                <a:solidFill>
                  <a:srgbClr val="04617B">
                    <a:shade val="90000"/>
                  </a:srgbClr>
                </a:solidFill>
              </a:rPr>
              <a:pPr/>
              <a:t>98</a:t>
            </a:fld>
            <a:endParaRPr lang="en-US">
              <a:solidFill>
                <a:srgbClr val="04617B">
                  <a:shade val="90000"/>
                </a:srgbClr>
              </a:solidFill>
            </a:endParaRPr>
          </a:p>
        </p:txBody>
      </p:sp>
    </p:spTree>
    <p:extLst>
      <p:ext uri="{BB962C8B-B14F-4D97-AF65-F5344CB8AC3E}">
        <p14:creationId xmlns:p14="http://schemas.microsoft.com/office/powerpoint/2010/main" val="27893354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Annotations and Semantics</a:t>
            </a:r>
            <a:endParaRPr lang="en-US" dirty="0"/>
          </a:p>
        </p:txBody>
      </p:sp>
      <p:sp>
        <p:nvSpPr>
          <p:cNvPr id="12" name="Slide Number Placeholder 11"/>
          <p:cNvSpPr>
            <a:spLocks noGrp="1"/>
          </p:cNvSpPr>
          <p:nvPr>
            <p:ph type="sldNum" sz="quarter" idx="12"/>
          </p:nvPr>
        </p:nvSpPr>
        <p:spPr/>
        <p:txBody>
          <a:bodyPr/>
          <a:lstStyle/>
          <a:p>
            <a:fld id="{7015C0ED-47E4-47C7-85FD-7D6D04668B49}" type="slidenum">
              <a:rPr lang="en-US" smtClean="0">
                <a:solidFill>
                  <a:srgbClr val="04617B">
                    <a:shade val="90000"/>
                  </a:srgbClr>
                </a:solidFill>
              </a:rPr>
              <a:pPr/>
              <a:t>99</a:t>
            </a:fld>
            <a:endParaRPr lang="en-US">
              <a:solidFill>
                <a:srgbClr val="04617B">
                  <a:shade val="90000"/>
                </a:srgbClr>
              </a:solidFill>
            </a:endParaRPr>
          </a:p>
        </p:txBody>
      </p:sp>
      <p:pic>
        <p:nvPicPr>
          <p:cNvPr id="10" name="Picture 9"/>
          <p:cNvPicPr>
            <a:picLocks noChangeAspect="1"/>
          </p:cNvPicPr>
          <p:nvPr/>
        </p:nvPicPr>
        <p:blipFill>
          <a:blip r:embed="rId2"/>
          <a:stretch>
            <a:fillRect/>
          </a:stretch>
        </p:blipFill>
        <p:spPr>
          <a:xfrm>
            <a:off x="1979614" y="2438401"/>
            <a:ext cx="4114799" cy="3688319"/>
          </a:xfrm>
          <a:prstGeom prst="rect">
            <a:avLst/>
          </a:prstGeom>
        </p:spPr>
      </p:pic>
      <p:pic>
        <p:nvPicPr>
          <p:cNvPr id="15" name="Picture 14"/>
          <p:cNvPicPr>
            <a:picLocks noChangeAspect="1"/>
          </p:cNvPicPr>
          <p:nvPr/>
        </p:nvPicPr>
        <p:blipFill>
          <a:blip r:embed="rId3"/>
          <a:stretch>
            <a:fillRect/>
          </a:stretch>
        </p:blipFill>
        <p:spPr>
          <a:xfrm>
            <a:off x="6246812" y="2438401"/>
            <a:ext cx="4038600" cy="3688319"/>
          </a:xfrm>
          <a:prstGeom prst="rect">
            <a:avLst/>
          </a:prstGeom>
        </p:spPr>
      </p:pic>
      <p:sp>
        <p:nvSpPr>
          <p:cNvPr id="16" name="Rounded Rectangular Callout 15"/>
          <p:cNvSpPr/>
          <p:nvPr/>
        </p:nvSpPr>
        <p:spPr>
          <a:xfrm>
            <a:off x="3579812" y="5257800"/>
            <a:ext cx="2400300" cy="304800"/>
          </a:xfrm>
          <a:prstGeom prst="wedgeRoundRectCallout">
            <a:avLst>
              <a:gd name="adj1" fmla="val -60693"/>
              <a:gd name="adj2" fmla="val -84642"/>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0F6FC6">
                    <a:lumMod val="75000"/>
                  </a:srgbClr>
                </a:solidFill>
              </a:rPr>
              <a:t>Offload a code block</a:t>
            </a:r>
          </a:p>
        </p:txBody>
      </p:sp>
      <p:sp>
        <p:nvSpPr>
          <p:cNvPr id="17" name="Rounded Rectangular Callout 16"/>
          <p:cNvSpPr/>
          <p:nvPr/>
        </p:nvSpPr>
        <p:spPr>
          <a:xfrm>
            <a:off x="7808912" y="5257800"/>
            <a:ext cx="2400300" cy="304800"/>
          </a:xfrm>
          <a:prstGeom prst="wedgeRoundRectCallout">
            <a:avLst>
              <a:gd name="adj1" fmla="val -62507"/>
              <a:gd name="adj2" fmla="val -152500"/>
              <a:gd name="adj3" fmla="val 166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dirty="0">
                <a:solidFill>
                  <a:srgbClr val="0F6FC6">
                    <a:lumMod val="75000"/>
                  </a:srgbClr>
                </a:solidFill>
              </a:rPr>
              <a:t>Offload an action</a:t>
            </a:r>
          </a:p>
        </p:txBody>
      </p:sp>
    </p:spTree>
    <p:extLst>
      <p:ext uri="{BB962C8B-B14F-4D97-AF65-F5344CB8AC3E}">
        <p14:creationId xmlns:p14="http://schemas.microsoft.com/office/powerpoint/2010/main" val="1822241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pagestyle{empty}&#10;\begin{document}&#10;&#10;$w \in \left[200,200\right]$&#10;$h \in \left[-\infty,\infty\right]$&#10;$b\rightarrow \textit{width} = \left[200,200\right] $&#10;$b\rightarrow \textit{height} = \left[-\infty,400\right] $&#10;&#10;&#10;\end{document}"/>
  <p:tag name="IGUANATEXSIZE" val="0"/>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pagestyle{empty}&#10;\begin{document}&#10;&#10;\[w \in \left[200,200\right]\]&#10;&#10;&#10;\end{document}"/>
  <p:tag name="IGUANATEXSIZE" val="0"/>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pagestyle{empty}&#10;\begin{document}&#10;&#10;\[w \in \left[200,200\right]\]&#10;\[h \in \left[-\infty,\infty\right]\]&#10;&#10;&#10;\end{document}"/>
  <p:tag name="IGUANATEXSIZE" val="0"/>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pagestyle{empty}&#10;\begin{document}&#10;&#10;\[w \in \left[200,200\right]\]&#10;\[h \in \left[-\infty,\infty\right]\]&#10;\[\textit{b.width} \in \left[200,200\right]\]&#10;\[\textit{b.height} \in \left[-\infty,100\right]\]&#10;&#10;&#10;\end{document}"/>
  <p:tag name="IGUANATEXSIZE" val="0"/>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it{Var}\cup\mathit{HeapID} \to 2^{\mathit{HeapID}}) \times \mathit{Num} \times \mathit{Inv} \times 2^{\mathit{Expr}}$&#10;&#10;\end{document}"/>
  <p:tag name="IGUANATEXSIZE" val="20"/>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mathit{Var}\cup\mathit{HeapID} \to 2^{\{\mathit{Valid,Invalid}\}}$&#10;&#10;\end{document}"/>
  <p:tag name="IGUANATEXSIZE" val="20"/>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C_\textit{compute\_move}(\textit{board}) &#10;= (\textit{board.size})^2$&#10;&#10;&#10;\end{document}"/>
  <p:tag name="IGUANATEXSIZE" val="20"/>
</p:tagLst>
</file>

<file path=ppt/theme/_rels/theme6.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Research_Faculty_Summit_16x9_Template">
  <a:themeElements>
    <a:clrScheme name="Custom 3">
      <a:dk1>
        <a:srgbClr val="000000"/>
      </a:dk1>
      <a:lt1>
        <a:srgbClr val="FFFFFF"/>
      </a:lt1>
      <a:dk2>
        <a:srgbClr val="00BCF2"/>
      </a:dk2>
      <a:lt2>
        <a:srgbClr val="ECF1F4"/>
      </a:lt2>
      <a:accent1>
        <a:srgbClr val="00BCF2"/>
      </a:accent1>
      <a:accent2>
        <a:srgbClr val="59CB12"/>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Accent Color Transition Slides">
  <a:themeElements>
    <a:clrScheme name="Custom 2">
      <a:dk1>
        <a:srgbClr val="000000"/>
      </a:dk1>
      <a:lt1>
        <a:srgbClr val="FFFFFF"/>
      </a:lt1>
      <a:dk2>
        <a:srgbClr val="00BCF2"/>
      </a:dk2>
      <a:lt2>
        <a:srgbClr val="D2D2D2"/>
      </a:lt2>
      <a:accent1>
        <a:srgbClr val="00BCF2"/>
      </a:accent1>
      <a:accent2>
        <a:srgbClr val="7FBA00"/>
      </a:accent2>
      <a:accent3>
        <a:srgbClr val="68217A"/>
      </a:accent3>
      <a:accent4>
        <a:srgbClr val="BAD80A"/>
      </a:accent4>
      <a:accent5>
        <a:srgbClr val="00188F"/>
      </a:accent5>
      <a:accent6>
        <a:srgbClr val="FFB900"/>
      </a:accent6>
      <a:hlink>
        <a:srgbClr val="000000"/>
      </a:hlink>
      <a:folHlink>
        <a:srgbClr val="0000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Daan Custom 2">
      <a:dk1>
        <a:sysClr val="windowText" lastClr="000000"/>
      </a:dk1>
      <a:lt1>
        <a:srgbClr val="FFFACD"/>
      </a:lt1>
      <a:dk2>
        <a:srgbClr val="B42828"/>
      </a:dk2>
      <a:lt2>
        <a:srgbClr val="FFFFFF"/>
      </a:lt2>
      <a:accent1>
        <a:srgbClr val="B42828"/>
      </a:accent1>
      <a:accent2>
        <a:srgbClr val="000000"/>
      </a:accent2>
      <a:accent3>
        <a:srgbClr val="9BBB59"/>
      </a:accent3>
      <a:accent4>
        <a:srgbClr val="000000"/>
      </a:accent4>
      <a:accent5>
        <a:srgbClr val="008080"/>
      </a:accent5>
      <a:accent6>
        <a:srgbClr val="0000BF"/>
      </a:accent6>
      <a:hlink>
        <a:srgbClr val="B42828"/>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tx2"/>
          </a:solidFill>
        </a:ln>
        <a:effectLst/>
      </a:spPr>
      <a:bodyPr rtlCol="0" anchor="ctr"/>
      <a:lstStyle>
        <a:defPPr algn="ctr">
          <a:defRPr dirty="0" smtClean="0">
            <a:solidFill>
              <a:schemeClr val="tx1"/>
            </a:solidFill>
            <a:latin typeface="Consolas" pitchFamily="49"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solidFill>
          <a:tailEnd type="triangle" w="sm" len="med"/>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6.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2012-07-17T07:00:00+00:00</Event_x0020_End_x0020_Date>
    <Event_x0020_Start_x0020_Date xmlns="2295e2e7-0eeb-498e-8716-217bb2ee6ee3">2012-07-16T07:00:00+00:00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Redmond</TermName>
          <TermId xmlns="http://schemas.microsoft.com/office/infopath/2007/PartnerControls">65a0f78f-9162-45b7-a7e6-5f548c9d2830</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Microsoft Research Faculty Summit</TermName>
          <TermId xmlns="http://schemas.microsoft.com/office/infopath/2007/PartnerControls">a7975b85-0d17-4a5e-bfc8-b99c8ce7a0b1</TermId>
        </TermInfo>
      </Terms>
    </Event1TaxHTField0>
    <AudienceTaxHTField0 xmlns="8b529f77-48ab-4581-b468-93f09345b8aa">
      <Terms xmlns="http://schemas.microsoft.com/office/infopath/2007/PartnerControls">
        <TermInfo xmlns="http://schemas.microsoft.com/office/infopath/2007/PartnerControls">
          <TermName xmlns="http://schemas.microsoft.com/office/infopath/2007/PartnerControls">Internal</TermName>
          <TermId xmlns="http://schemas.microsoft.com/office/infopath/2007/PartnerControls">01ad740b-d761-4357-9562-ad7fe6bb4a94</TermId>
        </TermInfo>
      </Terms>
    </AudienceTaxHTField0>
    <MS_x0020_Content_x0020_Owner xmlns="2295e2e7-0eeb-498e-8716-217bb2ee6ee3">
      <UserInfo>
        <DisplayName/>
        <AccountId xsi:nil="true"/>
        <AccountType/>
      </UserInfo>
    </MS_x0020_Content_x0020_Owner>
    <TaxCatchAll xmlns="2295e2e7-0eeb-498e-8716-217bb2ee6ee3">
      <Value>127</Value>
      <Value>234</Value>
      <Value>23</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2295e2e7-0eeb-498e-8716-217bb2ee6ee3"/>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8b529f77-48ab-4581-b468-93f09345b8aa"/>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9698</TotalTime>
  <Words>5906</Words>
  <Application>Microsoft Office PowerPoint</Application>
  <PresentationFormat>Custom</PresentationFormat>
  <Paragraphs>1449</Paragraphs>
  <Slides>138</Slides>
  <Notes>24</Notes>
  <HiddenSlides>1</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138</vt:i4>
      </vt:variant>
    </vt:vector>
  </HeadingPairs>
  <TitlesOfParts>
    <vt:vector size="163" baseType="lpstr">
      <vt:lpstr>Arial</vt:lpstr>
      <vt:lpstr>Calibri</vt:lpstr>
      <vt:lpstr>Calibri Light</vt:lpstr>
      <vt:lpstr>Cambria Math</vt:lpstr>
      <vt:lpstr>Consolas</vt:lpstr>
      <vt:lpstr>Constantia</vt:lpstr>
      <vt:lpstr>Courier New</vt:lpstr>
      <vt:lpstr>Segoe Semibold</vt:lpstr>
      <vt:lpstr>Segoe UI</vt:lpstr>
      <vt:lpstr>Segoe UI (Body)</vt:lpstr>
      <vt:lpstr>Segoe UI Light</vt:lpstr>
      <vt:lpstr>Segoe UI Semibold</vt:lpstr>
      <vt:lpstr>Segoe UI Symbol</vt:lpstr>
      <vt:lpstr>Segoe WP</vt:lpstr>
      <vt:lpstr>Segoe WP Light</vt:lpstr>
      <vt:lpstr>Times New Roman</vt:lpstr>
      <vt:lpstr>Wingdings</vt:lpstr>
      <vt:lpstr>Wingdings 2</vt:lpstr>
      <vt:lpstr>Research_Faculty_Summit_16x9_Template</vt:lpstr>
      <vt:lpstr>Accent Color Transition Slides</vt:lpstr>
      <vt:lpstr>Office Theme</vt:lpstr>
      <vt:lpstr>1_Office Theme</vt:lpstr>
      <vt:lpstr>2_Office Theme</vt:lpstr>
      <vt:lpstr>Flow</vt:lpstr>
      <vt:lpstr>3_Office Theme</vt:lpstr>
      <vt:lpstr>touchdevelop  cross-platform app creation on mobile devices</vt:lpstr>
      <vt:lpstr>PowerPoint Presentation</vt:lpstr>
      <vt:lpstr>mission: democratize programming</vt:lpstr>
      <vt:lpstr>what’s in it for you?</vt:lpstr>
      <vt:lpstr>PowerPoint Presentation</vt:lpstr>
      <vt:lpstr>share and export</vt:lpstr>
      <vt:lpstr>touchdevelop.com</vt:lpstr>
      <vt:lpstr>PowerPoint Presentation</vt:lpstr>
      <vt:lpstr>language + editor</vt:lpstr>
      <vt:lpstr>module system / libraries</vt:lpstr>
      <vt:lpstr>lambda expressions</vt:lpstr>
      <vt:lpstr>abstract syntax</vt:lpstr>
      <vt:lpstr>PowerPoint Presentation</vt:lpstr>
      <vt:lpstr>research challenges we recently addressed</vt:lpstr>
      <vt:lpstr>mine code repository</vt:lpstr>
      <vt:lpstr>for cloud plug-ins sky is the limit!</vt:lpstr>
      <vt:lpstr>PowerPoint Presentation</vt:lpstr>
      <vt:lpstr>next in the tutorial</vt:lpstr>
      <vt:lpstr>TouchDevelop  APIs and Apps</vt:lpstr>
      <vt:lpstr>API Design</vt:lpstr>
      <vt:lpstr>PowerPoint Presentation</vt:lpstr>
      <vt:lpstr>board</vt:lpstr>
      <vt:lpstr>board apis</vt:lpstr>
      <vt:lpstr>Classes of APIs</vt:lpstr>
      <vt:lpstr>accelerometer</vt:lpstr>
      <vt:lpstr>3d coordinates</vt:lpstr>
      <vt:lpstr>events</vt:lpstr>
      <vt:lpstr>apis</vt:lpstr>
      <vt:lpstr>Smartphone DEMo</vt:lpstr>
      <vt:lpstr>PowerPoint Presentation</vt:lpstr>
      <vt:lpstr>web</vt:lpstr>
      <vt:lpstr>apis: connection</vt:lpstr>
      <vt:lpstr>apis: download/upload</vt:lpstr>
      <vt:lpstr>apis: formats</vt:lpstr>
      <vt:lpstr>Documentation</vt:lpstr>
      <vt:lpstr>next in the tutorial</vt:lpstr>
      <vt:lpstr>Cloud Sessions in TouchDevelop</vt:lpstr>
      <vt:lpstr>Sharing Data Across Devices</vt:lpstr>
      <vt:lpstr>Examples of cloud-connected apps</vt:lpstr>
      <vt:lpstr>Sharing Data Across Mobile Devices</vt:lpstr>
      <vt:lpstr>Standard pattern: hard to get right</vt:lpstr>
      <vt:lpstr>Sharing Data Across Mobile Devices</vt:lpstr>
      <vt:lpstr>How to make it simpler? </vt:lpstr>
      <vt:lpstr>Observation</vt:lpstr>
      <vt:lpstr>Cloud Session Model</vt:lpstr>
      <vt:lpstr>How Much Consistency do we Need?</vt:lpstr>
      <vt:lpstr>Demo</vt:lpstr>
      <vt:lpstr>First Step: Create Cloud Table/Index</vt:lpstr>
      <vt:lpstr>Second step: Write core functions</vt:lpstr>
      <vt:lpstr>Third step: Write GUI code</vt:lpstr>
      <vt:lpstr>It seems to work!</vt:lpstr>
      <vt:lpstr>BUT… consistency?</vt:lpstr>
      <vt:lpstr>System Model</vt:lpstr>
      <vt:lpstr>System Model</vt:lpstr>
      <vt:lpstr>System Model</vt:lpstr>
      <vt:lpstr>System Model</vt:lpstr>
      <vt:lpstr>How to understand current state?</vt:lpstr>
      <vt:lpstr>How to understand current state?</vt:lpstr>
      <vt:lpstr>What does it mean?</vt:lpstr>
      <vt:lpstr>What does it mean?</vt:lpstr>
      <vt:lpstr>Quiz 1 (write-write atomicity)</vt:lpstr>
      <vt:lpstr>Quiz 1 (write-write atomicity)</vt:lpstr>
      <vt:lpstr>Quiz 1 (write-write atomicity)</vt:lpstr>
      <vt:lpstr>Quiz 2 (read-write atomicity)</vt:lpstr>
      <vt:lpstr>Quiz 2 (read-write atomicity)</vt:lpstr>
      <vt:lpstr>Quiz 2 (read-write atomicity)</vt:lpstr>
      <vt:lpstr>How to make the code robust?</vt:lpstr>
      <vt:lpstr>We should fix this in our Bird App.</vt:lpstr>
      <vt:lpstr>We should fix this in our Bird App.</vt:lpstr>
      <vt:lpstr>Consistency Anomaly</vt:lpstr>
      <vt:lpstr>Anti-Pattern</vt:lpstr>
      <vt:lpstr>bird log v3</vt:lpstr>
      <vt:lpstr>bird log v3</vt:lpstr>
      <vt:lpstr>Indexes + Tables = Relational Data</vt:lpstr>
      <vt:lpstr>Indexes + Tables = Relational Data</vt:lpstr>
      <vt:lpstr>Indexes + Tables = Relational Data</vt:lpstr>
      <vt:lpstr>Linked Tables</vt:lpstr>
      <vt:lpstr>In Preparation: Session Management</vt:lpstr>
      <vt:lpstr>Planned Feature:  Recover stronger consistency</vt:lpstr>
      <vt:lpstr>Our research papers behind it all</vt:lpstr>
      <vt:lpstr>Related Work</vt:lpstr>
      <vt:lpstr>PowerPoint Presentation</vt:lpstr>
      <vt:lpstr>App ids</vt:lpstr>
      <vt:lpstr>Recovering stronger consistency</vt:lpstr>
      <vt:lpstr>Planned Feature:  On-Demand Stronger Consistency</vt:lpstr>
      <vt:lpstr>Recovering stronger consistency</vt:lpstr>
      <vt:lpstr>Flush can be used to implement a lock</vt:lpstr>
      <vt:lpstr>Cloud Table</vt:lpstr>
      <vt:lpstr>Cloud Index</vt:lpstr>
      <vt:lpstr>next in the tutorial</vt:lpstr>
      <vt:lpstr>Supporting Mobile Cloud Computing in TouchDevelop</vt:lpstr>
      <vt:lpstr>Mobile Cloud Computing (MCC)</vt:lpstr>
      <vt:lpstr>Challenges</vt:lpstr>
      <vt:lpstr>Prior Approaches</vt:lpstr>
      <vt:lpstr>MCC in TouchDevelop</vt:lpstr>
      <vt:lpstr>Goal</vt:lpstr>
      <vt:lpstr>Status </vt:lpstr>
      <vt:lpstr>Outline</vt:lpstr>
      <vt:lpstr>Annotations and Semantics</vt:lpstr>
      <vt:lpstr>CanBeOffloaded Analysis</vt:lpstr>
      <vt:lpstr>Support Cloud State</vt:lpstr>
      <vt:lpstr>Optimized---Data Prefetch</vt:lpstr>
      <vt:lpstr>Non-blocking (Asynchronous ) Execution</vt:lpstr>
      <vt:lpstr>Share states other than cloud state</vt:lpstr>
      <vt:lpstr>Demo</vt:lpstr>
      <vt:lpstr>Conclusion</vt:lpstr>
      <vt:lpstr>next in the tutorial</vt:lpstr>
      <vt:lpstr>TouchBoost</vt:lpstr>
      <vt:lpstr>Motivation</vt:lpstr>
      <vt:lpstr>Overview</vt:lpstr>
      <vt:lpstr>SAMPLE</vt:lpstr>
      <vt:lpstr>Part 1: reliability Analysis</vt:lpstr>
      <vt:lpstr>Reliability</vt:lpstr>
      <vt:lpstr>Overview</vt:lpstr>
      <vt:lpstr>Abstract domain</vt:lpstr>
      <vt:lpstr>PowerPoint Presentation</vt:lpstr>
      <vt:lpstr>Execution Model - Events</vt:lpstr>
      <vt:lpstr>Persistent Storage</vt:lpstr>
      <vt:lpstr>PowerPoint Presentation</vt:lpstr>
      <vt:lpstr>Information on the Environment</vt:lpstr>
      <vt:lpstr>Execution Model – Environment Assumptions</vt:lpstr>
      <vt:lpstr>Preliminary Results</vt:lpstr>
      <vt:lpstr>TouchDevelop Integration</vt:lpstr>
      <vt:lpstr>Part 2: Performance Analysis</vt:lpstr>
      <vt:lpstr>Automatic Performance Enhancement</vt:lpstr>
      <vt:lpstr>Board Game Example</vt:lpstr>
      <vt:lpstr>Cost Analysis: Approach</vt:lpstr>
      <vt:lpstr>Preliminary Results</vt:lpstr>
      <vt:lpstr>Conclusion</vt:lpstr>
      <vt:lpstr>Personnel</vt:lpstr>
      <vt:lpstr>questions?</vt:lpstr>
      <vt:lpstr>PowerPoint Presentation</vt:lpstr>
      <vt:lpstr>related approaches</vt:lpstr>
      <vt:lpstr>architecture</vt:lpstr>
      <vt:lpstr>the scale of things</vt:lpstr>
      <vt:lpstr>reflections after building web app</vt:lpstr>
      <vt:lpstr>access to sensors and data</vt:lpstr>
      <vt:lpstr>touchdevelop: a touch-first IDE</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Research Faculty Summit 2012</dc:subject>
  <dc:creator>Lisa Clawson</dc:creator>
  <cp:keywords>&lt;Any Related Keywords&gt;</cp:keywords>
  <dc:description>Template: Justin Mader, Artitudes Design, Inc.
Formatting:
Event Date: July 16-17, 2012
Event Location: Redmond, WA 
Audience Type:</dc:description>
  <cp:lastModifiedBy>Thomas Ball</cp:lastModifiedBy>
  <cp:revision>204</cp:revision>
  <dcterms:created xsi:type="dcterms:W3CDTF">2012-04-30T18:14:38Z</dcterms:created>
  <dcterms:modified xsi:type="dcterms:W3CDTF">2013-07-18T15:55:23Z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234;#Microsoft Research Faculty Summit|a7975b85-0d17-4a5e-bfc8-b99c8ce7a0b1</vt:lpwstr>
  </property>
  <property fmtid="{D5CDD505-2E9C-101B-9397-08002B2CF9AE}" pid="5" name="Audience">
    <vt:lpwstr>127;#Internal|01ad740b-d761-4357-9562-ad7fe6bb4a94</vt:lpwstr>
  </property>
  <property fmtid="{D5CDD505-2E9C-101B-9397-08002B2CF9AE}" pid="6" name="Event Location">
    <vt:lpwstr>23;#Redmond|65a0f78f-9162-45b7-a7e6-5f548c9d2830</vt:lpwstr>
  </property>
</Properties>
</file>